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24"/>
  </p:handoutMasterIdLst>
  <p:sldIdLst>
    <p:sldId id="263" r:id="rId5"/>
    <p:sldId id="268" r:id="rId6"/>
    <p:sldId id="25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6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7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665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161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4965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9116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537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4467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8791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12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12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12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7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12" Type="http://schemas.openxmlformats.org/officeDocument/2006/relationships/image" Target="../media/image2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12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12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12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12" Type="http://schemas.openxmlformats.org/officeDocument/2006/relationships/image" Target="../media/image2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18.xml"/><Relationship Id="rId18" Type="http://schemas.openxmlformats.org/officeDocument/2006/relationships/slide" Target="slide9.xml"/><Relationship Id="rId3" Type="http://schemas.openxmlformats.org/officeDocument/2006/relationships/image" Target="../media/image25.png"/><Relationship Id="rId21" Type="http://schemas.openxmlformats.org/officeDocument/2006/relationships/slide" Target="slide15.xml"/><Relationship Id="rId7" Type="http://schemas.openxmlformats.org/officeDocument/2006/relationships/image" Target="../media/image13.png"/><Relationship Id="rId12" Type="http://schemas.openxmlformats.org/officeDocument/2006/relationships/slide" Target="slide10.xml"/><Relationship Id="rId17" Type="http://schemas.openxmlformats.org/officeDocument/2006/relationships/slide" Target="slide7.xml"/><Relationship Id="rId25" Type="http://schemas.openxmlformats.org/officeDocument/2006/relationships/image" Target="../media/image21.png"/><Relationship Id="rId2" Type="http://schemas.openxmlformats.org/officeDocument/2006/relationships/image" Target="../media/image3.png"/><Relationship Id="rId16" Type="http://schemas.openxmlformats.org/officeDocument/2006/relationships/slide" Target="slide16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slide" Target="slide13.xml"/><Relationship Id="rId24" Type="http://schemas.openxmlformats.org/officeDocument/2006/relationships/slide" Target="slide8.xml"/><Relationship Id="rId5" Type="http://schemas.openxmlformats.org/officeDocument/2006/relationships/image" Target="../media/image7.png"/><Relationship Id="rId15" Type="http://schemas.openxmlformats.org/officeDocument/2006/relationships/slide" Target="slide12.xml"/><Relationship Id="rId23" Type="http://schemas.openxmlformats.org/officeDocument/2006/relationships/slide" Target="slide5.xml"/><Relationship Id="rId10" Type="http://schemas.openxmlformats.org/officeDocument/2006/relationships/image" Target="../media/image16.png"/><Relationship Id="rId19" Type="http://schemas.openxmlformats.org/officeDocument/2006/relationships/slide" Target="slide14.xml"/><Relationship Id="rId4" Type="http://schemas.openxmlformats.org/officeDocument/2006/relationships/image" Target="../media/image6.png"/><Relationship Id="rId9" Type="http://schemas.openxmlformats.org/officeDocument/2006/relationships/image" Target="../media/image15.png"/><Relationship Id="rId14" Type="http://schemas.openxmlformats.org/officeDocument/2006/relationships/slide" Target="slide4.xml"/><Relationship Id="rId22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7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7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12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7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3579" y="1411605"/>
            <a:ext cx="9144000" cy="1568086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Математический ринг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4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720" y="3094439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1679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2067" y="209005"/>
            <a:ext cx="6035042" cy="1246352"/>
          </a:xfrm>
          <a:noFill/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00" b="1" dirty="0" smtClean="0">
                <a:latin typeface="Comic Sans MS" pitchFamily="66" charset="0"/>
              </a:rPr>
              <a:t>ПОЛОВИНА</a:t>
            </a:r>
            <a:endParaRPr lang="ru-RU" sz="4800" b="1" dirty="0">
              <a:latin typeface="Comic Sans MS" pitchFamily="66" charset="0"/>
            </a:endParaRPr>
          </a:p>
        </p:txBody>
      </p:sp>
      <p:pic>
        <p:nvPicPr>
          <p:cNvPr id="18" name="Рисунок 1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05280" y="5800385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67404">
            <a:off x="10665362" y="3155450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3178" y="416926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8077" y="863103"/>
            <a:ext cx="1518402" cy="111328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781" y="1207922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2267" y="386213"/>
            <a:ext cx="451536" cy="4305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12249" y="2640617"/>
            <a:ext cx="397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Время на выполнение – 30 секунд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299829" y="1739281"/>
            <a:ext cx="77589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Половина от половины числа равна половине. Какое это число?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245" y="3103814"/>
            <a:ext cx="2580572" cy="31752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1689" y="432862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063218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2067" y="209005"/>
            <a:ext cx="6035042" cy="1246352"/>
          </a:xfrm>
          <a:noFill/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00" b="1" dirty="0" smtClean="0">
                <a:latin typeface="Comic Sans MS" pitchFamily="66" charset="0"/>
              </a:rPr>
              <a:t>ТРЕУГОЛЬНИК</a:t>
            </a:r>
            <a:endParaRPr lang="ru-RU" sz="4800" b="1" dirty="0">
              <a:latin typeface="Comic Sans MS" pitchFamily="66" charset="0"/>
            </a:endParaRPr>
          </a:p>
        </p:txBody>
      </p:sp>
      <p:pic>
        <p:nvPicPr>
          <p:cNvPr id="18" name="Рисунок 1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05280" y="5800385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67404">
            <a:off x="10665362" y="3155450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3178" y="416926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8077" y="863103"/>
            <a:ext cx="1518402" cy="111328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781" y="1207922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2267" y="386213"/>
            <a:ext cx="451536" cy="4305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12249" y="2640617"/>
            <a:ext cx="397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Время на выполнение – 1 минута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299829" y="1739281"/>
            <a:ext cx="77589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Чему равен периметр треугольника со сторонами 18 см, 17 см, 35 см ?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245" y="3103814"/>
            <a:ext cx="2580572" cy="31752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2318" y="641868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063218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2067" y="209005"/>
            <a:ext cx="3540036" cy="1246352"/>
          </a:xfrm>
          <a:noFill/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00" b="1" dirty="0" smtClean="0">
                <a:latin typeface="Comic Sans MS" pitchFamily="66" charset="0"/>
              </a:rPr>
              <a:t>ДАЛЬШЕ</a:t>
            </a:r>
            <a:endParaRPr lang="ru-RU" sz="4800" b="1" dirty="0">
              <a:latin typeface="Comic Sans MS" pitchFamily="66" charset="0"/>
            </a:endParaRPr>
          </a:p>
        </p:txBody>
      </p:sp>
      <p:pic>
        <p:nvPicPr>
          <p:cNvPr id="18" name="Рисунок 1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05280" y="5800385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67404">
            <a:off x="10665362" y="3155450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3178" y="416926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8077" y="863103"/>
            <a:ext cx="1518402" cy="111328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781" y="1207922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2267" y="386213"/>
            <a:ext cx="451536" cy="4305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69003" y="2941063"/>
            <a:ext cx="397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Время на выполнение – 1 минута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299829" y="1739281"/>
            <a:ext cx="77589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Какими должны быть два следующих числа в последовательности: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10, 8, 11, 9, 12, 10, 13,…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821" y="2898098"/>
            <a:ext cx="2395938" cy="31752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063218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2066" y="209005"/>
            <a:ext cx="7615647" cy="1246352"/>
          </a:xfrm>
          <a:noFill/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00" b="1" dirty="0" smtClean="0">
                <a:latin typeface="Comic Sans MS" pitchFamily="66" charset="0"/>
              </a:rPr>
              <a:t>КОНКУРС КАПИТАНОВ</a:t>
            </a:r>
            <a:endParaRPr lang="ru-RU" sz="4800" b="1" dirty="0">
              <a:latin typeface="Comic Sans MS" pitchFamily="66" charset="0"/>
            </a:endParaRPr>
          </a:p>
        </p:txBody>
      </p:sp>
      <p:pic>
        <p:nvPicPr>
          <p:cNvPr id="18" name="Рисунок 1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05280" y="5800385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67404">
            <a:off x="10665362" y="3155450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2435" y="1762400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1985" y="1770337"/>
            <a:ext cx="470785" cy="59753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3038" y="2204677"/>
            <a:ext cx="1518402" cy="111328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9537" y="5612449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781" y="1207922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6519" y="3586612"/>
            <a:ext cx="451536" cy="430534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146765" y="1202993"/>
          <a:ext cx="6531427" cy="4087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061"/>
                <a:gridCol w="933061"/>
                <a:gridCol w="933061"/>
                <a:gridCol w="933061"/>
                <a:gridCol w="933061"/>
                <a:gridCol w="933061"/>
                <a:gridCol w="933061"/>
              </a:tblGrid>
              <a:tr h="58392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9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45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14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25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34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3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31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58392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20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43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30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7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18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40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12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58392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37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24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47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10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27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39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58392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6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41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33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15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49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22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8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58392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29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21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48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36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17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13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44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58392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16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50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11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26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4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38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28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58392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35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32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46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19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42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23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5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924" y="3114460"/>
            <a:ext cx="2633268" cy="317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063218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2067" y="209005"/>
            <a:ext cx="4428310" cy="1246352"/>
          </a:xfrm>
          <a:noFill/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00" b="1" dirty="0" smtClean="0">
                <a:latin typeface="Comic Sans MS" pitchFamily="66" charset="0"/>
              </a:rPr>
              <a:t>ПЕРЕВОДЧИК</a:t>
            </a:r>
            <a:endParaRPr lang="ru-RU" sz="4800" b="1" dirty="0">
              <a:latin typeface="Comic Sans MS" pitchFamily="66" charset="0"/>
            </a:endParaRPr>
          </a:p>
        </p:txBody>
      </p:sp>
      <p:pic>
        <p:nvPicPr>
          <p:cNvPr id="18" name="Рисунок 1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05280" y="5800385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67404">
            <a:off x="10665362" y="3155450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3178" y="416926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8077" y="863103"/>
            <a:ext cx="1518402" cy="111328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781" y="1207922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2267" y="386213"/>
            <a:ext cx="451536" cy="4305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23483" y="4809052"/>
            <a:ext cx="397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Время на выполнение – 3 минуты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378206" y="1569464"/>
            <a:ext cx="749731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Перевести числа с древнеегипетской записи, выполнить действия. Ответ записать на древнеегипетском языке.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Нумерация Древнего Египта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:</a:t>
            </a:r>
          </a:p>
          <a:p>
            <a:endParaRPr lang="ru-RU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5907" y="811685"/>
            <a:ext cx="1809750" cy="638175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2"/>
          <a:srcRect l="17268" t="53571" r="37653" b="25357"/>
          <a:stretch>
            <a:fillRect/>
          </a:stretch>
        </p:blipFill>
        <p:spPr bwMode="auto">
          <a:xfrm>
            <a:off x="3148147" y="3122023"/>
            <a:ext cx="6262862" cy="164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924" y="3114460"/>
            <a:ext cx="2633268" cy="317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063218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2066" y="209005"/>
            <a:ext cx="3958047" cy="1246352"/>
          </a:xfrm>
          <a:noFill/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00" b="1" dirty="0" smtClean="0">
                <a:latin typeface="Comic Sans MS" pitchFamily="66" charset="0"/>
              </a:rPr>
              <a:t>СЕМЁРОЧКА</a:t>
            </a:r>
            <a:endParaRPr lang="ru-RU" sz="4800" b="1" dirty="0">
              <a:latin typeface="Comic Sans MS" pitchFamily="66" charset="0"/>
            </a:endParaRPr>
          </a:p>
        </p:txBody>
      </p:sp>
      <p:pic>
        <p:nvPicPr>
          <p:cNvPr id="18" name="Рисунок 1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05280" y="5800385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67404">
            <a:off x="10665362" y="3155450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3178" y="416926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8077" y="863103"/>
            <a:ext cx="1518402" cy="111328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781" y="1207922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2267" y="386213"/>
            <a:ext cx="451536" cy="4305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69003" y="2941063"/>
            <a:ext cx="397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Время на выполнение – 1 минута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299829" y="1739281"/>
            <a:ext cx="77589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Сколько раз встречается цифра 7 при записи чисел от 1 до 100?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821" y="2898098"/>
            <a:ext cx="2395938" cy="31752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063218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2067" y="209005"/>
            <a:ext cx="3540036" cy="1246352"/>
          </a:xfrm>
          <a:noFill/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00" b="1" dirty="0" smtClean="0">
                <a:latin typeface="Comic Sans MS" pitchFamily="66" charset="0"/>
              </a:rPr>
              <a:t>ДЫМОК</a:t>
            </a:r>
            <a:endParaRPr lang="ru-RU" sz="4800" b="1" dirty="0">
              <a:latin typeface="Comic Sans MS" pitchFamily="66" charset="0"/>
            </a:endParaRPr>
          </a:p>
        </p:txBody>
      </p:sp>
      <p:pic>
        <p:nvPicPr>
          <p:cNvPr id="18" name="Рисунок 1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05280" y="5800385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67404">
            <a:off x="10665362" y="3155450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3178" y="416926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8077" y="863103"/>
            <a:ext cx="1518402" cy="111328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781" y="1207922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2267" y="386213"/>
            <a:ext cx="451536" cy="4305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44214" y="4051406"/>
            <a:ext cx="397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Время на выполнение – 1 минута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299829" y="1739281"/>
            <a:ext cx="775895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Электропоезд идёт с востока на запад со скоростью 60 км/ч.  В том же направлении – с востока на запад  дует ветер, но со скоростью 50 км/ч. В какую сторону отклоняется дым поезда?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821" y="2898098"/>
            <a:ext cx="2395938" cy="31752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063218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2067" y="209005"/>
            <a:ext cx="3540036" cy="1246352"/>
          </a:xfrm>
          <a:noFill/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00" b="1" dirty="0" smtClean="0">
                <a:latin typeface="Comic Sans MS" pitchFamily="66" charset="0"/>
              </a:rPr>
              <a:t>ДАЛЬШЕ</a:t>
            </a:r>
            <a:endParaRPr lang="ru-RU" sz="4800" b="1" dirty="0">
              <a:latin typeface="Comic Sans MS" pitchFamily="66" charset="0"/>
            </a:endParaRPr>
          </a:p>
        </p:txBody>
      </p:sp>
      <p:pic>
        <p:nvPicPr>
          <p:cNvPr id="18" name="Рисунок 1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05280" y="5800385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67404">
            <a:off x="10665362" y="3155450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3178" y="416926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8077" y="863103"/>
            <a:ext cx="1518402" cy="111328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781" y="1207922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2267" y="386213"/>
            <a:ext cx="451536" cy="4305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69003" y="2941063"/>
            <a:ext cx="397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Время на выполнение – 1 минута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299829" y="1739281"/>
            <a:ext cx="77589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Какими должны быть два следующих числа в последовательности: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10, 8, 11, 9, 12, 10, 13,…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821" y="2898098"/>
            <a:ext cx="2395938" cy="31752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063218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2067" y="209005"/>
            <a:ext cx="3540036" cy="1246352"/>
          </a:xfrm>
          <a:noFill/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00" b="1" dirty="0" smtClean="0">
                <a:latin typeface="Comic Sans MS" pitchFamily="66" charset="0"/>
              </a:rPr>
              <a:t>ДЮЖИНА</a:t>
            </a:r>
            <a:endParaRPr lang="ru-RU" sz="4800" b="1" dirty="0">
              <a:latin typeface="Comic Sans MS" pitchFamily="66" charset="0"/>
            </a:endParaRPr>
          </a:p>
        </p:txBody>
      </p:sp>
      <p:pic>
        <p:nvPicPr>
          <p:cNvPr id="18" name="Рисунок 1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05280" y="5800385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67404">
            <a:off x="10665362" y="3155450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3178" y="416926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8077" y="863103"/>
            <a:ext cx="1518402" cy="111328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781" y="1207922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2267" y="386213"/>
            <a:ext cx="451536" cy="4305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60443" y="3698709"/>
            <a:ext cx="397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Время на выполнение – 2 минуты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299829" y="1739281"/>
            <a:ext cx="77589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Две дюжины умножили на 3 дюжины.  Сколько всего дюжин получилось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?</a:t>
            </a:r>
            <a:endParaRPr lang="ru-RU" sz="2400" b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245" y="3103814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063218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1082232"/>
          </a:xfrm>
        </p:spPr>
        <p:txBody>
          <a:bodyPr/>
          <a:lstStyle/>
          <a:p>
            <a:pPr algn="ctr"/>
            <a:r>
              <a:rPr lang="ru-RU" sz="6000" dirty="0" smtClean="0">
                <a:latin typeface="Comic Sans MS" pitchFamily="66" charset="0"/>
              </a:rPr>
              <a:t>Молодцы!</a:t>
            </a:r>
            <a:endParaRPr lang="ru-RU" sz="6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2219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2068" y="209005"/>
            <a:ext cx="3754684" cy="1246352"/>
          </a:xfrm>
          <a:noFill/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00" b="1" dirty="0" smtClean="0">
                <a:latin typeface="Comic Sans MS" pitchFamily="66" charset="0"/>
              </a:rPr>
              <a:t>РАЗМИНКА</a:t>
            </a:r>
            <a:endParaRPr lang="ru-RU" sz="4800" b="1" dirty="0">
              <a:latin typeface="Comic Sans MS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919" y="3172417"/>
            <a:ext cx="2227716" cy="31752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05280" y="5800385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67404">
            <a:off x="10665362" y="3155450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3178" y="416926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8077" y="863103"/>
            <a:ext cx="1518402" cy="111328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781" y="1207922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2267" y="386213"/>
            <a:ext cx="451536" cy="43053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674813" y="1531810"/>
            <a:ext cx="920969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ТРИ ПЛЮС ТРИ УМНОЖИТЬ НА ТРИ. СКОЛЬКО БУДЕТ?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 ТРЕУГОЛЬНИКА 3 УГЛА, ЕСЛИ ОДИН СРЕЗАТЬ, СКОЛЬКО ОСТАНЕТСЯ?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ЧЕМУ РАВНА ОДНА ЧЕТВЁРТАЯ ЧАСТЬ ЧАСА?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СКОЛЬКО КОНЦОВ У 3,5 ПАЛОК?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ШЛА СТАРУХА В МОСКВУ, А НА ВСТРЕЧУ ЕЙ ТРИ СТАРИКА. СКОЛЬКО ЧЕЛОВЕК ШЛО В МОСКВУ?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ПЕТУХ ВЕСИТ НА ОДНОЙ НОГЕ 4КГ. СКОЛЬКО ВЕСИТ ПЕТУХ НА ДВУХ НОГАХ?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БЕЖАЛА ТРОЙКА ЛОШАДЕЙ. КАЖДАЯ ПРОБЕЖАЛА 5КМ. СКОЛЬКО КМ ПРОЕХАЛ ЯМЩИК?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ЧТО ТЯЖЕЛЕЕ 1КГ ВАТЫ ИЛИ 1 КГ ЖЕЛЕЗА?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ТРИ КУРИЦЫ ЗА ТРИ ДНЯ СНЕСУТ ТРИ ЯЙЦА. СКОЛЬКО ЯИЦ СНЕСУТ ДВЕНАДЦАТЬ КУР ЗА ДВЕНАДЦАТЬ ДНЕЙ?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 ЕЛКЕ ГОРЕЛО 7 СВЕЧЕЙ, 5 ИЗ НИХ ПОГАСЛИ. СКОЛЬКО СВЕЧЕЙ ОСТАЛОСЬ?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ДВЕ ДОЧЕРИ, ДВЕ МАТЕРИ, ДА БАБУШКА С ВНУЧКОЙ. СКОЛЬКО ВСЕХ?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СКОЛЬКО НАДО СДЕЛАТЬ РАСПИЛОВ, ЧТОБЫ РАСПИЛИТЬ БРЕВНО НА 12 ЧАСТЕЙ?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7 ЧЕЛОВЕК ОБМЕНЯЛИСЬ ФОТОГРАФИЯМИ, СКОЛЬКО БЫЛО РОЗДАНО ФОТОГРАФИЙ?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КАК МОЖЕТ КОШКА ЗАЙТИ В ПОГРЕБ С ОДНОЙ ГОЛОВОЙ, А ВЫЙТИ С ДВУМЯ?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63218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2068" y="209005"/>
            <a:ext cx="3754684" cy="1246352"/>
          </a:xfrm>
          <a:noFill/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00" b="1" dirty="0" smtClean="0">
                <a:latin typeface="Comic Sans MS" pitchFamily="66" charset="0"/>
              </a:rPr>
              <a:t>ЗАДАНИЯ</a:t>
            </a:r>
            <a:endParaRPr lang="ru-RU" sz="4800" b="1" dirty="0">
              <a:latin typeface="Comic Sans MS" pitchFamily="66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86823" y="5656694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67404">
            <a:off x="10665362" y="3155450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3178" y="416926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8077" y="863103"/>
            <a:ext cx="1518402" cy="111328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781" y="1207922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2267" y="386213"/>
            <a:ext cx="451536" cy="43053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3468915" y="1268306"/>
          <a:ext cx="5309324" cy="3505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327331"/>
                <a:gridCol w="1327331"/>
                <a:gridCol w="1327331"/>
                <a:gridCol w="1327331"/>
              </a:tblGrid>
              <a:tr h="618938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hlinkClick r:id="rId11" action="ppaction://hlinksldjump"/>
                        </a:rPr>
                        <a:t>10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hlinkClick r:id="rId12" action="ppaction://hlinksldjump"/>
                        </a:rPr>
                        <a:t>7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hlinkClick r:id="rId13" action="ppaction://hlinksldjump"/>
                        </a:rPr>
                        <a:t>14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618938">
                <a:tc>
                  <a:txBody>
                    <a:bodyPr/>
                    <a:lstStyle/>
                    <a:p>
                      <a:pPr algn="ctr"/>
                      <a:endParaRPr lang="ru-RU" sz="4000" b="1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hlinkClick r:id="rId14" action="ppaction://hlinksldjump"/>
                        </a:rPr>
                        <a:t>1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hlinkClick r:id="rId15" action="ppaction://hlinksldjump"/>
                        </a:rPr>
                        <a:t>9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618938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hlinkClick r:id="rId16" action="ppaction://hlinksldjump"/>
                        </a:rPr>
                        <a:t>13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hlinkClick r:id="rId17" action="ppaction://hlinksldjump"/>
                        </a:rPr>
                        <a:t>4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hlinkClick r:id="rId18" action="ppaction://hlinksldjump"/>
                        </a:rPr>
                        <a:t>6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hlinkClick r:id="rId19" action="ppaction://hlinksldjump"/>
                        </a:rPr>
                        <a:t>11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618938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hlinkClick r:id="rId20" action="ppaction://hlinksldjump"/>
                        </a:rPr>
                        <a:t>8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hlinkClick r:id="rId21" action="ppaction://hlinksldjump"/>
                        </a:rPr>
                        <a:t>12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hlinkClick r:id="rId22" action="ppaction://hlinksldjump"/>
                        </a:rPr>
                        <a:t>3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618938"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hlinkClick r:id="rId23" action="ppaction://hlinksldjump"/>
                        </a:rPr>
                        <a:t>2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hlinkClick r:id="rId24" action="ppaction://hlinksldjump"/>
                        </a:rPr>
                        <a:t>5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33" name="Рисунок 3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821" y="2898098"/>
            <a:ext cx="2395938" cy="3175200"/>
          </a:xfrm>
          <a:prstGeom prst="rect">
            <a:avLst/>
          </a:prstGeom>
        </p:spPr>
      </p:pic>
      <p:sp>
        <p:nvSpPr>
          <p:cNvPr id="34" name="Овал 33">
            <a:hlinkClick r:id="" action="ppaction://hlinkshowjump?jump=lastslide"/>
          </p:cNvPr>
          <p:cNvSpPr/>
          <p:nvPr/>
        </p:nvSpPr>
        <p:spPr>
          <a:xfrm>
            <a:off x="7837714" y="4271554"/>
            <a:ext cx="496389" cy="378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063218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2067" y="209005"/>
            <a:ext cx="7341327" cy="1246352"/>
          </a:xfrm>
          <a:noFill/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00" b="1" dirty="0" smtClean="0">
                <a:latin typeface="Comic Sans MS" pitchFamily="66" charset="0"/>
              </a:rPr>
              <a:t>ВЕЛИКАЯ МУДРОСТЬ</a:t>
            </a:r>
            <a:endParaRPr lang="ru-RU" sz="4800" b="1" dirty="0">
              <a:latin typeface="Comic Sans MS" pitchFamily="66" charset="0"/>
            </a:endParaRPr>
          </a:p>
        </p:txBody>
      </p:sp>
      <p:pic>
        <p:nvPicPr>
          <p:cNvPr id="18" name="Рисунок 1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05280" y="5800385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67404">
            <a:off x="10573922" y="2110422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3178" y="416926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3493" y="2247767"/>
            <a:ext cx="1518402" cy="111328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781" y="1207922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2267" y="386213"/>
            <a:ext cx="451536" cy="430534"/>
          </a:xfrm>
          <a:prstGeom prst="rect">
            <a:avLst/>
          </a:prstGeom>
        </p:spPr>
      </p:pic>
      <p:pic>
        <p:nvPicPr>
          <p:cNvPr id="14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64" y="3153649"/>
            <a:ext cx="2633268" cy="3174582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103116" y="1255241"/>
          <a:ext cx="8033660" cy="23370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3366"/>
                <a:gridCol w="803366"/>
                <a:gridCol w="803366"/>
                <a:gridCol w="803366"/>
                <a:gridCol w="803366"/>
                <a:gridCol w="803366"/>
                <a:gridCol w="803366"/>
                <a:gridCol w="803366"/>
                <a:gridCol w="803366"/>
                <a:gridCol w="803366"/>
              </a:tblGrid>
              <a:tr h="63887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2.4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1.1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1.3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2.2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2.4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1.1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1.3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2.1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2.3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1.1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766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3.1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1.1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1.2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2.1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3.1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1.1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 gridSpan="3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561703">
                <a:tc grid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3.2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1.4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2.2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3.3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</a:tr>
              <a:tr h="561703">
                <a:tc gridSpan="3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3.4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1.1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2.5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2.3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7910285" y="3684934"/>
          <a:ext cx="3206208" cy="21149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4368"/>
                <a:gridCol w="534368"/>
                <a:gridCol w="534368"/>
                <a:gridCol w="534368"/>
                <a:gridCol w="534368"/>
                <a:gridCol w="534368"/>
              </a:tblGrid>
              <a:tr h="52874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А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Р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Т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С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874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И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Е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К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М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У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74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3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Ц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В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Х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Н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8744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3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4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5</a:t>
                      </a:r>
                      <a:endParaRPr lang="ru-RU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508067" y="3735977"/>
            <a:ext cx="397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Время на выполнение – 2 минуты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63218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2067" y="209005"/>
            <a:ext cx="6701247" cy="1246352"/>
          </a:xfrm>
          <a:noFill/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00" b="1" dirty="0" smtClean="0">
                <a:latin typeface="Comic Sans MS" pitchFamily="66" charset="0"/>
              </a:rPr>
              <a:t>ХИТРЫЙ САДОВНИК</a:t>
            </a:r>
            <a:endParaRPr lang="ru-RU" sz="4800" b="1" dirty="0">
              <a:latin typeface="Comic Sans MS" pitchFamily="66" charset="0"/>
            </a:endParaRPr>
          </a:p>
        </p:txBody>
      </p:sp>
      <p:pic>
        <p:nvPicPr>
          <p:cNvPr id="18" name="Рисунок 1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05280" y="5800385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67404">
            <a:off x="10665362" y="3155450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3178" y="416926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8077" y="863103"/>
            <a:ext cx="1518402" cy="111328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781" y="1207922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2267" y="386213"/>
            <a:ext cx="451536" cy="43053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821" y="2898098"/>
            <a:ext cx="2395938" cy="3175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57722" y="6036961"/>
            <a:ext cx="397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Время на выполнение – 3 минуты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770093" y="1438835"/>
            <a:ext cx="77589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Однажды пришли к садовнику ребята и спрашивают: “Дедушка, сколько в твоем саду деревьев?”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Улыбнулся садовник и ответил: “Половина всех моих деревьев – яблони, четвертая часть – сливы, седьмая часть – груши и, кроме того, есть ещё 3 тополя”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Стали ребята считать, сколько же у садовника в саду всех деревьев, да так и не сосчитали. Может быть, вы сосчитаете?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63218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2068" y="209005"/>
            <a:ext cx="4206242" cy="1246352"/>
          </a:xfrm>
          <a:noFill/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00" b="1" dirty="0" smtClean="0">
                <a:latin typeface="Comic Sans MS" pitchFamily="66" charset="0"/>
              </a:rPr>
              <a:t>БУДИЛЬНИК</a:t>
            </a:r>
            <a:endParaRPr lang="ru-RU" sz="4800" b="1" dirty="0">
              <a:latin typeface="Comic Sans MS" pitchFamily="66" charset="0"/>
            </a:endParaRPr>
          </a:p>
        </p:txBody>
      </p:sp>
      <p:pic>
        <p:nvPicPr>
          <p:cNvPr id="18" name="Рисунок 1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05280" y="5800385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67404">
            <a:off x="10665362" y="3155450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3178" y="416926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8077" y="863103"/>
            <a:ext cx="1518402" cy="111328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781" y="1207922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2267" y="386213"/>
            <a:ext cx="451536" cy="4305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13140" y="2797372"/>
            <a:ext cx="397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Время на выполнение – 30 секунд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352081" y="1569464"/>
            <a:ext cx="77589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Мальчик лёг спать в 7 часов вечера, поставив будильник так, чтобы он прозвенел в 9 часов утра. Сколько времени проспит мальчик?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924" y="3114460"/>
            <a:ext cx="2633268" cy="317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063218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2067" y="209005"/>
            <a:ext cx="6035042" cy="1246352"/>
          </a:xfrm>
          <a:noFill/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00" b="1" dirty="0" smtClean="0">
                <a:latin typeface="Comic Sans MS" pitchFamily="66" charset="0"/>
              </a:rPr>
              <a:t>СКОЛЬКО ЧИСЕЛ?</a:t>
            </a:r>
            <a:endParaRPr lang="ru-RU" sz="4800" b="1" dirty="0">
              <a:latin typeface="Comic Sans MS" pitchFamily="66" charset="0"/>
            </a:endParaRPr>
          </a:p>
        </p:txBody>
      </p:sp>
      <p:pic>
        <p:nvPicPr>
          <p:cNvPr id="18" name="Рисунок 1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05280" y="5800385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67404">
            <a:off x="10665362" y="3155450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3178" y="416926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8077" y="863103"/>
            <a:ext cx="1518402" cy="111328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781" y="1207922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2267" y="386213"/>
            <a:ext cx="451536" cy="4305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13140" y="2797372"/>
            <a:ext cx="397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Время на выполнение – 1 минута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299829" y="1739281"/>
            <a:ext cx="77589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У скольких двузначных чисел сумма цифр равна 10?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245" y="3103814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063218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2068" y="209005"/>
            <a:ext cx="4206242" cy="1246352"/>
          </a:xfrm>
          <a:noFill/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00" b="1" dirty="0" smtClean="0">
                <a:latin typeface="Comic Sans MS" pitchFamily="66" charset="0"/>
              </a:rPr>
              <a:t>ВЕСЫ</a:t>
            </a:r>
            <a:endParaRPr lang="ru-RU" sz="4800" b="1" dirty="0">
              <a:latin typeface="Comic Sans MS" pitchFamily="66" charset="0"/>
            </a:endParaRPr>
          </a:p>
        </p:txBody>
      </p:sp>
      <p:pic>
        <p:nvPicPr>
          <p:cNvPr id="18" name="Рисунок 1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05280" y="5800385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67404">
            <a:off x="10665362" y="3155450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3178" y="416926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8077" y="863103"/>
            <a:ext cx="1518402" cy="111328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781" y="1207922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2267" y="386213"/>
            <a:ext cx="451536" cy="4305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13140" y="2797372"/>
            <a:ext cx="397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Время на выполнение – 1 минута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82264" y="1621715"/>
            <a:ext cx="78761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На одну чашу весов положен брусок мыла, на другую-3/4 такого же бруска и ещё 3/4 кг. Весы в равновесии. Сколько весит целый брусок мыла?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821" y="2898098"/>
            <a:ext cx="2395938" cy="31752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063218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2067" y="209005"/>
            <a:ext cx="6871064" cy="1246352"/>
          </a:xfrm>
          <a:noFill/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00" b="1" dirty="0" smtClean="0">
                <a:latin typeface="Comic Sans MS" pitchFamily="66" charset="0"/>
              </a:rPr>
              <a:t>ВЕРНОЕ РАВЕНСТВО</a:t>
            </a:r>
            <a:endParaRPr lang="ru-RU" sz="4800" b="1" dirty="0">
              <a:latin typeface="Comic Sans MS" pitchFamily="66" charset="0"/>
            </a:endParaRPr>
          </a:p>
        </p:txBody>
      </p:sp>
      <p:pic>
        <p:nvPicPr>
          <p:cNvPr id="18" name="Рисунок 1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05280" y="5800385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67404">
            <a:off x="10665362" y="3155450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3178" y="416926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8077" y="863103"/>
            <a:ext cx="1518402" cy="111328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781" y="1207922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2267" y="386213"/>
            <a:ext cx="451536" cy="4305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64499" y="4456353"/>
            <a:ext cx="397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Время на выполнение – 3 минуты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79544" y="1360458"/>
            <a:ext cx="606039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Вот задача не из легких. </a:t>
            </a:r>
            <a:b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Вычитай, дели и множь. </a:t>
            </a:r>
            <a:b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Плюсы ставь, а так же скобки. </a:t>
            </a:r>
            <a:b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Первым к финишу придёшь!</a:t>
            </a:r>
          </a:p>
          <a:p>
            <a:endParaRPr lang="ru-RU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(5+5+5):5=____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5*5-5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):5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=____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5*(5-5)+5=____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924" y="3114460"/>
            <a:ext cx="2633268" cy="317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063218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96391487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196CA-8D48-47B0-9C8C-268F7036896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tf96391487</Template>
  <TotalTime>0</TotalTime>
  <Words>686</Words>
  <Application>Microsoft Office PowerPoint</Application>
  <PresentationFormat>Произвольный</PresentationFormat>
  <Paragraphs>177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tf96391487</vt:lpstr>
      <vt:lpstr>Математический ринг</vt:lpstr>
      <vt:lpstr>РАЗМИНКА</vt:lpstr>
      <vt:lpstr>ЗАДАНИЯ</vt:lpstr>
      <vt:lpstr>ВЕЛИКАЯ МУДРОСТЬ</vt:lpstr>
      <vt:lpstr>ХИТРЫЙ САДОВНИК</vt:lpstr>
      <vt:lpstr>БУДИЛЬНИК</vt:lpstr>
      <vt:lpstr>СКОЛЬКО ЧИСЕЛ?</vt:lpstr>
      <vt:lpstr>ВЕСЫ</vt:lpstr>
      <vt:lpstr>ВЕРНОЕ РАВЕНСТВО</vt:lpstr>
      <vt:lpstr>ПОЛОВИНА</vt:lpstr>
      <vt:lpstr>ТРЕУГОЛЬНИК</vt:lpstr>
      <vt:lpstr>ДАЛЬШЕ</vt:lpstr>
      <vt:lpstr>КОНКУРС КАПИТАНОВ</vt:lpstr>
      <vt:lpstr>ПЕРЕВОДЧИК</vt:lpstr>
      <vt:lpstr>СЕМЁРОЧКА</vt:lpstr>
      <vt:lpstr>ДЫМОК</vt:lpstr>
      <vt:lpstr>ДАЛЬШЕ</vt:lpstr>
      <vt:lpstr>ДЮЖИНА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2018-04-12T11:37:44Z</dcterms:created>
  <dcterms:modified xsi:type="dcterms:W3CDTF">2018-04-12T15:09:39Z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