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56" r:id="rId4"/>
    <p:sldId id="259" r:id="rId5"/>
    <p:sldId id="260" r:id="rId6"/>
    <p:sldId id="261" r:id="rId7"/>
    <p:sldId id="262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8" r:id="rId16"/>
    <p:sldId id="280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76683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– игра по</a:t>
            </a:r>
          </a:p>
          <a:p>
            <a:pPr algn="ctr"/>
            <a:r>
              <a:rPr lang="kk-K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Математике</a:t>
            </a:r>
          </a:p>
          <a:p>
            <a:pPr algn="ctr"/>
            <a:r>
              <a:rPr lang="kk-K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Тема:</a:t>
            </a:r>
          </a:p>
          <a:p>
            <a:pPr algn="ctr"/>
            <a:r>
              <a:rPr lang="kk-K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Задача</a:t>
            </a:r>
          </a:p>
          <a:p>
            <a:r>
              <a:rPr lang="kk-K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Провела Едигенова </a:t>
            </a:r>
            <a:r>
              <a:rPr lang="kk-K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Нуржамал Елемесовна		1 “з”  класс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22007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latin typeface="Monotype Corsiva" pitchFamily="66" charset="0"/>
              </a:rPr>
              <a:t>Жили – были у жилета</a:t>
            </a:r>
          </a:p>
          <a:p>
            <a:r>
              <a:rPr lang="kk-KZ" sz="4400" dirty="0" smtClean="0">
                <a:latin typeface="Monotype Corsiva" pitchFamily="66" charset="0"/>
              </a:rPr>
              <a:t>Три петли и два манжета.</a:t>
            </a:r>
          </a:p>
          <a:p>
            <a:r>
              <a:rPr lang="kk-KZ" sz="4400" dirty="0" smtClean="0">
                <a:latin typeface="Monotype Corsiva" pitchFamily="66" charset="0"/>
              </a:rPr>
              <a:t>Если вместе их считать </a:t>
            </a:r>
          </a:p>
          <a:p>
            <a:r>
              <a:rPr lang="kk-KZ" sz="4400" dirty="0" smtClean="0">
                <a:latin typeface="Monotype Corsiva" pitchFamily="66" charset="0"/>
              </a:rPr>
              <a:t>3 да 2, конечно, +(5).</a:t>
            </a:r>
          </a:p>
          <a:p>
            <a:r>
              <a:rPr lang="kk-KZ" sz="4400" dirty="0" smtClean="0">
                <a:latin typeface="Monotype Corsiva" pitchFamily="66" charset="0"/>
              </a:rPr>
              <a:t>Только знаешь в чем секрет?</a:t>
            </a:r>
          </a:p>
          <a:p>
            <a:r>
              <a:rPr lang="kk-KZ" sz="4400" dirty="0" smtClean="0">
                <a:latin typeface="Monotype Corsiva" pitchFamily="66" charset="0"/>
              </a:rPr>
              <a:t>У жилета нет манжет!  </a:t>
            </a:r>
          </a:p>
          <a:p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D10604.jpg_cat.jpg"/>
          <p:cNvPicPr>
            <a:picLocks noChangeAspect="1" noChangeArrowheads="1"/>
          </p:cNvPicPr>
          <p:nvPr/>
        </p:nvPicPr>
        <p:blipFill>
          <a:blip r:embed="rId2" cstate="print"/>
          <a:srcRect l="-1114" t="5827" r="40635" b="3454"/>
          <a:stretch>
            <a:fillRect/>
          </a:stretch>
        </p:blipFill>
        <p:spPr bwMode="auto">
          <a:xfrm>
            <a:off x="5148064" y="980728"/>
            <a:ext cx="3240360" cy="48605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Monotype Corsiva" pitchFamily="66" charset="0"/>
              </a:rPr>
              <a:t>2) Местоположение чисел</a:t>
            </a:r>
          </a:p>
          <a:p>
            <a:pPr algn="ctr"/>
            <a:r>
              <a:rPr lang="kk-KZ" sz="3600" dirty="0" smtClean="0">
                <a:latin typeface="Monotype Corsiva" pitchFamily="66" charset="0"/>
              </a:rPr>
              <a:t>-Покажите “соседей”  чисел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22" name="Picture 2" descr="C:\Users\User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1588648" cy="2264668"/>
          </a:xfrm>
          <a:prstGeom prst="rect">
            <a:avLst/>
          </a:prstGeom>
          <a:noFill/>
        </p:spPr>
      </p:pic>
      <p:pic>
        <p:nvPicPr>
          <p:cNvPr id="5123" name="Picture 3" descr="C:\Users\User\Desktop\137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2304256" cy="2304256"/>
          </a:xfrm>
          <a:prstGeom prst="rect">
            <a:avLst/>
          </a:prstGeom>
          <a:noFill/>
        </p:spPr>
      </p:pic>
      <p:pic>
        <p:nvPicPr>
          <p:cNvPr id="5124" name="Picture 4" descr="C:\Users\User\Desktop\c5e9d8e06ce9.jpg"/>
          <p:cNvPicPr>
            <a:picLocks noChangeAspect="1" noChangeArrowheads="1"/>
          </p:cNvPicPr>
          <p:nvPr/>
        </p:nvPicPr>
        <p:blipFill>
          <a:blip r:embed="rId4" cstate="print"/>
          <a:srcRect l="10714" r="14286"/>
          <a:stretch>
            <a:fillRect/>
          </a:stretch>
        </p:blipFill>
        <p:spPr bwMode="auto">
          <a:xfrm>
            <a:off x="3275856" y="1700808"/>
            <a:ext cx="1800200" cy="2426355"/>
          </a:xfrm>
          <a:prstGeom prst="rect">
            <a:avLst/>
          </a:prstGeom>
          <a:noFill/>
        </p:spPr>
      </p:pic>
      <p:pic>
        <p:nvPicPr>
          <p:cNvPr id="5125" name="Picture 5" descr="C:\Users\User\Desktop\85946 party meg six_mylar_balloons.jpg"/>
          <p:cNvPicPr>
            <a:picLocks noChangeAspect="1" noChangeArrowheads="1"/>
          </p:cNvPicPr>
          <p:nvPr/>
        </p:nvPicPr>
        <p:blipFill>
          <a:blip r:embed="rId5" cstate="print"/>
          <a:srcRect l="10639" r="14888"/>
          <a:stretch>
            <a:fillRect/>
          </a:stretch>
        </p:blipFill>
        <p:spPr bwMode="auto">
          <a:xfrm>
            <a:off x="5220072" y="3861048"/>
            <a:ext cx="1728192" cy="2520280"/>
          </a:xfrm>
          <a:prstGeom prst="rect">
            <a:avLst/>
          </a:prstGeom>
          <a:noFill/>
        </p:spPr>
      </p:pic>
      <p:pic>
        <p:nvPicPr>
          <p:cNvPr id="5126" name="Picture 6" descr="C:\Users\User\Desktop\42_anagram_mat1kl.jpg"/>
          <p:cNvPicPr>
            <a:picLocks noChangeAspect="1" noChangeArrowheads="1"/>
          </p:cNvPicPr>
          <p:nvPr/>
        </p:nvPicPr>
        <p:blipFill>
          <a:blip r:embed="rId6" cstate="print"/>
          <a:srcRect l="14703" t="4901" r="16682" b="6879"/>
          <a:stretch>
            <a:fillRect/>
          </a:stretch>
        </p:blipFill>
        <p:spPr bwMode="auto">
          <a:xfrm>
            <a:off x="7127776" y="1700808"/>
            <a:ext cx="201622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dirty="0" smtClean="0">
                <a:latin typeface="Monotype Corsiva" pitchFamily="66" charset="0"/>
              </a:rPr>
              <a:t>Новая тема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6146" name="Picture 2" descr="C:\Users\User\Desktop\457690eee2ea5e8650945b56c7fb2149_i-56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5238750" cy="3933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708920"/>
            <a:ext cx="3581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800" dirty="0" smtClean="0">
                <a:latin typeface="Monotype Corsiva" pitchFamily="66" charset="0"/>
              </a:rPr>
              <a:t>ЗА +</a:t>
            </a:r>
            <a:endParaRPr lang="ru-RU" sz="13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2348880"/>
            <a:ext cx="2736304" cy="223224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b="1" dirty="0" smtClean="0">
                <a:latin typeface="Monotype Corsiva" pitchFamily="66" charset="0"/>
              </a:rPr>
              <a:t>ЗАДАЧА</a:t>
            </a:r>
            <a:endParaRPr lang="ru-RU" sz="3600" b="1" dirty="0">
              <a:latin typeface="Monotype Corsiva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652120" y="1844824"/>
            <a:ext cx="648072" cy="686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228184" y="3356992"/>
            <a:ext cx="108012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429309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03848" y="4221088"/>
            <a:ext cx="6887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39752" y="335699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419872" y="1772816"/>
            <a:ext cx="688754" cy="758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9632" y="3140968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задание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486916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олимпиадные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8304" y="3140968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шахматная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8144" y="14127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математические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4941168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ловушки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3728" y="13407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Monotype Corsiva" pitchFamily="66" charset="0"/>
              </a:rPr>
              <a:t>логическая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300" dirty="0" smtClean="0">
                <a:latin typeface="Monotype Corsiva" pitchFamily="66" charset="0"/>
              </a:rPr>
              <a:t>ЗАДАЧА – упражнение требующее нахождения решения по известным данным </a:t>
            </a:r>
            <a:endParaRPr lang="ru-RU" sz="83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Работа по теме урока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  </a:t>
            </a:r>
            <a:r>
              <a:rPr lang="ru-RU" sz="3800" b="1" dirty="0" smtClean="0">
                <a:solidFill>
                  <a:srgbClr val="FF0000"/>
                </a:solidFill>
                <a:latin typeface="Monotype Corsiva" pitchFamily="66" charset="0"/>
              </a:rPr>
              <a:t>1 этап. ПОДУМАЙ.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>
                <a:latin typeface="Monotype Corsiva" pitchFamily="66" charset="0"/>
              </a:rPr>
              <a:t>Что такое задача? Какие мысли приходят вам в голову?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>
                <a:latin typeface="Monotype Corsiva" pitchFamily="66" charset="0"/>
              </a:rPr>
              <a:t>Мама принесла 5 конфет 3 конфеты отдала детям.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>
                <a:latin typeface="Monotype Corsiva" pitchFamily="66" charset="0"/>
              </a:rPr>
              <a:t>На тарелке 6 пирожков. 2 пирожка съели. Сколько пирожков осталось?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>
                <a:latin typeface="Monotype Corsiva" pitchFamily="66" charset="0"/>
              </a:rPr>
              <a:t>В пачке было 10 вафель за завтраком дети съели несколько штук. Сколько вафель осталось? </a:t>
            </a:r>
          </a:p>
          <a:p>
            <a:r>
              <a:rPr lang="ru-RU" sz="3800" dirty="0" smtClean="0">
                <a:latin typeface="Monotype Corsiva" pitchFamily="66" charset="0"/>
              </a:rPr>
              <a:t>   		</a:t>
            </a:r>
            <a:r>
              <a:rPr lang="ru-RU" sz="3800" b="1" dirty="0" smtClean="0">
                <a:solidFill>
                  <a:srgbClr val="FF0000"/>
                </a:solidFill>
                <a:latin typeface="Monotype Corsiva" pitchFamily="66" charset="0"/>
              </a:rPr>
              <a:t>Почему вы так думаете?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	Сразу скажу, что в задаче то, что нам известно, называется УСЛОВИЕМ. А то, что нужно найти – ВОПРОСОМ задачи. Прочитайте в нашей задаче условия. А теперь вопрос задачи. 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 этап. Что мы можем узнать из учебника? РЕШЕНИЕ и ОТВЕТ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УСЛОВИЕ </a:t>
            </a:r>
          </a:p>
          <a:p>
            <a:r>
              <a:rPr lang="ru-RU" sz="9600" dirty="0" smtClean="0">
                <a:latin typeface="Monotype Corsiva" pitchFamily="66" charset="0"/>
              </a:rPr>
              <a:t>	   ВОПРОС</a:t>
            </a:r>
          </a:p>
          <a:p>
            <a:r>
              <a:rPr lang="ru-RU" sz="9600" dirty="0" smtClean="0">
                <a:latin typeface="Monotype Corsiva" pitchFamily="66" charset="0"/>
              </a:rPr>
              <a:t>			РЕШЕНИЕ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				ОТВЕТ</a:t>
            </a:r>
            <a:endParaRPr lang="ru-RU" sz="9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Закрепление урока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46682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 Даши - 6 конфет</a:t>
            </a:r>
          </a:p>
          <a:p>
            <a:r>
              <a:rPr lang="ru-RU" sz="3200" dirty="0" smtClean="0">
                <a:latin typeface="Monotype Corsiva" pitchFamily="66" charset="0"/>
              </a:rPr>
              <a:t>Съела – 4 конфеты</a:t>
            </a:r>
          </a:p>
          <a:p>
            <a:r>
              <a:rPr lang="ru-RU" sz="3200" dirty="0" smtClean="0">
                <a:latin typeface="Monotype Corsiva" pitchFamily="66" charset="0"/>
              </a:rPr>
              <a:t>Осталось - ? Конфет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6 – 4 = 2</a:t>
            </a:r>
            <a:r>
              <a:rPr lang="kk-KZ" sz="3200" dirty="0" smtClean="0">
                <a:latin typeface="Monotype Corsiva" pitchFamily="66" charset="0"/>
              </a:rPr>
              <a:t>(конфет)</a:t>
            </a:r>
          </a:p>
          <a:p>
            <a:r>
              <a:rPr lang="kk-KZ" sz="3200" dirty="0" smtClean="0">
                <a:latin typeface="Monotype Corsiva" pitchFamily="66" charset="0"/>
              </a:rPr>
              <a:t>Ответ: Осталось 2 конфеты</a:t>
            </a:r>
            <a:endParaRPr lang="ru-RU" sz="3200" dirty="0" smtClean="0"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4048" y="1124744"/>
            <a:ext cx="72008" cy="4968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8104" y="1628800"/>
            <a:ext cx="3528392" cy="3479208"/>
          </a:xfrm>
          <a:prstGeom prst="rect">
            <a:avLst/>
          </a:prstGeom>
          <a:noFill/>
        </p:spPr>
        <p:txBody>
          <a:bodyPr wrap="square" lIns="72000" tIns="72000" rtlCol="0">
            <a:spAutoFit/>
          </a:bodyPr>
          <a:lstStyle/>
          <a:p>
            <a:r>
              <a:rPr lang="kk-KZ" sz="5400" dirty="0" smtClean="0">
                <a:latin typeface="Monotype Corsiva" pitchFamily="66" charset="0"/>
              </a:rPr>
              <a:t>ВОПРОС</a:t>
            </a:r>
          </a:p>
          <a:p>
            <a:r>
              <a:rPr lang="kk-KZ" sz="5400" dirty="0" smtClean="0">
                <a:latin typeface="Monotype Corsiva" pitchFamily="66" charset="0"/>
              </a:rPr>
              <a:t>ОТВЕТ</a:t>
            </a:r>
          </a:p>
          <a:p>
            <a:r>
              <a:rPr lang="kk-KZ" sz="5400" dirty="0" smtClean="0">
                <a:latin typeface="Monotype Corsiva" pitchFamily="66" charset="0"/>
              </a:rPr>
              <a:t>РЕШЕНИЕ</a:t>
            </a:r>
            <a:br>
              <a:rPr lang="kk-KZ" sz="5400" dirty="0" smtClean="0">
                <a:latin typeface="Monotype Corsiva" pitchFamily="66" charset="0"/>
              </a:rPr>
            </a:br>
            <a:r>
              <a:rPr lang="kk-KZ" sz="5400" dirty="0" smtClean="0">
                <a:latin typeface="Monotype Corsiva" pitchFamily="66" charset="0"/>
              </a:rPr>
              <a:t>УСЛОВИЕ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91880" y="2204864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75856" y="2132856"/>
            <a:ext cx="2304256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59832" y="3645024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11960" y="3068960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А ну – ка, дети , встаньте в ряд!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Готов к работе мой отряд?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Занимай свои места.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Математика сложна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Но скажу с почтеньем 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Математика нужна</a:t>
            </a:r>
          </a:p>
          <a:p>
            <a:pPr algn="ctr">
              <a:buNone/>
            </a:pPr>
            <a:r>
              <a:rPr lang="kk-KZ" sz="4000" b="1" dirty="0" smtClean="0">
                <a:latin typeface="Monotype Corsiva" pitchFamily="66" charset="0"/>
              </a:rPr>
              <a:t>Всем без исключения!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1683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Monotype Corsiva" pitchFamily="66" charset="0"/>
              </a:rPr>
              <a:t>Задачи:</a:t>
            </a:r>
          </a:p>
          <a:p>
            <a:r>
              <a:rPr lang="ru-RU" sz="3400" b="1" dirty="0" smtClean="0">
                <a:latin typeface="Monotype Corsiva" pitchFamily="66" charset="0"/>
              </a:rPr>
              <a:t>1. </a:t>
            </a:r>
            <a:r>
              <a:rPr lang="ru-RU" sz="3400" dirty="0" smtClean="0">
                <a:latin typeface="Monotype Corsiva" pitchFamily="66" charset="0"/>
              </a:rPr>
              <a:t>Ввести термины, связанные с понятием </a:t>
            </a:r>
            <a:r>
              <a:rPr lang="kk-KZ" sz="3400" dirty="0" smtClean="0">
                <a:latin typeface="Monotype Corsiva" pitchFamily="66" charset="0"/>
              </a:rPr>
              <a:t>“Задача”  , продолжать знакомить с краткой записью условия задачи, познокомить с этапами исследования</a:t>
            </a:r>
            <a:r>
              <a:rPr lang="ru-RU" sz="3400" dirty="0" smtClean="0">
                <a:latin typeface="Monotype Corsiva" pitchFamily="66" charset="0"/>
              </a:rPr>
              <a:t>;</a:t>
            </a:r>
          </a:p>
          <a:p>
            <a:r>
              <a:rPr lang="ru-RU" sz="3400" b="1" dirty="0" smtClean="0">
                <a:latin typeface="Monotype Corsiva" pitchFamily="66" charset="0"/>
              </a:rPr>
              <a:t>2.  </a:t>
            </a:r>
            <a:r>
              <a:rPr lang="ru-RU" sz="3400" dirty="0" smtClean="0">
                <a:latin typeface="Monotype Corsiva" pitchFamily="66" charset="0"/>
              </a:rPr>
              <a:t>Развивать мышление, вычислительный навык , внимание, умение ставить вопросы и находить на них ответы;</a:t>
            </a:r>
          </a:p>
          <a:p>
            <a:r>
              <a:rPr lang="ru-RU" sz="3400" b="1" dirty="0" smtClean="0">
                <a:latin typeface="Monotype Corsiva" pitchFamily="66" charset="0"/>
              </a:rPr>
              <a:t>3. </a:t>
            </a:r>
            <a:r>
              <a:rPr lang="ru-RU" sz="3400" dirty="0" smtClean="0">
                <a:latin typeface="Monotype Corsiva" pitchFamily="66" charset="0"/>
              </a:rPr>
              <a:t>Воспитывать познавательный интерес у учащихся.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Оборудование: </a:t>
            </a:r>
            <a:r>
              <a:rPr lang="ru-RU" sz="4800" dirty="0" smtClean="0">
                <a:latin typeface="Monotype Corsiva" pitchFamily="66" charset="0"/>
              </a:rPr>
              <a:t>карточки с названиями этапов исследования, карточки с выражениями, набор цифр у детей, карточки с названиями составных частей задачи , шапочка магистра, тексты задач. 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3364199_1283106791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4410" y="3789040"/>
            <a:ext cx="3519590" cy="306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7241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Monotype Corsiva" pitchFamily="66" charset="0"/>
              </a:rPr>
              <a:t>Разминка: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Сколько хвостиков у 4 щенят?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Назовите второй день недели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Сколько месяцев длится лето?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Что лишнее: ручка, карандаш, отрезок?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Чего больше на лугу: цветов или ромашек?</a:t>
            </a:r>
          </a:p>
          <a:p>
            <a:pPr>
              <a:buBlip>
                <a:blip r:embed="rId3"/>
              </a:buBlip>
            </a:pPr>
            <a:r>
              <a:rPr lang="kk-KZ" sz="3600" dirty="0" smtClean="0">
                <a:latin typeface="Monotype Corsiva" pitchFamily="66" charset="0"/>
              </a:rPr>
              <a:t>Что общего у снега и одеяла?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latin typeface="Monotype Corsiva" pitchFamily="66" charset="0"/>
              </a:rPr>
              <a:t>Математический диктант</a:t>
            </a:r>
          </a:p>
          <a:p>
            <a:pPr algn="ctr"/>
            <a:endParaRPr lang="kk-KZ" sz="3600" b="1" i="1" dirty="0" smtClean="0">
              <a:latin typeface="Monotype Corsiva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kk-KZ" sz="3600" b="1" i="1" dirty="0" smtClean="0">
                <a:latin typeface="Monotype Corsiva" pitchFamily="66" charset="0"/>
              </a:rPr>
              <a:t>Задачи в стихах</a:t>
            </a:r>
          </a:p>
          <a:p>
            <a:pPr marL="742950" indent="-742950"/>
            <a:endParaRPr lang="kk-KZ" sz="3600" b="1" i="1" dirty="0" smtClean="0">
              <a:latin typeface="Monotype Corsiva" pitchFamily="66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kk-KZ" sz="3600" b="1" i="1" dirty="0" smtClean="0">
                <a:latin typeface="Monotype Corsiva" pitchFamily="66" charset="0"/>
              </a:rPr>
              <a:t>На забор взлетел петух</a:t>
            </a:r>
          </a:p>
          <a:p>
            <a:pPr marL="742950" indent="-742950"/>
            <a:r>
              <a:rPr lang="kk-KZ" sz="3600" b="1" i="1" dirty="0" smtClean="0">
                <a:latin typeface="Monotype Corsiva" pitchFamily="66" charset="0"/>
              </a:rPr>
              <a:t>Повстречал еще там двух.</a:t>
            </a:r>
          </a:p>
          <a:p>
            <a:pPr marL="742950" indent="-742950"/>
            <a:r>
              <a:rPr lang="kk-KZ" sz="3600" b="1" i="1" dirty="0" smtClean="0">
                <a:latin typeface="Monotype Corsiva" pitchFamily="66" charset="0"/>
              </a:rPr>
              <a:t>Сколько стало петухов?</a:t>
            </a:r>
          </a:p>
          <a:p>
            <a:pPr marL="742950" indent="-742950" algn="ctr"/>
            <a:r>
              <a:rPr lang="kk-KZ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(3 петуха) </a:t>
            </a:r>
          </a:p>
          <a:p>
            <a:pPr marL="742950" indent="-742950"/>
            <a:endParaRPr lang="ru-RU" sz="3600" b="1" i="1" dirty="0" smtClean="0">
              <a:latin typeface="Monotype Corsiva" pitchFamily="66" charset="0"/>
            </a:endParaRPr>
          </a:p>
        </p:txBody>
      </p:sp>
      <p:pic>
        <p:nvPicPr>
          <p:cNvPr id="7" name="Рисунок 6" descr="93507_html_m325aa7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3362983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28801"/>
            <a:ext cx="845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7241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Monotype Corsiva" pitchFamily="66" charset="0"/>
              </a:rPr>
              <a:t>б) Три цыпленка стоят </a:t>
            </a:r>
          </a:p>
          <a:p>
            <a:r>
              <a:rPr lang="kk-KZ" sz="3600" dirty="0" smtClean="0">
                <a:latin typeface="Monotype Corsiva" pitchFamily="66" charset="0"/>
              </a:rPr>
              <a:t>На скорлупки глядят.</a:t>
            </a:r>
          </a:p>
          <a:p>
            <a:r>
              <a:rPr lang="kk-KZ" sz="3600" dirty="0" smtClean="0">
                <a:latin typeface="Monotype Corsiva" pitchFamily="66" charset="0"/>
              </a:rPr>
              <a:t>Два яичка в гнезде</a:t>
            </a:r>
          </a:p>
          <a:p>
            <a:r>
              <a:rPr lang="kk-KZ" sz="3600" dirty="0" smtClean="0">
                <a:latin typeface="Monotype Corsiva" pitchFamily="66" charset="0"/>
              </a:rPr>
              <a:t>У наседки лежат.</a:t>
            </a:r>
          </a:p>
          <a:p>
            <a:r>
              <a:rPr lang="kk-KZ" sz="3600" dirty="0" smtClean="0">
                <a:latin typeface="Monotype Corsiva" pitchFamily="66" charset="0"/>
              </a:rPr>
              <a:t>Сосчитай поверней,</a:t>
            </a:r>
          </a:p>
          <a:p>
            <a:r>
              <a:rPr lang="kk-KZ" sz="3600" dirty="0" smtClean="0">
                <a:latin typeface="Monotype Corsiva" pitchFamily="66" charset="0"/>
              </a:rPr>
              <a:t>Отвечай поскорей</a:t>
            </a:r>
          </a:p>
          <a:p>
            <a:r>
              <a:rPr lang="kk-KZ" sz="3600" dirty="0" smtClean="0">
                <a:latin typeface="Monotype Corsiva" pitchFamily="66" charset="0"/>
              </a:rPr>
              <a:t>Сколько будет цыплят</a:t>
            </a:r>
          </a:p>
          <a:p>
            <a:r>
              <a:rPr lang="kk-KZ" sz="3600" dirty="0" smtClean="0">
                <a:latin typeface="Monotype Corsiva" pitchFamily="66" charset="0"/>
              </a:rPr>
              <a:t>У наседки моей?</a:t>
            </a:r>
          </a:p>
          <a:p>
            <a:r>
              <a:rPr lang="kk-KZ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</a:t>
            </a:r>
          </a:p>
        </p:txBody>
      </p:sp>
      <p:pic>
        <p:nvPicPr>
          <p:cNvPr id="1026" name="Picture 2" descr="C:\Users\User\Desktop\cyply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5148064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797152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Monotype Corsiva" pitchFamily="66" charset="0"/>
              </a:rPr>
              <a:t> (5)</a:t>
            </a:r>
            <a:endParaRPr lang="ru-RU" sz="5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28396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Monotype Corsiva" pitchFamily="66" charset="0"/>
              </a:rPr>
              <a:t> 6 орешков мама-свинка</a:t>
            </a:r>
          </a:p>
          <a:p>
            <a:r>
              <a:rPr lang="kk-KZ" sz="4000" b="1" dirty="0" smtClean="0">
                <a:latin typeface="Monotype Corsiva" pitchFamily="66" charset="0"/>
              </a:rPr>
              <a:t>Для детей несла в корзинке.</a:t>
            </a:r>
          </a:p>
          <a:p>
            <a:r>
              <a:rPr lang="kk-KZ" sz="4000" b="1" dirty="0" smtClean="0">
                <a:latin typeface="Monotype Corsiva" pitchFamily="66" charset="0"/>
              </a:rPr>
              <a:t>Свинку ежик повстречал</a:t>
            </a:r>
          </a:p>
          <a:p>
            <a:r>
              <a:rPr lang="kk-KZ" sz="4000" b="1" dirty="0" smtClean="0">
                <a:latin typeface="Monotype Corsiva" pitchFamily="66" charset="0"/>
              </a:rPr>
              <a:t>И еще 4 дал.</a:t>
            </a:r>
          </a:p>
          <a:p>
            <a:r>
              <a:rPr lang="kk-KZ" sz="4000" b="1" dirty="0" smtClean="0">
                <a:latin typeface="Monotype Corsiva" pitchFamily="66" charset="0"/>
              </a:rPr>
              <a:t>Сколько орехов свинка</a:t>
            </a:r>
          </a:p>
          <a:p>
            <a:r>
              <a:rPr lang="kk-KZ" sz="4000" b="1" dirty="0" smtClean="0">
                <a:latin typeface="Monotype Corsiva" pitchFamily="66" charset="0"/>
              </a:rPr>
              <a:t>Деткам принесла в корзинке?</a:t>
            </a:r>
          </a:p>
          <a:p>
            <a:r>
              <a:rPr lang="kk-KZ" sz="4000" b="1" dirty="0" smtClean="0">
                <a:latin typeface="Monotype Corsiva" pitchFamily="66" charset="0"/>
              </a:rPr>
              <a:t>			</a:t>
            </a:r>
            <a:endParaRPr lang="kk-KZ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800" b="1" dirty="0"/>
          </a:p>
        </p:txBody>
      </p:sp>
      <p:pic>
        <p:nvPicPr>
          <p:cNvPr id="2051" name="Picture 3" descr="C:\Users\User\Desktop\xj6zbytlp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7"/>
            <a:ext cx="3059832" cy="3717033"/>
          </a:xfrm>
          <a:prstGeom prst="rect">
            <a:avLst/>
          </a:prstGeom>
          <a:noFill/>
        </p:spPr>
      </p:pic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 l="14969" t="4162" r="12057" b="2776"/>
          <a:stretch>
            <a:fillRect/>
          </a:stretch>
        </p:blipFill>
        <p:spPr bwMode="auto">
          <a:xfrm rot="774099">
            <a:off x="5483784" y="259704"/>
            <a:ext cx="2991900" cy="2136686"/>
          </a:xfrm>
          <a:prstGeom prst="rect">
            <a:avLst/>
          </a:prstGeom>
          <a:noFill/>
        </p:spPr>
      </p:pic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 l="14346" t="6063" r="11226" b="2776"/>
          <a:stretch>
            <a:fillRect/>
          </a:stretch>
        </p:blipFill>
        <p:spPr bwMode="auto">
          <a:xfrm rot="20411531">
            <a:off x="2901486" y="1795878"/>
            <a:ext cx="3051520" cy="20930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602700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kk-KZ" sz="4800" b="1" dirty="0" smtClean="0">
                <a:solidFill>
                  <a:srgbClr val="FF0000"/>
                </a:solidFill>
                <a:latin typeface="Monotype Corsiva" pitchFamily="66" charset="0"/>
              </a:rPr>
              <a:t>(10)</a:t>
            </a:r>
            <a:endParaRPr lang="ru-RU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8600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latin typeface="Monotype Corsiva" pitchFamily="66" charset="0"/>
              </a:rPr>
              <a:t>Семь веселых поросят</a:t>
            </a:r>
          </a:p>
          <a:p>
            <a:r>
              <a:rPr lang="kk-KZ" sz="4800" dirty="0" smtClean="0">
                <a:latin typeface="Monotype Corsiva" pitchFamily="66" charset="0"/>
              </a:rPr>
              <a:t>У корытца в ряд стоят</a:t>
            </a:r>
          </a:p>
          <a:p>
            <a:r>
              <a:rPr lang="kk-KZ" sz="4800" dirty="0" smtClean="0">
                <a:latin typeface="Monotype Corsiva" pitchFamily="66" charset="0"/>
              </a:rPr>
              <a:t>Два ушли в кровать ложиться,</a:t>
            </a:r>
          </a:p>
          <a:p>
            <a:r>
              <a:rPr lang="kk-KZ" sz="4800" dirty="0" smtClean="0">
                <a:latin typeface="Monotype Corsiva" pitchFamily="66" charset="0"/>
              </a:rPr>
              <a:t>А скольким еще не спится?</a:t>
            </a:r>
          </a:p>
          <a:p>
            <a:r>
              <a:rPr lang="kk-KZ" sz="4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r="62786" b="2197"/>
          <a:stretch>
            <a:fillRect/>
          </a:stretch>
        </p:blipFill>
        <p:spPr bwMode="auto">
          <a:xfrm rot="555334">
            <a:off x="4487256" y="27295"/>
            <a:ext cx="1020848" cy="1889537"/>
          </a:xfrm>
          <a:prstGeom prst="rect">
            <a:avLst/>
          </a:prstGeom>
          <a:noFill/>
        </p:spPr>
      </p:pic>
      <p:pic>
        <p:nvPicPr>
          <p:cNvPr id="3075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36749" r="34376" b="10548"/>
          <a:stretch>
            <a:fillRect/>
          </a:stretch>
        </p:blipFill>
        <p:spPr bwMode="auto">
          <a:xfrm rot="20727786">
            <a:off x="7008461" y="332393"/>
            <a:ext cx="792088" cy="1728192"/>
          </a:xfrm>
          <a:prstGeom prst="rect">
            <a:avLst/>
          </a:prstGeom>
          <a:noFill/>
        </p:spPr>
      </p:pic>
      <p:pic>
        <p:nvPicPr>
          <p:cNvPr id="9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60374" r="5501" b="6821"/>
          <a:stretch>
            <a:fillRect/>
          </a:stretch>
        </p:blipFill>
        <p:spPr bwMode="auto">
          <a:xfrm>
            <a:off x="5940152" y="1268760"/>
            <a:ext cx="936104" cy="1800200"/>
          </a:xfrm>
          <a:prstGeom prst="rect">
            <a:avLst/>
          </a:prstGeom>
          <a:noFill/>
        </p:spPr>
      </p:pic>
      <p:pic>
        <p:nvPicPr>
          <p:cNvPr id="10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60475" r="8025" b="10465"/>
          <a:stretch>
            <a:fillRect/>
          </a:stretch>
        </p:blipFill>
        <p:spPr bwMode="auto">
          <a:xfrm rot="560484">
            <a:off x="7514971" y="4279747"/>
            <a:ext cx="864096" cy="1729804"/>
          </a:xfrm>
          <a:prstGeom prst="rect">
            <a:avLst/>
          </a:prstGeom>
          <a:noFill/>
        </p:spPr>
      </p:pic>
      <p:pic>
        <p:nvPicPr>
          <p:cNvPr id="11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31500" t="11181" r="37001" b="6821"/>
          <a:stretch>
            <a:fillRect/>
          </a:stretch>
        </p:blipFill>
        <p:spPr bwMode="auto">
          <a:xfrm rot="20376074">
            <a:off x="4965006" y="2953855"/>
            <a:ext cx="864096" cy="1584176"/>
          </a:xfrm>
          <a:prstGeom prst="rect">
            <a:avLst/>
          </a:prstGeom>
          <a:noFill/>
        </p:spPr>
      </p:pic>
      <p:pic>
        <p:nvPicPr>
          <p:cNvPr id="12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2625" t="14909" r="63250"/>
          <a:stretch>
            <a:fillRect/>
          </a:stretch>
        </p:blipFill>
        <p:spPr bwMode="auto">
          <a:xfrm rot="1112573">
            <a:off x="7041350" y="2455055"/>
            <a:ext cx="936104" cy="1643955"/>
          </a:xfrm>
          <a:prstGeom prst="rect">
            <a:avLst/>
          </a:prstGeom>
          <a:noFill/>
        </p:spPr>
      </p:pic>
      <p:pic>
        <p:nvPicPr>
          <p:cNvPr id="13" name="Picture 3" descr="C:\Users\User\Desktop\104617681_large_46.png"/>
          <p:cNvPicPr>
            <a:picLocks noChangeAspect="1" noChangeArrowheads="1"/>
          </p:cNvPicPr>
          <p:nvPr/>
        </p:nvPicPr>
        <p:blipFill>
          <a:blip r:embed="rId2" cstate="print"/>
          <a:srcRect l="2625" r="63250" b="3094"/>
          <a:stretch>
            <a:fillRect/>
          </a:stretch>
        </p:blipFill>
        <p:spPr bwMode="auto">
          <a:xfrm>
            <a:off x="5724128" y="4581128"/>
            <a:ext cx="936104" cy="1872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51920" y="5661248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Monotype Corsiva" pitchFamily="66" charset="0"/>
              </a:rPr>
              <a:t> (5)</a:t>
            </a:r>
            <a:endParaRPr lang="ru-RU" sz="5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439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Новая тема</vt:lpstr>
      <vt:lpstr>Слайд 13</vt:lpstr>
      <vt:lpstr>Слайд 14</vt:lpstr>
      <vt:lpstr>Работа по теме урока</vt:lpstr>
      <vt:lpstr>Слайд 16</vt:lpstr>
      <vt:lpstr>Слайд 17</vt:lpstr>
      <vt:lpstr>Закрепление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2016-01-29T12:07:39Z</dcterms:created>
  <dcterms:modified xsi:type="dcterms:W3CDTF">2017-01-25T15:43:58Z</dcterms:modified>
</cp:coreProperties>
</file>