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6" r:id="rId5"/>
    <p:sldId id="270" r:id="rId6"/>
    <p:sldId id="271" r:id="rId7"/>
    <p:sldId id="268" r:id="rId8"/>
    <p:sldId id="272" r:id="rId9"/>
    <p:sldId id="26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88E6-2FB0-4621-A42B-7CE4434F5503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4050-AB43-4F8B-A2C4-79D8EB6E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44" y="214290"/>
            <a:ext cx="566221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Путешествие по станциям</a:t>
            </a:r>
            <a:endParaRPr lang="ru-RU" sz="4200" b="1" dirty="0">
              <a:ln>
                <a:solidFill>
                  <a:schemeClr val="bg1"/>
                </a:solidFill>
              </a:ln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643182"/>
            <a:ext cx="382530" cy="369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4820">
            <a:off x="5719073" y="404150"/>
            <a:ext cx="457488" cy="603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571612"/>
            <a:ext cx="470785" cy="597534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14282" y="1714488"/>
            <a:ext cx="7500990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урок – игра по теме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«Умножение и деление натуральных чисел»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Домашнее задание: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§ 19, разобрать примеры 1,2.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news_file_2509_59ae8869e31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000108"/>
            <a:ext cx="3753274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85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УСТНЫЙ СЧЕТ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5"/>
            <a:ext cx="16430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24-19</a:t>
            </a:r>
            <a:endParaRPr lang="ru-RU" sz="4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 *8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+22</a:t>
            </a:r>
            <a:endParaRPr lang="ru-RU" sz="4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-17</a:t>
            </a:r>
          </a:p>
          <a:p>
            <a:r>
              <a:rPr lang="ru-RU" sz="4000" u="sng" dirty="0" smtClean="0">
                <a:solidFill>
                  <a:srgbClr val="7030A0"/>
                </a:solidFill>
                <a:latin typeface="Comic Sans MS" pitchFamily="66" charset="0"/>
              </a:rPr>
              <a:t>     :9</a:t>
            </a:r>
          </a:p>
          <a:p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ru-RU" sz="4000" dirty="0"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2000240"/>
            <a:ext cx="18573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42-33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*6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+27</a:t>
            </a:r>
            <a:endParaRPr lang="ru-RU" sz="4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  -9</a:t>
            </a:r>
          </a:p>
          <a:p>
            <a:r>
              <a:rPr lang="ru-RU" sz="4000" u="sng" dirty="0" smtClean="0">
                <a:solidFill>
                  <a:srgbClr val="7030A0"/>
                </a:solidFill>
                <a:latin typeface="Comic Sans MS" pitchFamily="66" charset="0"/>
              </a:rPr>
              <a:t>      :8</a:t>
            </a:r>
            <a:endParaRPr lang="ru-RU" sz="4000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2428868"/>
            <a:ext cx="1714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57-49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 *7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+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14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-28</a:t>
            </a:r>
          </a:p>
          <a:p>
            <a:r>
              <a:rPr lang="ru-RU" sz="4000" u="sng" dirty="0" smtClean="0">
                <a:solidFill>
                  <a:srgbClr val="7030A0"/>
                </a:solidFill>
                <a:latin typeface="Comic Sans MS" pitchFamily="66" charset="0"/>
              </a:rPr>
              <a:t>      :7</a:t>
            </a:r>
            <a:endParaRPr lang="ru-RU" sz="4000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3000372"/>
            <a:ext cx="19288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66-59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 *7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+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17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    -38</a:t>
            </a:r>
          </a:p>
          <a:p>
            <a:r>
              <a:rPr lang="ru-RU" sz="4000" u="sng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4000" u="sng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ru-RU" sz="4000" u="sng" dirty="0" smtClean="0">
                <a:solidFill>
                  <a:srgbClr val="7030A0"/>
                </a:solidFill>
                <a:latin typeface="Comic Sans MS" pitchFamily="66" charset="0"/>
              </a:rPr>
              <a:t>:4</a:t>
            </a:r>
            <a:endParaRPr lang="ru-RU" sz="4000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4" name="Рисунок 23" descr="mario_PNG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04588"/>
            <a:ext cx="2357454" cy="296722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428596" y="4429132"/>
            <a:ext cx="1214446" cy="1000132"/>
            <a:chOff x="428596" y="4429132"/>
            <a:chExt cx="1214446" cy="1000132"/>
          </a:xfrm>
        </p:grpSpPr>
        <p:sp>
          <p:nvSpPr>
            <p:cNvPr id="25" name="Облако 24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348" y="4643446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14546" y="5214950"/>
            <a:ext cx="1214446" cy="1000132"/>
            <a:chOff x="428596" y="4429132"/>
            <a:chExt cx="1214446" cy="1000132"/>
          </a:xfrm>
        </p:grpSpPr>
        <p:sp>
          <p:nvSpPr>
            <p:cNvPr id="29" name="Облако 28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4348" y="4643446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9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929058" y="5715016"/>
            <a:ext cx="1214446" cy="1000132"/>
            <a:chOff x="428596" y="4429132"/>
            <a:chExt cx="1214446" cy="1000132"/>
          </a:xfrm>
        </p:grpSpPr>
        <p:sp>
          <p:nvSpPr>
            <p:cNvPr id="32" name="Облако 31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4348" y="4643446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6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000892" y="5715016"/>
            <a:ext cx="1214446" cy="1000132"/>
            <a:chOff x="428596" y="4429132"/>
            <a:chExt cx="1214446" cy="1000132"/>
          </a:xfrm>
        </p:grpSpPr>
        <p:sp>
          <p:nvSpPr>
            <p:cNvPr id="35" name="Облако 34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4348" y="4643446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7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МАРШРУТНАЯ КАРТА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poezd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7858148" cy="160406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643042" y="264318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071802" y="264318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929190" y="285749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572264" y="2571744"/>
            <a:ext cx="85725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14282" y="3500438"/>
            <a:ext cx="1857388" cy="1143008"/>
            <a:chOff x="214282" y="3500438"/>
            <a:chExt cx="1857388" cy="11430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14282" y="3500438"/>
              <a:ext cx="1857388" cy="114300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158" y="3786190"/>
              <a:ext cx="1571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  <a:hlinkClick r:id="rId4" action="ppaction://hlinksldjump"/>
                </a:rPr>
                <a:t>Станция</a:t>
              </a:r>
              <a:endParaRPr lang="ru-RU" sz="2000" b="1" dirty="0" smtClean="0">
                <a:solidFill>
                  <a:srgbClr val="00B050"/>
                </a:solidFill>
                <a:latin typeface="Comic Sans MS" pitchFamily="66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</a:rPr>
                <a:t>«Ребус»</a:t>
              </a:r>
              <a:endParaRPr lang="ru-RU" sz="20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85984" y="3500438"/>
            <a:ext cx="2000264" cy="1143008"/>
            <a:chOff x="2285984" y="3500438"/>
            <a:chExt cx="2000264" cy="11430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285984" y="3500438"/>
              <a:ext cx="2000264" cy="114300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860" y="3786190"/>
              <a:ext cx="1785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  <a:hlinkClick r:id="rId5" action="ppaction://hlinksldjump"/>
                </a:rPr>
                <a:t>Станция</a:t>
              </a:r>
              <a:endParaRPr lang="ru-RU" sz="2000" b="1" dirty="0" smtClean="0">
                <a:solidFill>
                  <a:srgbClr val="00B050"/>
                </a:solidFill>
                <a:latin typeface="Comic Sans MS" pitchFamily="66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</a:rPr>
                <a:t>«Кроссворд»</a:t>
              </a:r>
              <a:endParaRPr lang="ru-RU" sz="20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00562" y="3500438"/>
            <a:ext cx="2286016" cy="1143008"/>
            <a:chOff x="4500562" y="3500438"/>
            <a:chExt cx="2071702" cy="11430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500562" y="3500438"/>
              <a:ext cx="2071702" cy="114300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00562" y="3786190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  <a:hlinkClick r:id="rId6" action="ppaction://hlinksldjump"/>
                </a:rPr>
                <a:t>Станция</a:t>
              </a:r>
              <a:endParaRPr lang="ru-RU" sz="2000" b="1" dirty="0" smtClean="0">
                <a:solidFill>
                  <a:srgbClr val="00B050"/>
                </a:solidFill>
                <a:latin typeface="Comic Sans MS" pitchFamily="66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</a:rPr>
                <a:t>«Вычислители»</a:t>
              </a:r>
              <a:endParaRPr lang="ru-RU" sz="20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86578" y="3500438"/>
            <a:ext cx="2071702" cy="1143008"/>
            <a:chOff x="6786578" y="3500438"/>
            <a:chExt cx="2071702" cy="114300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929454" y="3500438"/>
              <a:ext cx="1857388" cy="114300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6578" y="3786190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Comic Sans MS" pitchFamily="66" charset="0"/>
                  <a:hlinkClick r:id="rId7" action="ppaction://hlinksldjump"/>
                </a:rPr>
                <a:t>Станция</a:t>
              </a:r>
              <a:endParaRPr lang="ru-RU" sz="2000" b="1" dirty="0" smtClean="0">
                <a:solidFill>
                  <a:srgbClr val="7030A0"/>
                </a:solidFill>
                <a:latin typeface="Comic Sans MS" pitchFamily="66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  <a:latin typeface="Comic Sans MS" pitchFamily="66" charset="0"/>
                </a:rPr>
                <a:t>«Движение»</a:t>
              </a:r>
              <a:endParaRPr lang="ru-RU" sz="20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pic>
        <p:nvPicPr>
          <p:cNvPr id="29" name="Рисунок 28" descr="image156448291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4786322"/>
            <a:ext cx="1933565" cy="1840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СТАНЦИЯ «РЕБУС»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2b3a9524170b4e78c239aa189aac91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1785918" cy="3617050"/>
          </a:xfrm>
          <a:prstGeom prst="rect">
            <a:avLst/>
          </a:prstGeom>
        </p:spPr>
      </p:pic>
      <p:pic>
        <p:nvPicPr>
          <p:cNvPr id="28" name="Рисунок 27" descr="hello_html_237c7678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643050"/>
            <a:ext cx="300039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hello_html_4135f9e1.png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285992"/>
            <a:ext cx="307183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hello_html_100ff91c.png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4143380"/>
            <a:ext cx="300039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hello_html_4526685a.png"/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0570"/>
            <a:ext cx="2928958" cy="1769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 descr="ab2f3a9f39969553d4ff8d8fae055b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5715016"/>
            <a:ext cx="1095366" cy="755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СТАНЦИЯ «КРОССВОРД»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ma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0598" y="1214422"/>
            <a:ext cx="2703402" cy="3357586"/>
          </a:xfrm>
          <a:prstGeom prst="rect">
            <a:avLst/>
          </a:prstGeom>
        </p:spPr>
      </p:pic>
      <p:pic>
        <p:nvPicPr>
          <p:cNvPr id="16" name="Рисунок 15" descr="ab2f3a9f39969553d4ff8d8fae055be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5857892"/>
            <a:ext cx="1095366" cy="755803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14422"/>
            <a:ext cx="764383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3) Выражение с неизвестными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4) Результат вычитания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5) Угол 90 градусов называется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7) Некоторое количество предметов сходных по определенным свойствам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8) Промежуток времени в 52 недели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9) Десять сантиметров - это…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вертикали: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1) Тысяча грамм-это…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2) На какое число делить нельзя?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6) Четырехугольник, у которого все стороны равны, а углы прямые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СТАНЦИЯ «КРОССВОРД»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2910" y="1785926"/>
          <a:ext cx="7500988" cy="4000529"/>
        </p:xfrm>
        <a:graphic>
          <a:graphicData uri="http://schemas.openxmlformats.org/drawingml/2006/table">
            <a:tbl>
              <a:tblPr/>
              <a:tblGrid>
                <a:gridCol w="466314"/>
                <a:gridCol w="466314"/>
                <a:gridCol w="468665"/>
                <a:gridCol w="470232"/>
                <a:gridCol w="468665"/>
                <a:gridCol w="468665"/>
                <a:gridCol w="468665"/>
                <a:gridCol w="468665"/>
                <a:gridCol w="468665"/>
                <a:gridCol w="468665"/>
                <a:gridCol w="468665"/>
                <a:gridCol w="470232"/>
                <a:gridCol w="470232"/>
                <a:gridCol w="469448"/>
                <a:gridCol w="469448"/>
                <a:gridCol w="469448"/>
              </a:tblGrid>
              <a:tr h="30773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73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7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Ь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Ж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Ц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Ok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143248"/>
            <a:ext cx="2438400" cy="2438400"/>
          </a:xfrm>
          <a:prstGeom prst="rect">
            <a:avLst/>
          </a:prstGeom>
        </p:spPr>
      </p:pic>
      <p:pic>
        <p:nvPicPr>
          <p:cNvPr id="9" name="Picture 2" descr="ÐÐ»Ð¸Ð¿Ð°ÑÑ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1357298"/>
            <a:ext cx="1428761" cy="1785951"/>
          </a:xfrm>
          <a:prstGeom prst="rect">
            <a:avLst/>
          </a:prstGeom>
          <a:noFill/>
        </p:spPr>
      </p:pic>
      <p:pic>
        <p:nvPicPr>
          <p:cNvPr id="10" name="Рисунок 9" descr="ab2f3a9f39969553d4ff8d8fae055be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5715016"/>
            <a:ext cx="1095366" cy="755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СТАНЦИЯ «ВЫЧИСЛИТЕЛИ»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357298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1 ВАРИАНТ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4 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704 −4 704 : (46 +38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);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2 ВАРИАНТ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2 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808 : 72 +15 808 : 52.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4" name="Рисунок 23" descr="mario_PNG1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928934"/>
            <a:ext cx="2778378" cy="3214686"/>
          </a:xfrm>
          <a:prstGeom prst="rect">
            <a:avLst/>
          </a:prstGeom>
        </p:spPr>
      </p:pic>
      <p:pic>
        <p:nvPicPr>
          <p:cNvPr id="27" name="Рисунок 26" descr="ab2f3a9f39969553d4ff8d8fae055be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5715016"/>
            <a:ext cx="1095366" cy="755803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5500694" y="1571612"/>
            <a:ext cx="1214446" cy="1000132"/>
            <a:chOff x="428596" y="4429132"/>
            <a:chExt cx="1214446" cy="1000132"/>
          </a:xfrm>
        </p:grpSpPr>
        <p:sp>
          <p:nvSpPr>
            <p:cNvPr id="29" name="Облако 28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910" y="4643446"/>
              <a:ext cx="857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56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29388" y="4143380"/>
            <a:ext cx="1285884" cy="1000132"/>
            <a:chOff x="428596" y="4429132"/>
            <a:chExt cx="1285884" cy="1000132"/>
          </a:xfrm>
        </p:grpSpPr>
        <p:sp>
          <p:nvSpPr>
            <p:cNvPr id="32" name="Облако 31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596" y="4572008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343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СТАНЦИЯ «ДВИЖЕНИЕ»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357298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Два пограничных катера плывут навстречу друг другу. Скорость первого 32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км\ч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скорость второго 40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км\ч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Сейчас между ними 360 км. Какое расстояние будет между ними через 2 часа?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" name="Рисунок 19" descr="0_7068d_69a11a25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2143116" cy="214311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000232" y="4143380"/>
            <a:ext cx="67151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 одного пункта в противоположных направлениях одновременно вышли два лыжника. Один шел со скоростью 13 </a:t>
            </a:r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км\ч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другой со скоростью на 3 </a:t>
            </a:r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км\ч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меньше, чем у первого. Какое расстояние будет между ними через 3 часа?</a:t>
            </a:r>
            <a:endParaRPr lang="ru-RU" sz="20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" name="Рисунок 21" descr="CoolClips_tran0034.png"/>
          <p:cNvPicPr>
            <a:picLocks noChangeAspect="1"/>
          </p:cNvPicPr>
          <p:nvPr/>
        </p:nvPicPr>
        <p:blipFill>
          <a:blip r:embed="rId4"/>
          <a:srcRect b="10247"/>
          <a:stretch>
            <a:fillRect/>
          </a:stretch>
        </p:blipFill>
        <p:spPr>
          <a:xfrm>
            <a:off x="4000496" y="2428868"/>
            <a:ext cx="3071818" cy="1625509"/>
          </a:xfrm>
          <a:prstGeom prst="rect">
            <a:avLst/>
          </a:prstGeom>
        </p:spPr>
      </p:pic>
      <p:pic>
        <p:nvPicPr>
          <p:cNvPr id="10" name="Рисунок 9" descr="ab2f3a9f39969553d4ff8d8fae055be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5715016"/>
            <a:ext cx="1095366" cy="75580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215206" y="2714620"/>
            <a:ext cx="1214446" cy="1000132"/>
            <a:chOff x="428596" y="4429132"/>
            <a:chExt cx="1214446" cy="1000132"/>
          </a:xfrm>
        </p:grpSpPr>
        <p:sp>
          <p:nvSpPr>
            <p:cNvPr id="12" name="Облако 11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034" y="4643446"/>
              <a:ext cx="1143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216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357554" y="5643578"/>
            <a:ext cx="1214446" cy="1000132"/>
            <a:chOff x="428596" y="4429132"/>
            <a:chExt cx="1214446" cy="1000132"/>
          </a:xfrm>
        </p:grpSpPr>
        <p:sp>
          <p:nvSpPr>
            <p:cNvPr id="15" name="Облако 14"/>
            <p:cNvSpPr/>
            <p:nvPr/>
          </p:nvSpPr>
          <p:spPr>
            <a:xfrm>
              <a:off x="428596" y="4429132"/>
              <a:ext cx="1214446" cy="1000132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472" y="464344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Comic Sans MS" pitchFamily="66" charset="0"/>
                </a:rPr>
                <a:t>69</a:t>
              </a:r>
              <a:endParaRPr lang="ru-RU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 школа\2018-2019\5 класс факультатив\транспортир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ЭТО ЧТО-ТО НОВЕНЬКОЕ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57161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1) Сколькими способами можно составить код в замке из 4 цифр?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2928934"/>
            <a:ext cx="542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2) Сколькими способами можно составить код в замке из 4 цифр, если цифры не повторяются? 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143380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3) Сколькими способами можно составить код в замке из 4 цифр, если известны четыре цифры? 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combination-lock-151537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1285884" cy="1804750"/>
          </a:xfrm>
          <a:prstGeom prst="rect">
            <a:avLst/>
          </a:prstGeom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 descr="35-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1662">
            <a:off x="5929322" y="928670"/>
            <a:ext cx="1964910" cy="1964910"/>
          </a:xfrm>
          <a:prstGeom prst="rect">
            <a:avLst/>
          </a:prstGeom>
        </p:spPr>
      </p:pic>
      <p:pic>
        <p:nvPicPr>
          <p:cNvPr id="25" name="Рисунок 24" descr="news_file_2509_59ae8869e31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929065"/>
            <a:ext cx="2143140" cy="2651433"/>
          </a:xfrm>
          <a:prstGeom prst="rect">
            <a:avLst/>
          </a:prstGeom>
        </p:spPr>
      </p:pic>
      <p:pic>
        <p:nvPicPr>
          <p:cNvPr id="26" name="Рисунок 25" descr="padlock-154684_6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5" y="4885773"/>
            <a:ext cx="1714512" cy="184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333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Принцесса Будур</dc:creator>
  <cp:lastModifiedBy>Принцесса Будур</cp:lastModifiedBy>
  <cp:revision>42</cp:revision>
  <dcterms:created xsi:type="dcterms:W3CDTF">2018-11-30T14:33:12Z</dcterms:created>
  <dcterms:modified xsi:type="dcterms:W3CDTF">2018-12-21T15:05:01Z</dcterms:modified>
</cp:coreProperties>
</file>