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60" r:id="rId5"/>
    <p:sldId id="259" r:id="rId6"/>
    <p:sldId id="261" r:id="rId7"/>
    <p:sldId id="262" r:id="rId8"/>
    <p:sldId id="256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09E8-8D49-4816-BE22-28B260132680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76AF-A055-4C6F-A116-7A990E406F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347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09E8-8D49-4816-BE22-28B260132680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76AF-A055-4C6F-A116-7A990E406F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092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09E8-8D49-4816-BE22-28B260132680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76AF-A055-4C6F-A116-7A990E406F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522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09E8-8D49-4816-BE22-28B260132680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76AF-A055-4C6F-A116-7A990E406F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509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09E8-8D49-4816-BE22-28B260132680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76AF-A055-4C6F-A116-7A990E406F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08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09E8-8D49-4816-BE22-28B260132680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76AF-A055-4C6F-A116-7A990E406F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55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09E8-8D49-4816-BE22-28B260132680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76AF-A055-4C6F-A116-7A990E406F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671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09E8-8D49-4816-BE22-28B260132680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76AF-A055-4C6F-A116-7A990E406F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77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09E8-8D49-4816-BE22-28B260132680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76AF-A055-4C6F-A116-7A990E406F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87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09E8-8D49-4816-BE22-28B260132680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76AF-A055-4C6F-A116-7A990E406F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589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09E8-8D49-4816-BE22-28B260132680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76AF-A055-4C6F-A116-7A990E406F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025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809E8-8D49-4816-BE22-28B260132680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076AF-A055-4C6F-A116-7A990E406F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404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информатика  картин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330" y="1502936"/>
            <a:ext cx="6858000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819412" y="360613"/>
            <a:ext cx="43894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Информатика</a:t>
            </a:r>
            <a:endParaRPr lang="ru-RU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766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8693" y="862568"/>
            <a:ext cx="6096000" cy="56220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2880">
              <a:spcBef>
                <a:spcPts val="480"/>
              </a:spcBef>
              <a:spcAft>
                <a:spcPts val="0"/>
              </a:spcAft>
            </a:pPr>
            <a:r>
              <a:rPr lang="ru-RU" sz="1400" spc="-20" dirty="0">
                <a:latin typeface="Courier New" panose="02070309020205020404" pitchFamily="49" charset="0"/>
                <a:ea typeface="Times New Roman" panose="02020603050405020304" pitchFamily="18" charset="0"/>
              </a:rPr>
              <a:t>&lt;</a:t>
            </a:r>
            <a:r>
              <a:rPr lang="en-US" sz="1400" spc="-20" dirty="0">
                <a:latin typeface="Courier New" panose="02070309020205020404" pitchFamily="49" charset="0"/>
                <a:ea typeface="Times New Roman" panose="02020603050405020304" pitchFamily="18" charset="0"/>
              </a:rPr>
              <a:t>HTML</a:t>
            </a:r>
            <a:r>
              <a:rPr lang="ru-RU" sz="1400" spc="-20" dirty="0">
                <a:latin typeface="Courier New" panose="02070309020205020404" pitchFamily="49" charset="0"/>
                <a:ea typeface="Times New Roman" panose="02020603050405020304" pitchFamily="18" charset="0"/>
              </a:rPr>
              <a:t>&gt;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>
              <a:spcBef>
                <a:spcPts val="170"/>
              </a:spcBef>
              <a:spcAft>
                <a:spcPts val="0"/>
              </a:spcAft>
            </a:pPr>
            <a:r>
              <a:rPr lang="ru-RU" sz="1400" spc="-15" dirty="0">
                <a:latin typeface="Courier New" panose="02070309020205020404" pitchFamily="49" charset="0"/>
                <a:ea typeface="Times New Roman" panose="02020603050405020304" pitchFamily="18" charset="0"/>
              </a:rPr>
              <a:t>&lt;</a:t>
            </a:r>
            <a:r>
              <a:rPr lang="en-US" sz="1400" spc="-15" dirty="0">
                <a:latin typeface="Courier New" panose="02070309020205020404" pitchFamily="49" charset="0"/>
                <a:ea typeface="Times New Roman" panose="02020603050405020304" pitchFamily="18" charset="0"/>
              </a:rPr>
              <a:t>HEAD</a:t>
            </a:r>
            <a:r>
              <a:rPr lang="ru-RU" sz="1400" spc="-15" dirty="0">
                <a:latin typeface="Courier New" panose="02070309020205020404" pitchFamily="49" charset="0"/>
                <a:ea typeface="Times New Roman" panose="02020603050405020304" pitchFamily="18" charset="0"/>
              </a:rPr>
              <a:t>&gt;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>
              <a:spcBef>
                <a:spcPts val="310"/>
              </a:spcBef>
              <a:spcAft>
                <a:spcPts val="0"/>
              </a:spcAft>
            </a:pP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</a:rPr>
              <a:t>&lt;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</a:rPr>
              <a:t>1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ТЬЕ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</a:rPr>
              <a:t>&gt;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ГЛАВНАЯ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СТРАНИЦА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СЕМЕЙНОГО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САЙТА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</a:rPr>
              <a:t>&lt;/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</a:rPr>
              <a:t>1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ТЬЕ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</a:rPr>
              <a:t>&gt;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6530">
              <a:spcBef>
                <a:spcPts val="50"/>
              </a:spcBef>
              <a:spcAft>
                <a:spcPts val="0"/>
              </a:spcAft>
            </a:pPr>
            <a:r>
              <a:rPr lang="en-US" sz="1400" spc="-15" dirty="0">
                <a:latin typeface="Courier New" panose="02070309020205020404" pitchFamily="49" charset="0"/>
                <a:ea typeface="Times New Roman" panose="02020603050405020304" pitchFamily="18" charset="0"/>
              </a:rPr>
              <a:t>&lt;/HEAD&gt;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3990">
              <a:spcBef>
                <a:spcPts val="290"/>
              </a:spcBef>
              <a:spcAft>
                <a:spcPts val="0"/>
              </a:spcAft>
            </a:pPr>
            <a:r>
              <a:rPr lang="en-US" sz="1400" dirty="0">
                <a:latin typeface="Courier New" panose="02070309020205020404" pitchFamily="49" charset="0"/>
                <a:ea typeface="Times New Roman" panose="02020603050405020304" pitchFamily="18" charset="0"/>
              </a:rPr>
              <a:t>&lt;BODY link=blue </a:t>
            </a:r>
            <a:r>
              <a:rPr lang="en-US" sz="14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vlink</a:t>
            </a:r>
            <a:r>
              <a:rPr lang="en-US" sz="1400" dirty="0">
                <a:latin typeface="Courier New" panose="02070309020205020404" pitchFamily="49" charset="0"/>
                <a:ea typeface="Times New Roman" panose="02020603050405020304" pitchFamily="18" charset="0"/>
              </a:rPr>
              <a:t>=</a:t>
            </a:r>
            <a:r>
              <a:rPr lang="en-US" sz="14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darkviolet</a:t>
            </a:r>
            <a:r>
              <a:rPr lang="en-US" sz="1400" dirty="0">
                <a:latin typeface="Courier New" panose="02070309020205020404" pitchFamily="49" charset="0"/>
                <a:ea typeface="Times New Roman" panose="02020603050405020304" pitchFamily="18" charset="0"/>
              </a:rPr>
              <a:t>&gt;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3990">
              <a:spcBef>
                <a:spcPts val="70"/>
              </a:spcBef>
              <a:spcAft>
                <a:spcPts val="0"/>
              </a:spcAft>
            </a:pPr>
            <a:r>
              <a:rPr lang="en-US" sz="1400" spc="-10" dirty="0">
                <a:latin typeface="Courier New" panose="02070309020205020404" pitchFamily="49" charset="0"/>
                <a:ea typeface="Times New Roman" panose="02020603050405020304" pitchFamily="18" charset="0"/>
              </a:rPr>
              <a:t>&lt;CENTER&gt;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7640">
              <a:spcBef>
                <a:spcPts val="360"/>
              </a:spcBef>
              <a:spcAft>
                <a:spcPts val="0"/>
              </a:spcAft>
            </a:pPr>
            <a:r>
              <a:rPr lang="en-US" sz="1400" spc="-10" dirty="0">
                <a:latin typeface="Courier New" panose="02070309020205020404" pitchFamily="49" charset="0"/>
                <a:ea typeface="Times New Roman" panose="02020603050405020304" pitchFamily="18" charset="0"/>
              </a:rPr>
              <a:t>&lt;FONT color=red size=5&gt;&lt;B&gt;</a:t>
            </a:r>
            <a:r>
              <a:rPr lang="en-US" sz="1400" spc="-1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rjIABHAH</a:t>
            </a:r>
            <a:r>
              <a:rPr lang="en-US" sz="1400" spc="-10" dirty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ru-RU" sz="1400" spc="-1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СТРАНИЦА</a:t>
            </a:r>
            <a:r>
              <a:rPr lang="ru-RU" sz="1400" spc="-10" dirty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ru-RU" sz="1400" spc="-1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СЕМЕЙ</a:t>
            </a:r>
            <a:r>
              <a:rPr lang="en-GB" sz="1400" spc="-1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­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НОГО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ea typeface="Times New Roman" panose="02020603050405020304" pitchFamily="18" charset="0"/>
              </a:rPr>
              <a:t>CAOTA&lt;/BX/FONTXBR&gt;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7640">
              <a:spcBef>
                <a:spcPts val="385"/>
              </a:spcBef>
              <a:spcAft>
                <a:spcPts val="0"/>
              </a:spcAft>
            </a:pPr>
            <a:r>
              <a:rPr lang="en-US" sz="1400" dirty="0">
                <a:latin typeface="Courier New" panose="02070309020205020404" pitchFamily="49" charset="0"/>
                <a:ea typeface="Times New Roman" panose="02020603050405020304" pitchFamily="18" charset="0"/>
              </a:rPr>
              <a:t>&lt;FONT color=green  size=5&gt;&lt;I&gt;</a:t>
            </a:r>
            <a:r>
              <a:rPr lang="en-US" sz="14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CeMbH</a:t>
            </a:r>
            <a:r>
              <a:rPr lang="en-US" sz="1400" dirty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Смирновых</a:t>
            </a:r>
            <a:r>
              <a:rPr lang="en-GB" sz="1400" dirty="0">
                <a:latin typeface="Courier New" panose="02070309020205020404" pitchFamily="49" charset="0"/>
                <a:ea typeface="Times New Roman" panose="02020603050405020304" pitchFamily="18" charset="0"/>
              </a:rPr>
              <a:t>&lt;/1&gt; </a:t>
            </a:r>
            <a:r>
              <a:rPr lang="en-US" sz="1400" dirty="0">
                <a:latin typeface="Courier New" panose="02070309020205020404" pitchFamily="49" charset="0"/>
                <a:ea typeface="Times New Roman" panose="02020603050405020304" pitchFamily="18" charset="0"/>
              </a:rPr>
              <a:t>&lt;/FONTXBR&gt;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7640">
              <a:spcBef>
                <a:spcPts val="215"/>
              </a:spcBef>
              <a:spcAft>
                <a:spcPts val="0"/>
              </a:spcAft>
            </a:pPr>
            <a:r>
              <a:rPr lang="ru-RU" sz="1400" spc="-15" dirty="0">
                <a:latin typeface="Courier New" panose="02070309020205020404" pitchFamily="49" charset="0"/>
                <a:ea typeface="Times New Roman" panose="02020603050405020304" pitchFamily="18" charset="0"/>
              </a:rPr>
              <a:t>&lt;/</a:t>
            </a:r>
            <a:r>
              <a:rPr lang="en-US" sz="1400" spc="-15" dirty="0">
                <a:latin typeface="Courier New" panose="02070309020205020404" pitchFamily="49" charset="0"/>
                <a:ea typeface="Times New Roman" panose="02020603050405020304" pitchFamily="18" charset="0"/>
              </a:rPr>
              <a:t>CENTER</a:t>
            </a:r>
            <a:r>
              <a:rPr lang="ru-RU" sz="1400" spc="-15" dirty="0">
                <a:latin typeface="Courier New" panose="02070309020205020404" pitchFamily="49" charset="0"/>
                <a:ea typeface="Times New Roman" panose="02020603050405020304" pitchFamily="18" charset="0"/>
              </a:rPr>
              <a:t>&gt;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4465">
              <a:spcBef>
                <a:spcPts val="335"/>
              </a:spcBef>
              <a:spcAft>
                <a:spcPts val="0"/>
              </a:spcAft>
            </a:pPr>
            <a:r>
              <a:rPr lang="ru-RU" sz="1400" spc="-10" dirty="0">
                <a:latin typeface="Courier New" panose="02070309020205020404" pitchFamily="49" charset="0"/>
                <a:ea typeface="Times New Roman" panose="02020603050405020304" pitchFamily="18" charset="0"/>
              </a:rPr>
              <a:t>&lt;</a:t>
            </a:r>
            <a:r>
              <a:rPr lang="en-US" sz="1400" spc="-10" dirty="0">
                <a:latin typeface="Courier New" panose="02070309020205020404" pitchFamily="49" charset="0"/>
                <a:ea typeface="Times New Roman" panose="02020603050405020304" pitchFamily="18" charset="0"/>
              </a:rPr>
              <a:t>FONT size</a:t>
            </a:r>
            <a:r>
              <a:rPr lang="ru-RU" sz="1400" spc="-10" dirty="0">
                <a:latin typeface="Courier New" panose="02070309020205020404" pitchFamily="49" charset="0"/>
                <a:ea typeface="Times New Roman" panose="02020603050405020304" pitchFamily="18" charset="0"/>
              </a:rPr>
              <a:t>=3&gt;3</a:t>
            </a:r>
            <a:r>
              <a:rPr lang="en-US" sz="1400" spc="-10" dirty="0">
                <a:latin typeface="Courier New" panose="02070309020205020404" pitchFamily="49" charset="0"/>
                <a:ea typeface="Times New Roman" panose="02020603050405020304" pitchFamily="18" charset="0"/>
              </a:rPr>
              <a:t>To </a:t>
            </a:r>
            <a:r>
              <a:rPr lang="ru-RU" sz="1400" spc="-1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наша</a:t>
            </a:r>
            <a:r>
              <a:rPr lang="ru-RU" sz="1400" spc="-10" dirty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ru-RU" sz="1400" spc="-1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дружная</a:t>
            </a:r>
            <a:r>
              <a:rPr lang="ru-RU" sz="1400" spc="-10" dirty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ru-RU" sz="1400" spc="-1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семья</a:t>
            </a:r>
            <a:r>
              <a:rPr lang="ru-RU" sz="1400" spc="-10" dirty="0">
                <a:latin typeface="Courier New" panose="02070309020205020404" pitchFamily="49" charset="0"/>
                <a:ea typeface="Times New Roman" panose="02020603050405020304" pitchFamily="18" charset="0"/>
              </a:rPr>
              <a:t>: </a:t>
            </a:r>
            <a:r>
              <a:rPr lang="ru-RU" sz="1400" spc="-1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мой</a:t>
            </a:r>
            <a:r>
              <a:rPr lang="ru-RU" sz="1400" spc="-10" dirty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ru-RU" sz="1400" spc="-1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папа</a:t>
            </a:r>
            <a:r>
              <a:rPr lang="ru-RU" sz="1400" spc="-10" dirty="0">
                <a:latin typeface="Courier New" panose="02070309020205020404" pitchFamily="49" charset="0"/>
                <a:ea typeface="Times New Roman" panose="02020603050405020304" pitchFamily="18" charset="0"/>
              </a:rPr>
              <a:t>, </a:t>
            </a:r>
            <a:r>
              <a:rPr lang="ru-RU" sz="1400" spc="-1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моя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58750">
              <a:spcAft>
                <a:spcPts val="0"/>
              </a:spcAft>
            </a:pP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мама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</a:rPr>
              <a:t>, 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сестра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Маша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</a:rPr>
              <a:t> - 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Серёжа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</a:rPr>
              <a:t>. 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коленях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Маши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4465">
              <a:spcAft>
                <a:spcPts val="0"/>
              </a:spcAft>
            </a:pP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сидит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пес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кличке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Тимка</a:t>
            </a:r>
            <a:r>
              <a:rPr lang="ru-RU" sz="1400" dirty="0">
                <a:latin typeface="Courier New" panose="02070309020205020404" pitchFamily="49" charset="0"/>
                <a:ea typeface="Times New Roman" panose="02020603050405020304" pitchFamily="18" charset="0"/>
              </a:rPr>
              <a:t>. </a:t>
            </a:r>
            <a:r>
              <a:rPr lang="en-US" sz="1400" dirty="0">
                <a:latin typeface="Courier New" panose="02070309020205020404" pitchFamily="49" charset="0"/>
                <a:ea typeface="Times New Roman" panose="02020603050405020304" pitchFamily="18" charset="0"/>
              </a:rPr>
              <a:t>&lt;/FONT&gt;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1290">
              <a:spcBef>
                <a:spcPts val="215"/>
              </a:spcBef>
              <a:spcAft>
                <a:spcPts val="0"/>
              </a:spcAft>
            </a:pPr>
            <a:r>
              <a:rPr lang="en-US" sz="1400" dirty="0">
                <a:latin typeface="Courier New" panose="02070309020205020404" pitchFamily="49" charset="0"/>
                <a:ea typeface="Times New Roman" panose="02020603050405020304" pitchFamily="18" charset="0"/>
              </a:rPr>
              <a:t>&lt;IMG </a:t>
            </a:r>
            <a:r>
              <a:rPr lang="en-US" sz="14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ea typeface="Times New Roman" panose="02020603050405020304" pitchFamily="18" charset="0"/>
              </a:rPr>
              <a:t>="family.jpg" align=left </a:t>
            </a:r>
            <a:r>
              <a:rPr lang="en-US" sz="1400" dirty="0" err="1">
                <a:latin typeface="Courier New" panose="02070309020205020404" pitchFamily="49" charset="0"/>
                <a:ea typeface="Times New Roman" panose="02020603050405020304" pitchFamily="18" charset="0"/>
              </a:rPr>
              <a:t>hspace</a:t>
            </a:r>
            <a:r>
              <a:rPr lang="en-US" sz="1400" dirty="0">
                <a:latin typeface="Courier New" panose="02070309020205020404" pitchFamily="49" charset="0"/>
                <a:ea typeface="Times New Roman" panose="02020603050405020304" pitchFamily="18" charset="0"/>
              </a:rPr>
              <a:t>=30&gt;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1290">
              <a:spcBef>
                <a:spcPts val="50"/>
              </a:spcBef>
              <a:spcAft>
                <a:spcPts val="0"/>
              </a:spcAft>
            </a:pPr>
            <a:r>
              <a:rPr lang="en-US" sz="1400" spc="-30" dirty="0">
                <a:latin typeface="Courier New" panose="02070309020205020404" pitchFamily="49" charset="0"/>
                <a:ea typeface="Times New Roman" panose="02020603050405020304" pitchFamily="18" charset="0"/>
              </a:rPr>
              <a:t>&lt;UL&gt;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58750">
              <a:spcBef>
                <a:spcPts val="170"/>
              </a:spcBef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&lt;LIXA   </a:t>
            </a: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href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="father.htm"&gt;nana&lt;/A&gt;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55575">
              <a:spcBef>
                <a:spcPts val="25"/>
              </a:spcBef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&lt;LIXA   </a:t>
            </a: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href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="mother.htm"&gt;</a:t>
            </a: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MaMa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&lt;/A&gt;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55575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&lt;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LIXA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пге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£="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зегдеу.Ы;т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"&gt;Серёжа&lt;/А&gt;</a:t>
            </a:r>
          </a:p>
          <a:p>
            <a:pPr marL="155575"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&lt;LIXA   </a:t>
            </a: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href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="masha.htm"&gt;Mama&lt;/A&gt;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52400"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&lt;LIXA   </a:t>
            </a: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href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="dog.htm"&gt;</a:t>
            </a: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THMKa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&lt;/A&gt;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9225">
              <a:spcAft>
                <a:spcPts val="0"/>
              </a:spcAft>
            </a:pPr>
            <a:r>
              <a:rPr lang="en-US" sz="1400" spc="-20" dirty="0">
                <a:latin typeface="Courier New" panose="02070309020205020404" pitchFamily="49" charset="0"/>
                <a:ea typeface="Times New Roman" panose="02020603050405020304" pitchFamily="18" charset="0"/>
              </a:rPr>
              <a:t>&lt;/UL&gt;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9225">
              <a:spcAft>
                <a:spcPts val="0"/>
              </a:spcAft>
            </a:pPr>
            <a:r>
              <a:rPr lang="en-US" sz="1400" spc="-15" dirty="0">
                <a:latin typeface="Courier New" panose="02070309020205020404" pitchFamily="49" charset="0"/>
                <a:ea typeface="Times New Roman" panose="02020603050405020304" pitchFamily="18" charset="0"/>
              </a:rPr>
              <a:t>&lt;/BODY&gt;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9225">
              <a:spcAft>
                <a:spcPts val="0"/>
              </a:spcAft>
            </a:pPr>
            <a:r>
              <a:rPr lang="en-US" sz="1400" spc="-15" dirty="0">
                <a:latin typeface="Courier New" panose="02070309020205020404" pitchFamily="49" charset="0"/>
                <a:ea typeface="Times New Roman" panose="02020603050405020304" pitchFamily="18" charset="0"/>
              </a:rPr>
              <a:t>&lt;/HTML&gt;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349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0626" y="826257"/>
            <a:ext cx="10072048" cy="4614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Существует два способа создания </a:t>
            </a:r>
            <a:endParaRPr lang="ru-RU" sz="36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Web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-страниц:</a:t>
            </a:r>
          </a:p>
          <a:p>
            <a:pPr marL="342900" lvl="0" indent="-342900" algn="just">
              <a:spcBef>
                <a:spcPts val="480"/>
              </a:spcBef>
              <a:spcAft>
                <a:spcPts val="0"/>
              </a:spcAft>
              <a:buFont typeface="Times New Roman" panose="02020603050405020304" pitchFamily="18" charset="0"/>
              <a:buAutoNum type="arabicParenR"/>
              <a:tabLst>
                <a:tab pos="341630" algn="l"/>
              </a:tabLst>
            </a:pP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«вручную», посредством набора тэгов с помощью простей­ших текстовых редакторов (например, Блокнота);</a:t>
            </a:r>
          </a:p>
          <a:p>
            <a:pPr marL="342900" lvl="0" indent="-342900" algn="just">
              <a:spcBef>
                <a:spcPts val="170"/>
              </a:spcBef>
              <a:spcAft>
                <a:spcPts val="0"/>
              </a:spcAft>
              <a:buFont typeface="Times New Roman" panose="02020603050405020304" pitchFamily="18" charset="0"/>
              <a:buAutoNum type="arabicParenR"/>
              <a:tabLst>
                <a:tab pos="341630" algn="l"/>
              </a:tabLst>
            </a:pP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помощью визуальных </a:t>
            </a: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HTML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-редакторов (</a:t>
            </a: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Microsoft Front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­</a:t>
            </a: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Page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Macromedia </a:t>
            </a:r>
            <a:r>
              <a:rPr lang="en-US" sz="3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Dreamwaver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Microsoft Word 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других).</a:t>
            </a:r>
            <a:endParaRPr lang="ru-RU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909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99376" y="128601"/>
            <a:ext cx="3801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Повторение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6161" y="887104"/>
            <a:ext cx="10385946" cy="580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отличие локальной сети от глобальной?</a:t>
            </a:r>
          </a:p>
          <a:p>
            <a:pPr marL="971550" lvl="1" indent="-514350">
              <a:lnSpc>
                <a:spcPct val="80000"/>
              </a:lnSpc>
              <a:buClr>
                <a:schemeClr val="tx1"/>
              </a:buClr>
              <a:buSzPct val="95000"/>
              <a:buFont typeface="+mj-lt"/>
              <a:buAutoNum type="arabicPeriod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символов текста можно передать за 30 сек, используя модем, работающий со скоростью 1 600 байт/сек?</a:t>
            </a:r>
          </a:p>
          <a:p>
            <a:pPr marL="971550" lvl="1" indent="-514350">
              <a:lnSpc>
                <a:spcPct val="80000"/>
              </a:lnSpc>
              <a:buClr>
                <a:schemeClr val="tx1"/>
              </a:buClr>
              <a:buSzPct val="95000"/>
              <a:buFont typeface="+mj-lt"/>
              <a:buAutoNum type="arabicPeriod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электронная почта? Телеконференция?</a:t>
            </a:r>
          </a:p>
          <a:p>
            <a:pPr marL="971550" lvl="1" indent="-514350">
              <a:lnSpc>
                <a:spcPct val="80000"/>
              </a:lnSpc>
              <a:buClr>
                <a:schemeClr val="tx1"/>
              </a:buClr>
              <a:buSzPct val="95000"/>
              <a:buFont typeface="+mj-lt"/>
              <a:buAutoNum type="arabicPeriod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Перечислите основные способы поиска информации во всемирной паутине.</a:t>
            </a:r>
          </a:p>
          <a:p>
            <a:pPr marL="971550" lvl="1" indent="-514350">
              <a:lnSpc>
                <a:spcPct val="80000"/>
              </a:lnSpc>
              <a:buClr>
                <a:schemeClr val="tx1"/>
              </a:buClr>
              <a:buSzPct val="95000"/>
              <a:buFont typeface="+mj-lt"/>
              <a:buAutoNum type="arabicPeriod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времени будет скачиваться аудиофайл размером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3 600 Кбайт при Интернет-соединении с максимальной скоростью скачивания 192 Кбит/с?</a:t>
            </a:r>
          </a:p>
          <a:p>
            <a:pPr marL="514350" indent="-514350">
              <a:buAutoNum type="arabicPeriod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49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5507" y="0"/>
            <a:ext cx="63918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Типовые задачи ГИА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9008" y="791571"/>
            <a:ext cx="112048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Вова написал на листе бумаги адрес страницы веб-сайта и положил лист с адресом среди прочих бумаг. На другой день, перебирая бумаги, он случайно порвал лист с адресом. В таблице представлены фрагменты адреса. Каждый из фрагментов закодирован буквами А, В, С,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Восстановите адрес страницы.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828252"/>
              </p:ext>
            </p:extLst>
          </p:nvPr>
        </p:nvGraphicFramePr>
        <p:xfrm>
          <a:off x="1496709" y="3838559"/>
          <a:ext cx="9280479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3142"/>
                <a:gridCol w="3016155"/>
                <a:gridCol w="3159456"/>
                <a:gridCol w="152172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А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В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С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D</a:t>
                      </a:r>
                      <a:endParaRPr lang="ru-RU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/info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/index.html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//lib.cold.ru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http: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69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96774" y="251431"/>
            <a:ext cx="34982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Подсказка:</a:t>
            </a:r>
            <a:endParaRPr lang="ru-RU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4967" y="1624084"/>
            <a:ext cx="1142317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Универсальный указатель ресурса включает в себя: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Протокол://доменное имя/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путь_к_файлу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имя_файла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42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5507" y="0"/>
            <a:ext cx="63918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Типовые задачи ГИА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9008" y="791571"/>
            <a:ext cx="112048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Вова написал на листе бумаги адрес страницы веб-сайта и положил лист с адресом среди прочих бумаг. На другой день, перебирая бумаги, он случайно порвал лист с адресом. В таблице представлены фрагменты адреса. Каждый из фрагментов закодирован буквами А, В, С,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Восстановите адрес страницы.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828252"/>
              </p:ext>
            </p:extLst>
          </p:nvPr>
        </p:nvGraphicFramePr>
        <p:xfrm>
          <a:off x="1496709" y="3838559"/>
          <a:ext cx="9280479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3142"/>
                <a:gridCol w="3016155"/>
                <a:gridCol w="3159456"/>
                <a:gridCol w="152172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А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В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С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D</a:t>
                      </a:r>
                      <a:endParaRPr lang="ru-RU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/info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/index.html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//lib.cold.ru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http: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6287" y="5595582"/>
            <a:ext cx="7342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DCAB</a:t>
            </a:r>
            <a:endParaRPr lang="ru-RU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20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5507" y="-109184"/>
            <a:ext cx="63918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Типовые задачи ГИА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5910" y="518610"/>
            <a:ext cx="1061795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таблице приведены запросы к поисковому серверу. Расположите обозначения запросов в порядке возрастания количества страниц, которые найдет поисковый сервер по каждому запросу. (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данной поисковой системе символ &amp; означает логическое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символ </a:t>
            </a:r>
            <a:r>
              <a:rPr lang="he-I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׀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означает логическое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ИЛИ)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40023"/>
              </p:ext>
            </p:extLst>
          </p:nvPr>
        </p:nvGraphicFramePr>
        <p:xfrm>
          <a:off x="1977414" y="3547056"/>
          <a:ext cx="8128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867"/>
                <a:gridCol w="693913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3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птицы</a:t>
                      </a:r>
                      <a:endParaRPr lang="ru-RU" sz="3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Птицы &amp; попугаи &amp; волнистые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Птицы &amp; попугаи 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Птицы </a:t>
                      </a:r>
                      <a:r>
                        <a:rPr lang="he-IL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׀</a:t>
                      </a:r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строение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4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5507" y="-109184"/>
            <a:ext cx="63918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Типовые задачи ГИА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5910" y="518610"/>
            <a:ext cx="1061795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таблице приведены запросы к поисковому серверу. Расположите обозначения запросов в порядке возрастания количества страниц, которые найдет поисковый сервер по каждому запросу. (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данной поисковой системе символ &amp; означает логическое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символ </a:t>
            </a:r>
            <a:r>
              <a:rPr lang="he-I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׀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означает логическое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ИЛИ)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40023"/>
              </p:ext>
            </p:extLst>
          </p:nvPr>
        </p:nvGraphicFramePr>
        <p:xfrm>
          <a:off x="1977414" y="3547056"/>
          <a:ext cx="8128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867"/>
                <a:gridCol w="693913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3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птицы</a:t>
                      </a:r>
                      <a:endParaRPr lang="ru-RU" sz="3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Птицы &amp; попугаи &amp; волнистые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Птицы &amp; попугаи 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Птицы </a:t>
                      </a:r>
                      <a:r>
                        <a:rPr lang="he-IL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׀</a:t>
                      </a:r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строение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91569" y="6211669"/>
            <a:ext cx="49131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БВАГ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86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1614" y="611585"/>
            <a:ext cx="1056103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Создание </a:t>
            </a:r>
            <a:r>
              <a:rPr lang="en-US" sz="8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Web-</a:t>
            </a:r>
            <a:r>
              <a:rPr lang="ru-RU" sz="8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страниц</a:t>
            </a:r>
            <a:endParaRPr lang="ru-RU" sz="8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1028" name="Picture 4" descr="Картинки по запросу web-страницы картин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81" y="2520315"/>
            <a:ext cx="3424414" cy="1931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Картинки по запросу web-страницы картин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146" y="2673172"/>
            <a:ext cx="6265759" cy="411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83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4357" y="976280"/>
            <a:ext cx="1096825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HTML</a:t>
            </a: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язык разметки гипертекста</a:t>
            </a: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342900" algn="just">
              <a:spcAft>
                <a:spcPts val="0"/>
              </a:spcAft>
            </a:pP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Страница 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языке </a:t>
            </a: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HTML 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представляет собой обычный текстовый </a:t>
            </a: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файл, 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который добавлены специальные инструк­ции, называемые тэгами (дескрипторами).</a:t>
            </a:r>
          </a:p>
          <a:p>
            <a:pPr marL="6350" indent="189230" algn="just">
              <a:spcAft>
                <a:spcPts val="0"/>
              </a:spcAft>
            </a:pPr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Тэги</a:t>
            </a:r>
            <a:r>
              <a:rPr lang="ru-RU" sz="3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 это команды, определяющие внешний вид </a:t>
            </a: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Web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-документа и формирующие связи с другими </a:t>
            </a: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Web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-ресурсами. </a:t>
            </a:r>
            <a:endParaRPr lang="ru-RU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8593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389</Words>
  <Application>Microsoft Office PowerPoint</Application>
  <PresentationFormat>Широкоэкранный</PresentationFormat>
  <Paragraphs>82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</dc:creator>
  <cp:lastModifiedBy>k</cp:lastModifiedBy>
  <cp:revision>9</cp:revision>
  <dcterms:created xsi:type="dcterms:W3CDTF">2016-09-26T16:30:37Z</dcterms:created>
  <dcterms:modified xsi:type="dcterms:W3CDTF">2016-09-27T01:19:56Z</dcterms:modified>
</cp:coreProperties>
</file>