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873-B4A5-4968-82A4-4CA93B3B2B08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C155-611D-42A4-9B0D-42A71AF6F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562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873-B4A5-4968-82A4-4CA93B3B2B08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C155-611D-42A4-9B0D-42A71AF6F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0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873-B4A5-4968-82A4-4CA93B3B2B08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C155-611D-42A4-9B0D-42A71AF6F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08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873-B4A5-4968-82A4-4CA93B3B2B08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C155-611D-42A4-9B0D-42A71AF6F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696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873-B4A5-4968-82A4-4CA93B3B2B08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C155-611D-42A4-9B0D-42A71AF6F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943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873-B4A5-4968-82A4-4CA93B3B2B08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C155-611D-42A4-9B0D-42A71AF6F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919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873-B4A5-4968-82A4-4CA93B3B2B08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C155-611D-42A4-9B0D-42A71AF6F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069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873-B4A5-4968-82A4-4CA93B3B2B08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C155-611D-42A4-9B0D-42A71AF6F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469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873-B4A5-4968-82A4-4CA93B3B2B08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C155-611D-42A4-9B0D-42A71AF6F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318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873-B4A5-4968-82A4-4CA93B3B2B08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C155-611D-42A4-9B0D-42A71AF6F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534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873-B4A5-4968-82A4-4CA93B3B2B08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C155-611D-42A4-9B0D-42A71AF6F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898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F5873-B4A5-4968-82A4-4CA93B3B2B08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1C155-611D-42A4-9B0D-42A71AF6F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0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Dlya-Detey.com-Dvenadcat-mesyacev.mp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43;&#1048;&#1052;&#1053;&#1040;&#1057;&#1058;&#1048;&#1050;&#1040;%20&#1044;&#1051;&#1071;%20&#1043;&#1051;&#1040;&#1047;%202.mp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79"/>
            <a:ext cx="12192000" cy="686308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02119" y="685865"/>
            <a:ext cx="7799636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Создание положительного </a:t>
            </a:r>
          </a:p>
          <a:p>
            <a:pPr algn="ctr"/>
            <a:r>
              <a:rPr lang="ru-RU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э</a:t>
            </a:r>
            <a:r>
              <a:rPr lang="ru-RU" sz="5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моционального настроя</a:t>
            </a:r>
            <a:endParaRPr lang="ru-RU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4173" y="2316163"/>
            <a:ext cx="55637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Прозвенел уже звонок.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Начинается урок.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 путешествие пойдём.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 страну сказок попадём.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Слушай, думай, наблюдай,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Сказку нашу отгадай.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Глазки дружно закрывайте.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Сказку в душу пропускайте.</a:t>
            </a:r>
          </a:p>
        </p:txBody>
      </p:sp>
      <p:pic>
        <p:nvPicPr>
          <p:cNvPr id="1026" name="Picture 2" descr="http://pics.utro.ru/utro_photos/2004/01/13/801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58" y="3206630"/>
            <a:ext cx="2861550" cy="322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img-fotki.yandex.ru/get/6743/16969765.242/0_9228e_93ac8e53_ori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92" y="2719427"/>
            <a:ext cx="850162" cy="115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231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80"/>
            <a:ext cx="12192000" cy="686308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72918" y="1727954"/>
            <a:ext cx="52229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</a:t>
            </a:r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АМОПРОВЕРКА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8617" y="2651284"/>
            <a:ext cx="76940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Настало ясное утро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Светит яркое сол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н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це. По небу плывут легкие обл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ка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Дует теплый вет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е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р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Наступает веселая пора – в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е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сна. 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5853" y="5307648"/>
            <a:ext cx="38597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Ф.О. «Дорожка успеха»</a:t>
            </a: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366" y="4659808"/>
            <a:ext cx="3762102" cy="119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922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308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38720" y="1229023"/>
            <a:ext cx="71307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Домашнее задание: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ru-RU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Раб.тетр</a:t>
            </a:r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 – с. 20, № 4, 5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469" y="2813533"/>
            <a:ext cx="4114800" cy="359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8478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79"/>
            <a:ext cx="12192000" cy="686308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840480" y="365125"/>
            <a:ext cx="38985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РЕФЛЕКСИЯ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251" y="1175656"/>
            <a:ext cx="7302138" cy="5590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622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79"/>
            <a:ext cx="12192000" cy="686308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519115" y="1027906"/>
            <a:ext cx="48141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Целеполагание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8457" y="2060892"/>
            <a:ext cx="98885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(Г) Составление кластера. </a:t>
            </a:r>
          </a:p>
          <a:p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Ф.О. – сигналы рукой (если правильно-поднять правую руку)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правил работы в группе: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Слушай, что говорят другие.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Делай выводы об услышанном, задавай вопросы.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Говори спокойно ясно, только по делу.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Анализируй свою деятельность, вовремя корректируй недостатки.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Помогай товарищам, если они об этом просят.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Точно выполняй возложенную на тебя роль.</a:t>
            </a:r>
          </a:p>
          <a:p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0706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582"/>
            <a:ext cx="12192000" cy="686308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372246" y="436019"/>
            <a:ext cx="99815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С.Я. Маршак </a:t>
            </a:r>
            <a:endParaRPr lang="ru-RU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Двенадцать месяцев»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19" t="21852" r="24324"/>
          <a:stretch/>
        </p:blipFill>
        <p:spPr>
          <a:xfrm>
            <a:off x="4676276" y="1938882"/>
            <a:ext cx="3765126" cy="425143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98" y="2165395"/>
            <a:ext cx="2905074" cy="3509013"/>
          </a:xfrm>
          <a:prstGeom prst="rect">
            <a:avLst/>
          </a:prstGeom>
        </p:spPr>
      </p:pic>
      <p:pic>
        <p:nvPicPr>
          <p:cNvPr id="1026" name="Picture 2" descr="http://img-fotki.yandex.ru/get/6743/16969765.242/0_9228e_93ac8e53_ori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42" y="1870805"/>
            <a:ext cx="850162" cy="115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867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79"/>
            <a:ext cx="12192000" cy="68630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59874" y="888274"/>
            <a:ext cx="708006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888274"/>
            <a:ext cx="10618694" cy="87716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</a:t>
            </a:r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тратегия «Эврика»</a:t>
            </a:r>
          </a:p>
          <a:p>
            <a:pPr algn="just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(</a:t>
            </a:r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Г) – выдвигая версии, учащиеся приходят к общему ответу</a:t>
            </a:r>
          </a:p>
          <a:p>
            <a:pPr algn="just"/>
            <a:r>
              <a:rPr lang="ru-RU" sz="3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Задание: </a:t>
            </a:r>
            <a:r>
              <a:rPr lang="ru-RU" sz="3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Найти карточку с названием части художественного произведения в соответствии с иллюстрацией, аудиозаписью или отрывком текста.</a:t>
            </a:r>
            <a:endParaRPr lang="ru-RU" sz="3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just"/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ru-RU" sz="32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just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Части </a:t>
            </a:r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текста: пролог, экспозиция, завязка, </a:t>
            </a:r>
          </a:p>
          <a:p>
            <a:pPr algn="just"/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развитие действия, кульминация, развязка, эпилог.</a:t>
            </a:r>
          </a:p>
          <a:p>
            <a:pPr algn="just"/>
            <a:endParaRPr lang="ru-RU" sz="32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endParaRPr lang="ru-RU" sz="5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0643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79"/>
            <a:ext cx="12192000" cy="6863080"/>
          </a:xfrm>
          <a:prstGeom prst="rect">
            <a:avLst/>
          </a:prstGeom>
        </p:spPr>
      </p:pic>
      <p:pic>
        <p:nvPicPr>
          <p:cNvPr id="2050" name="Picture 2" descr="hqdefa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1" b="4723"/>
          <a:stretch>
            <a:fillRect/>
          </a:stretch>
        </p:blipFill>
        <p:spPr bwMode="auto">
          <a:xfrm>
            <a:off x="2495006" y="1507017"/>
            <a:ext cx="6866807" cy="459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22320" y="3200186"/>
            <a:ext cx="9681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89581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308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25485" y="365125"/>
            <a:ext cx="91194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2.- </a:t>
            </a:r>
            <a:r>
              <a:rPr lang="ru-RU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hlinkClick r:id="rId3" action="ppaction://hlinkfile"/>
              </a:rPr>
              <a:t>прослушивание аудиозаписи</a:t>
            </a:r>
            <a:endParaRPr lang="ru-RU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5485" y="1653580"/>
            <a:ext cx="10608572" cy="57554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3. – чтение части текста</a:t>
            </a:r>
          </a:p>
          <a:p>
            <a:r>
              <a:rPr lang="ru-RU" sz="2400" dirty="0" smtClean="0"/>
              <a:t>	А </a:t>
            </a:r>
            <a:r>
              <a:rPr lang="ru-RU" sz="2400" dirty="0"/>
              <a:t>мачеха ждала-ждала свою дочку, в окошко смотрела, за дверь выбегала - нет ее, да и только</a:t>
            </a:r>
            <a:r>
              <a:rPr lang="ru-RU" sz="2400" dirty="0" smtClean="0"/>
              <a:t>...Закуталась </a:t>
            </a:r>
            <a:r>
              <a:rPr lang="ru-RU" sz="2400" dirty="0"/>
              <a:t>она потеплее и пошла в лес. Да разве найдешь кого-нибудь в чаще в такую метель и темень!</a:t>
            </a:r>
            <a:br>
              <a:rPr lang="ru-RU" sz="2400" dirty="0"/>
            </a:br>
            <a:r>
              <a:rPr lang="ru-RU" sz="2400" dirty="0"/>
              <a:t>Ходила она, ходила, искала-искала, пока и сама не замерзла. Так и остались они обе в лесу лета ждать. А падчерица долго на свете жила, большая выросла, замуж вышла и детей вырастила.</a:t>
            </a:r>
          </a:p>
          <a:p>
            <a:r>
              <a:rPr lang="ru-RU" sz="2400" dirty="0" smtClean="0"/>
              <a:t>	И </a:t>
            </a:r>
            <a:r>
              <a:rPr lang="ru-RU" sz="2400" dirty="0"/>
              <a:t>был у нее, рассказывают, около дома сад — да такой чудесный, какого и свет не видывал. Раньше, чем у всех, расцветали в этом саду цветы, поспевали ягоды, наливались яблоки и груши. В жару было там прохладно, в метель тихо.</a:t>
            </a:r>
            <a:br>
              <a:rPr lang="ru-RU" sz="2400" dirty="0"/>
            </a:br>
            <a:r>
              <a:rPr lang="ru-RU" sz="2400" dirty="0"/>
              <a:t>— У этой хозяйки все двенадцать месяцев разом гостят! — говорили люди.</a:t>
            </a:r>
          </a:p>
          <a:p>
            <a:r>
              <a:rPr lang="ru-RU" sz="2400" dirty="0"/>
              <a:t>Кто знает — может, так оно и было.</a:t>
            </a:r>
          </a:p>
          <a:p>
            <a:endParaRPr lang="ru-RU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88045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80"/>
            <a:ext cx="12192000" cy="686308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67648" y="1599228"/>
            <a:ext cx="6456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hlinkClick r:id="rId3" action="ppaction://hlinkfile"/>
              </a:rPr>
              <a:t>Динамическая пауза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178" y="2811643"/>
            <a:ext cx="7723461" cy="330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139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4896"/>
            <a:ext cx="12192000" cy="686308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44742" y="566241"/>
            <a:ext cx="104151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(П) Заполнение таблицы 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«Характеристика главных героев»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668212"/>
              </p:ext>
            </p:extLst>
          </p:nvPr>
        </p:nvGraphicFramePr>
        <p:xfrm>
          <a:off x="2360022" y="2501544"/>
          <a:ext cx="7471956" cy="3375784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867711">
                  <a:extLst>
                    <a:ext uri="{9D8B030D-6E8A-4147-A177-3AD203B41FA5}">
                      <a16:colId xmlns:a16="http://schemas.microsoft.com/office/drawing/2014/main" val="3628740648"/>
                    </a:ext>
                  </a:extLst>
                </a:gridCol>
                <a:gridCol w="1867711">
                  <a:extLst>
                    <a:ext uri="{9D8B030D-6E8A-4147-A177-3AD203B41FA5}">
                      <a16:colId xmlns:a16="http://schemas.microsoft.com/office/drawing/2014/main" val="913934858"/>
                    </a:ext>
                  </a:extLst>
                </a:gridCol>
                <a:gridCol w="1867711">
                  <a:extLst>
                    <a:ext uri="{9D8B030D-6E8A-4147-A177-3AD203B41FA5}">
                      <a16:colId xmlns:a16="http://schemas.microsoft.com/office/drawing/2014/main" val="142898557"/>
                    </a:ext>
                  </a:extLst>
                </a:gridCol>
                <a:gridCol w="1868823">
                  <a:extLst>
                    <a:ext uri="{9D8B030D-6E8A-4147-A177-3AD203B41FA5}">
                      <a16:colId xmlns:a16="http://schemas.microsoft.com/office/drawing/2014/main" val="2104586494"/>
                    </a:ext>
                  </a:extLst>
                </a:gridCol>
              </a:tblGrid>
              <a:tr h="585695">
                <a:tc>
                  <a:txBody>
                    <a:bodyPr/>
                    <a:lstStyle/>
                    <a:p>
                      <a:pPr algn="jus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algn="jus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Падчерица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algn="jus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Сестра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algn="jus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Мачеха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1006588"/>
                  </a:ext>
                </a:extLst>
              </a:tr>
              <a:tr h="1489166">
                <a:tc>
                  <a:txBody>
                    <a:bodyPr/>
                    <a:lstStyle/>
                    <a:p>
                      <a:pPr algn="jus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algn="jus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algn="jus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Характер</a:t>
                      </a:r>
                      <a:r>
                        <a:rPr lang="ru-RU" sz="2000" dirty="0">
                          <a:effectLst/>
                        </a:rPr>
                        <a:t>, поступки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2454813"/>
                  </a:ext>
                </a:extLst>
              </a:tr>
              <a:tr h="1300923">
                <a:tc>
                  <a:txBody>
                    <a:bodyPr/>
                    <a:lstStyle/>
                    <a:p>
                      <a:pPr algn="jus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algn="jus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Отношение </a:t>
                      </a:r>
                      <a:r>
                        <a:rPr lang="ru-RU" sz="2000" dirty="0">
                          <a:effectLst/>
                        </a:rPr>
                        <a:t>к герою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6751468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587375" y="6058305"/>
            <a:ext cx="3715056" cy="2943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065"/>
              </a:lnSpc>
              <a:spcAft>
                <a:spcPts val="0"/>
              </a:spcAft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Ф.О. «Три хлопка»</a:t>
            </a:r>
            <a:endParaRPr lang="ru-RU" sz="32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501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79"/>
            <a:ext cx="12192000" cy="686308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26869" y="1501593"/>
            <a:ext cx="10894422" cy="53245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Задание:</a:t>
            </a:r>
            <a:r>
              <a:rPr lang="ru-RU" b="1" dirty="0"/>
              <a:t> </a:t>
            </a:r>
            <a:r>
              <a:rPr lang="ru-RU" sz="2800" b="1" dirty="0"/>
              <a:t>писатель написал рассказ, который получился грустным. </a:t>
            </a:r>
            <a:endParaRPr lang="ru-RU" sz="2800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b="1" dirty="0" smtClean="0"/>
              <a:t>Поменяй </a:t>
            </a:r>
            <a:r>
              <a:rPr lang="ru-RU" sz="2800" b="1" dirty="0"/>
              <a:t>в тексте слова (прилагательные) </a:t>
            </a:r>
            <a:r>
              <a:rPr lang="ru-RU" sz="2800" b="1" dirty="0" smtClean="0"/>
              <a:t>так, </a:t>
            </a:r>
            <a:r>
              <a:rPr lang="ru-RU" sz="2800" b="1" dirty="0"/>
              <a:t>чтобы получился </a:t>
            </a:r>
            <a:r>
              <a:rPr lang="ru-RU" sz="2800" b="1" dirty="0" smtClean="0"/>
              <a:t>весёлый </a:t>
            </a:r>
            <a:r>
              <a:rPr lang="ru-RU" sz="2800" b="1" dirty="0"/>
              <a:t>текст. </a:t>
            </a:r>
            <a:endParaRPr lang="ru-RU" sz="2800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b="1" dirty="0" smtClean="0"/>
              <a:t>Запиши </a:t>
            </a:r>
            <a:r>
              <a:rPr lang="ru-RU" sz="2800" b="1" dirty="0"/>
              <a:t>текст, который получился. </a:t>
            </a:r>
            <a:endParaRPr lang="ru-RU" sz="2800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b="1" dirty="0" smtClean="0"/>
              <a:t>Исправь </a:t>
            </a:r>
            <a:r>
              <a:rPr lang="ru-RU" sz="2800" b="1" dirty="0"/>
              <a:t>пунктуационные и орфографические ошибки</a:t>
            </a:r>
            <a:r>
              <a:rPr lang="ru-RU" sz="2800" b="1" dirty="0" smtClean="0"/>
              <a:t>.</a:t>
            </a:r>
          </a:p>
          <a:p>
            <a:endParaRPr lang="ru-RU" sz="2800" dirty="0"/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Настало хмурое утро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?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Светит тусклое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со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н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це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. По небу плывут 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тяжелые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обл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о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ка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!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Дует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прохладный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вет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и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р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?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Наступает грустная 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пора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в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и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сна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 smtClean="0"/>
              <a:t>Ф.О. «Дорожка успеха»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528757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324</Words>
  <Application>Microsoft Office PowerPoint</Application>
  <PresentationFormat>Широкоэкранный</PresentationFormat>
  <Paragraphs>72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Жанна</dc:creator>
  <cp:lastModifiedBy>Жанна</cp:lastModifiedBy>
  <cp:revision>26</cp:revision>
  <dcterms:created xsi:type="dcterms:W3CDTF">2018-11-23T10:52:04Z</dcterms:created>
  <dcterms:modified xsi:type="dcterms:W3CDTF">2019-01-23T09:08:54Z</dcterms:modified>
</cp:coreProperties>
</file>