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4" r:id="rId2"/>
  </p:sldMasterIdLst>
  <p:notesMasterIdLst>
    <p:notesMasterId r:id="rId16"/>
  </p:notesMasterIdLst>
  <p:sldIdLst>
    <p:sldId id="314" r:id="rId3"/>
    <p:sldId id="328" r:id="rId4"/>
    <p:sldId id="313" r:id="rId5"/>
    <p:sldId id="318" r:id="rId6"/>
    <p:sldId id="325" r:id="rId7"/>
    <p:sldId id="320" r:id="rId8"/>
    <p:sldId id="262" r:id="rId9"/>
    <p:sldId id="327" r:id="rId10"/>
    <p:sldId id="322" r:id="rId11"/>
    <p:sldId id="326" r:id="rId12"/>
    <p:sldId id="317" r:id="rId13"/>
    <p:sldId id="258" r:id="rId14"/>
    <p:sldId id="30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76AAB-A146-4D30-B16E-B0915E9DE05D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BC444-6141-401E-8E22-C85C77002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252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09.03.2018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09.03.2018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09.03.2018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09.03.2018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09.03.2018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09.03.2018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09.03.2018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09.03.2018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09.03.2018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09.03.2018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09.03.2018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211960" y="692696"/>
            <a:ext cx="4608512" cy="295232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«Решение  уравнений »</a:t>
            </a:r>
            <a:br>
              <a:rPr lang="ru-RU" sz="6000" b="1" dirty="0" smtClean="0">
                <a:latin typeface="Monotype Corsiva" pitchFamily="66" charset="0"/>
              </a:rPr>
            </a:br>
            <a:endParaRPr lang="ru-RU" sz="6000" b="1" dirty="0" smtClean="0">
              <a:latin typeface="Monotype Corsiva" pitchFamily="66" charset="0"/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1521" y="5157192"/>
            <a:ext cx="3817416" cy="127220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математика </a:t>
            </a:r>
          </a:p>
          <a:p>
            <a:pPr algn="ctr" eaLnBrk="1" hangingPunct="1"/>
            <a:r>
              <a:rPr lang="ru-RU" sz="4400" b="1" dirty="0">
                <a:solidFill>
                  <a:srgbClr val="7030A0"/>
                </a:solidFill>
                <a:latin typeface="Monotype Corsiva" pitchFamily="66" charset="0"/>
              </a:rPr>
              <a:t>6</a:t>
            </a:r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 класс</a:t>
            </a:r>
            <a:endParaRPr lang="en-US" sz="4400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3313361" cy="469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01008"/>
            <a:ext cx="2630438" cy="310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2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198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198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198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4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41989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11960" y="2636912"/>
            <a:ext cx="4536504" cy="348925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20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А) х = - 10 ;        Д)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 = -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33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Б) а = - 20 ;        Е)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z = 0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В) х = 11;            Ж) а = 0 ;</a:t>
            </a:r>
          </a:p>
          <a:p>
            <a:pPr>
              <a:lnSpc>
                <a:spcPct val="20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= 10 ;           З)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 = 0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743325" cy="537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2060848"/>
            <a:ext cx="2325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ПРОВЕРЯЕМ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РЕШЕНИЕ :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67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2348880"/>
            <a:ext cx="4392487" cy="377728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а)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х-2       3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5        -8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б)     - 9          3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2х – 3       8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в)  - 5у : (-1,2) = 5 : (-0,4)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Решите уравнения, используя свойство пропорции :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15616" y="2780928"/>
            <a:ext cx="43204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763688" y="2708920"/>
            <a:ext cx="21602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763688" y="2852936"/>
            <a:ext cx="21602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123728" y="2780928"/>
            <a:ext cx="28803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331640" y="4077072"/>
            <a:ext cx="64807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123728" y="4005064"/>
            <a:ext cx="28803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123728" y="4077072"/>
            <a:ext cx="28803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555776" y="4077072"/>
            <a:ext cx="36004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386719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271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944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9" y="188640"/>
            <a:ext cx="612068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 е ф л е к с и 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484784"/>
            <a:ext cx="8294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Подчеркните тему урока соответствующим высказыванию  цветом</a:t>
            </a:r>
            <a:endParaRPr lang="ru-RU" sz="2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990397"/>
            <a:ext cx="546508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Я понимаю как решать уравнения.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710053" y="2735342"/>
            <a:ext cx="684076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Я не очень понимаю как решать уравнения. 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36200" y="3501008"/>
            <a:ext cx="7082003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Я совсем не понимаю как решать уравнения.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3600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92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211960" y="476672"/>
            <a:ext cx="4608512" cy="576064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« Если </a:t>
            </a:r>
            <a:r>
              <a:rPr lang="ru-RU" sz="4000" b="1" dirty="0">
                <a:latin typeface="Monotype Corsiva" pitchFamily="66" charset="0"/>
              </a:rPr>
              <a:t>Вы хотите научиться плавать, то смело входите в воду, а если хотите научиться решать уравнения, то решайте </a:t>
            </a:r>
            <a:r>
              <a:rPr lang="ru-RU" sz="4000" b="1" dirty="0" smtClean="0">
                <a:latin typeface="Monotype Corsiva" pitchFamily="66" charset="0"/>
              </a:rPr>
              <a:t>их »</a:t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>
                <a:latin typeface="Monotype Corsiva" pitchFamily="66" charset="0"/>
              </a:rPr>
              <a:t> </a:t>
            </a:r>
            <a:r>
              <a:rPr lang="ru-RU" sz="4000" b="1" dirty="0" smtClean="0">
                <a:latin typeface="Monotype Corsiva" pitchFamily="66" charset="0"/>
              </a:rPr>
              <a:t>        </a:t>
            </a:r>
            <a:r>
              <a:rPr lang="ru-RU" sz="4000" b="1" dirty="0" err="1">
                <a:latin typeface="Monotype Corsiva" pitchFamily="66" charset="0"/>
              </a:rPr>
              <a:t>Д.Пойа</a:t>
            </a:r>
            <a:endParaRPr lang="ru-RU" sz="4000" b="1" dirty="0" smtClean="0">
              <a:latin typeface="Monotype Corsiva" pitchFamily="66" charset="0"/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1521" y="5157192"/>
            <a:ext cx="3817416" cy="127220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endParaRPr lang="ru-RU" sz="4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12300" b="1" dirty="0" smtClean="0">
                <a:solidFill>
                  <a:srgbClr val="7030A0"/>
                </a:solidFill>
                <a:latin typeface="Monotype Corsiva" pitchFamily="66" charset="0"/>
              </a:rPr>
              <a:t>Эпиграф</a:t>
            </a:r>
          </a:p>
          <a:p>
            <a:r>
              <a:rPr lang="ru-RU" sz="123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12300" b="1" dirty="0">
                <a:solidFill>
                  <a:srgbClr val="7030A0"/>
                </a:solidFill>
                <a:latin typeface="Monotype Corsiva" pitchFamily="66" charset="0"/>
              </a:rPr>
              <a:t>нашего урока</a:t>
            </a:r>
            <a:br>
              <a:rPr lang="ru-RU" sz="123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2300" b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12300" b="1" dirty="0">
                <a:solidFill>
                  <a:srgbClr val="7030A0"/>
                </a:solidFill>
                <a:latin typeface="Monotype Corsiva" pitchFamily="66" charset="0"/>
              </a:rPr>
            </a:br>
            <a:endParaRPr lang="en-US" sz="12300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3313361" cy="469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63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65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198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198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198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4198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980728"/>
            <a:ext cx="148381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ТИП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УРОКА 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916832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Формирование практических умений и навыков.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8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25658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i="1" u="sng" dirty="0" smtClean="0">
                <a:solidFill>
                  <a:srgbClr val="7030A0"/>
                </a:solidFill>
              </a:rPr>
              <a:t>Предметные :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формировать умение решать уравнения, используя свойства уравнений, исследовать уравнения.</a:t>
            </a:r>
          </a:p>
          <a:p>
            <a:r>
              <a:rPr lang="ru-RU" i="1" u="sng" dirty="0" smtClean="0">
                <a:solidFill>
                  <a:srgbClr val="7030A0"/>
                </a:solidFill>
              </a:rPr>
              <a:t>Личностные :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формировать умение соотносить полученный результат с поставленной целью.</a:t>
            </a:r>
          </a:p>
          <a:p>
            <a:r>
              <a:rPr lang="ru-RU" i="1" u="sng" dirty="0" err="1" smtClean="0">
                <a:solidFill>
                  <a:srgbClr val="7030A0"/>
                </a:solidFill>
              </a:rPr>
              <a:t>Метапредметные</a:t>
            </a:r>
            <a:r>
              <a:rPr lang="ru-RU" i="1" u="sng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: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формировать умение строить логическое рассуждение, делать выводы.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Учащийся научится решать уравнения, используя свойства уравнений, исследовать уравнения.</a:t>
            </a:r>
          </a:p>
          <a:p>
            <a:pPr marL="0" indent="0">
              <a:buNone/>
            </a:pPr>
            <a:endParaRPr lang="ru-RU" dirty="0" smtClean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Формируемые  результаты</a:t>
            </a:r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848063" y="4974939"/>
            <a:ext cx="5256584" cy="652538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ПЛАНИРУЕМЫЕ  РЕЗУЛЬТАТЫ 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756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060848"/>
            <a:ext cx="8712967" cy="46805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№ 1 Раскройте </a:t>
            </a:r>
            <a:r>
              <a:rPr lang="ru-RU" dirty="0"/>
              <a:t>скобки </a:t>
            </a:r>
            <a:r>
              <a:rPr lang="ru-RU" dirty="0" smtClean="0"/>
              <a:t>:   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а)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3(х+6)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б) -5(2х+8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в)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(4х-6)7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г)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-9(8-5х)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д)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-13(5х-9)</a:t>
            </a:r>
          </a:p>
          <a:p>
            <a:r>
              <a:rPr lang="ru-RU" dirty="0"/>
              <a:t>   №2 Упростите выражение</a:t>
            </a:r>
            <a:r>
              <a:rPr lang="ru-RU" dirty="0" smtClean="0"/>
              <a:t>:       а)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0,3х-0,4х+х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б) 2,6х-5,1у-0,3у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в)-7,5х-2,5у+4х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г) 4х-6,4-5,6х-1,9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/>
              <a:t>   №3 Раскройте скобки и приведите подобные слагаемые: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а)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6х-2(3х-1)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б)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3(х+2)-х+2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dirty="0" smtClean="0"/>
              <a:t>Актуализация опорных знаний</a:t>
            </a:r>
            <a:endParaRPr lang="ru-RU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1196752"/>
            <a:ext cx="237668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3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348880"/>
            <a:ext cx="8496944" cy="42484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●      </a:t>
            </a:r>
            <a:r>
              <a:rPr lang="ru-RU" dirty="0"/>
              <a:t>По возможности упростите выражение </a:t>
            </a:r>
            <a:r>
              <a:rPr lang="ru-RU" dirty="0" smtClean="0"/>
              <a:t>(</a:t>
            </a:r>
            <a:r>
              <a:rPr lang="ru-RU" dirty="0"/>
              <a:t>раскройте скобки, приведите подобные слагаемые)</a:t>
            </a:r>
          </a:p>
          <a:p>
            <a:r>
              <a:rPr lang="ru-RU" dirty="0"/>
              <a:t>●      Перенесите слагаемые, содержащие неизвестное, в одну часть уравнения (обычно в левую),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остальные слагаемые в другую часть </a:t>
            </a:r>
            <a:endParaRPr lang="ru-RU" dirty="0" smtClean="0"/>
          </a:p>
          <a:p>
            <a:r>
              <a:rPr lang="ru-RU" dirty="0" smtClean="0"/>
              <a:t>уравнения</a:t>
            </a:r>
            <a:r>
              <a:rPr lang="ru-RU" dirty="0"/>
              <a:t>, изменив при этом их знаки на противоположные</a:t>
            </a:r>
          </a:p>
          <a:p>
            <a:r>
              <a:rPr lang="ru-RU" dirty="0"/>
              <a:t>●      Приведем подобные слагаемые</a:t>
            </a:r>
          </a:p>
          <a:p>
            <a:r>
              <a:rPr lang="ru-RU" dirty="0"/>
              <a:t>●      Найдем корень уравнения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 решения уравнений: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8" y="3645024"/>
            <a:ext cx="2520280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39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211960" y="476672"/>
            <a:ext cx="4680520" cy="273630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>
                <a:latin typeface="Monotype Corsiva" pitchFamily="66" charset="0"/>
              </a:rPr>
              <a:t>Корни уравнения не изменяются, если обе части уравнения умножить или разделить на одно и то же число, не равное нулю.</a:t>
            </a:r>
            <a:endParaRPr lang="ru-RU" sz="3200" b="1" dirty="0" smtClean="0">
              <a:latin typeface="Monotype Corsiva" pitchFamily="66" charset="0"/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1520" y="5445224"/>
            <a:ext cx="3960440" cy="984172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 eaLnBrk="1" hangingPunct="1"/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З а п о м н и !</a:t>
            </a:r>
            <a:endParaRPr lang="en-US" sz="4400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3313361" cy="469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Блок-схема: процесс 2"/>
          <p:cNvSpPr/>
          <p:nvPr/>
        </p:nvSpPr>
        <p:spPr>
          <a:xfrm>
            <a:off x="4211960" y="3573016"/>
            <a:ext cx="4680520" cy="24482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Bookman Old Style" panose="02050604050505020204" pitchFamily="18" charset="0"/>
              </a:rPr>
              <a:t>Корни уравнения не изменяются, если какое-нибудь слагаемое перенести из одной части уравнения в другую, изменив при этом его знак.</a:t>
            </a:r>
          </a:p>
        </p:txBody>
      </p:sp>
    </p:spTree>
    <p:extLst>
      <p:ext uri="{BB962C8B-B14F-4D97-AF65-F5344CB8AC3E}">
        <p14:creationId xmlns:p14="http://schemas.microsoft.com/office/powerpoint/2010/main" val="343590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35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41988" grpId="1" animBg="1"/>
      <p:bldP spid="4198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7" cy="51125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108012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Необходимо </a:t>
            </a:r>
            <a:r>
              <a:rPr lang="ru-RU" sz="2800" b="1" dirty="0"/>
              <a:t>составить алгоритм решения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для </a:t>
            </a:r>
            <a:r>
              <a:rPr lang="ru-RU" sz="2800" b="1" dirty="0"/>
              <a:t>каждого уравнения.</a:t>
            </a:r>
            <a:br>
              <a:rPr lang="ru-RU" sz="2800" b="1" dirty="0"/>
            </a:br>
            <a:endParaRPr lang="ru-RU" sz="28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246777"/>
              </p:ext>
            </p:extLst>
          </p:nvPr>
        </p:nvGraphicFramePr>
        <p:xfrm>
          <a:off x="251520" y="1700805"/>
          <a:ext cx="8712968" cy="4752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/>
                <a:gridCol w="5808645"/>
              </a:tblGrid>
              <a:tr h="4492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УРАВНЕНИЯ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ДЕЙСТВИЯ</a:t>
                      </a:r>
                      <a:endParaRPr lang="ru-RU" dirty="0"/>
                    </a:p>
                  </a:txBody>
                  <a:tcPr/>
                </a:tc>
              </a:tr>
              <a:tr h="414819">
                <a:tc rowSpan="8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 5х – 8 = 2 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Б) 7х = 20 – 4х 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В) – 12 + 9х = 20 + х;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Г)¾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х - 12½ = ⅞ х - ⅝ 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Д) 8(2 – 3х) = 6х – 14 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Е) 4х = 3 – ( 5х + 7) 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Ж) 12 + ( -2х + 5) = - 3 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З) </a:t>
                      </a:r>
                      <a:r>
                        <a:rPr lang="ru-RU" baseline="0" dirty="0" smtClean="0">
                          <a:latin typeface="Arial"/>
                          <a:cs typeface="Arial"/>
                        </a:rPr>
                        <a:t>⅓ - ( 2 х - ⅓ ) = 5 х;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baseline="0" dirty="0" smtClean="0">
                          <a:latin typeface="Arial"/>
                          <a:cs typeface="Arial"/>
                        </a:rPr>
                        <a:t>И) ³</a:t>
                      </a:r>
                      <a:r>
                        <a:rPr lang="ru-RU" baseline="0" dirty="0" smtClean="0">
                          <a:latin typeface="Candara"/>
                          <a:cs typeface="Arial"/>
                        </a:rPr>
                        <a:t>⁄ </a:t>
                      </a:r>
                      <a:r>
                        <a:rPr lang="ru-RU" sz="1200" baseline="0" dirty="0" smtClean="0">
                          <a:latin typeface="+mn-lt"/>
                          <a:cs typeface="Arial"/>
                        </a:rPr>
                        <a:t>7 </a:t>
                      </a:r>
                      <a:r>
                        <a:rPr lang="ru-RU" sz="1800" baseline="0" dirty="0" smtClean="0">
                          <a:latin typeface="+mn-lt"/>
                          <a:cs typeface="Arial"/>
                        </a:rPr>
                        <a:t>Х</a:t>
                      </a:r>
                      <a:r>
                        <a:rPr lang="ru-RU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baseline="0" dirty="0" smtClean="0">
                          <a:latin typeface="Candara"/>
                          <a:cs typeface="Arial"/>
                        </a:rPr>
                        <a:t>+ </a:t>
                      </a:r>
                      <a:r>
                        <a:rPr lang="ru-RU" baseline="0" dirty="0" smtClean="0">
                          <a:latin typeface="Arial"/>
                          <a:cs typeface="Arial"/>
                        </a:rPr>
                        <a:t>½ - х =¹</a:t>
                      </a:r>
                      <a:r>
                        <a:rPr lang="ru-RU" baseline="0" dirty="0" smtClean="0">
                          <a:latin typeface="Candara"/>
                          <a:cs typeface="Arial"/>
                        </a:rPr>
                        <a:t>⁄</a:t>
                      </a:r>
                      <a:r>
                        <a:rPr lang="ru-RU" sz="1200" baseline="0" dirty="0" smtClean="0">
                          <a:latin typeface="Candara"/>
                          <a:cs typeface="Arial"/>
                        </a:rPr>
                        <a:t>7</a:t>
                      </a:r>
                      <a:r>
                        <a:rPr lang="ru-RU" baseline="0" dirty="0" smtClean="0">
                          <a:latin typeface="Arial"/>
                          <a:cs typeface="Arial"/>
                        </a:rPr>
                        <a:t> (4 – 5х)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Раскрыть скобки, перед которыми стоит знак «+»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Раскрыть скобки, перед которыми стоит знак « - »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486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Избавиться от дробей, умножив обе части уравнения на наименьшее общее кратное знаменателей дробей.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49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Раскрыть скобки, воспользовавшись распределительным свойством умножения.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49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5.Привести подобные слагаемые.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49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Перенести слагаемые, которые  содержат неизвестное, а левую часть уравнения, заменив при этом их знаки на противоположные.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49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Перенести числа в правую часть уравнения, заменив при этом их знаки на противоположные.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49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Разделить обе части уравнения на коэффициент при </a:t>
                      </a:r>
                      <a:r>
                        <a:rPr lang="ru-RU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588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9" y="2348880"/>
            <a:ext cx="7596832" cy="377728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Найдите корень уравнения: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741682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47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635</Words>
  <Application>Microsoft Office PowerPoint</Application>
  <PresentationFormat>Экран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Волна</vt:lpstr>
      <vt:lpstr>«Решение  уравнений » </vt:lpstr>
      <vt:lpstr>« Если Вы хотите научиться плавать, то смело входите в воду, а если хотите научиться решать уравнения, то решайте их »          Д.Пойа</vt:lpstr>
      <vt:lpstr>Презентация PowerPoint</vt:lpstr>
      <vt:lpstr>Формируемые  результаты</vt:lpstr>
      <vt:lpstr>Актуализация опорных знаний</vt:lpstr>
      <vt:lpstr>Алгоритм решения уравнений:</vt:lpstr>
      <vt:lpstr>Корни уравнения не изменяются, если обе части уравнения умножить или разделить на одно и то же число, не равное нулю.</vt:lpstr>
      <vt:lpstr> Необходимо составить алгоритм решения  для каждого уравнения. </vt:lpstr>
      <vt:lpstr>Найдите корень уравнения:</vt:lpstr>
      <vt:lpstr>Презентация PowerPoint</vt:lpstr>
      <vt:lpstr>Решите уравнения, используя свойство пропорции 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123</cp:lastModifiedBy>
  <cp:revision>51</cp:revision>
  <dcterms:created xsi:type="dcterms:W3CDTF">2017-07-05T00:20:55Z</dcterms:created>
  <dcterms:modified xsi:type="dcterms:W3CDTF">2018-03-09T10:41:03Z</dcterms:modified>
</cp:coreProperties>
</file>