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7B965-0C9A-4EE4-B7B9-1CAC701B7ABE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D4BEB-B05B-454B-B0D9-A5726A0CC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92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D4BEB-B05B-454B-B0D9-A5726A0CCA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8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D4BEB-B05B-454B-B0D9-A5726A0CCA4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99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81F-A43F-4BBA-BD41-CCE90F94C2C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79F8-3AD4-4060-9A91-D4F67C60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44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81F-A43F-4BBA-BD41-CCE90F94C2C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79F8-3AD4-4060-9A91-D4F67C60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51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81F-A43F-4BBA-BD41-CCE90F94C2C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79F8-3AD4-4060-9A91-D4F67C60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88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81F-A43F-4BBA-BD41-CCE90F94C2C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79F8-3AD4-4060-9A91-D4F67C60E2C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4440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81F-A43F-4BBA-BD41-CCE90F94C2C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79F8-3AD4-4060-9A91-D4F67C60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979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81F-A43F-4BBA-BD41-CCE90F94C2C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79F8-3AD4-4060-9A91-D4F67C60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87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81F-A43F-4BBA-BD41-CCE90F94C2C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79F8-3AD4-4060-9A91-D4F67C60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377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81F-A43F-4BBA-BD41-CCE90F94C2C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79F8-3AD4-4060-9A91-D4F67C60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932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81F-A43F-4BBA-BD41-CCE90F94C2C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79F8-3AD4-4060-9A91-D4F67C60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40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81F-A43F-4BBA-BD41-CCE90F94C2C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79F8-3AD4-4060-9A91-D4F67C60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79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81F-A43F-4BBA-BD41-CCE90F94C2C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79F8-3AD4-4060-9A91-D4F67C60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81F-A43F-4BBA-BD41-CCE90F94C2C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79F8-3AD4-4060-9A91-D4F67C60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33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81F-A43F-4BBA-BD41-CCE90F94C2C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79F8-3AD4-4060-9A91-D4F67C60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4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81F-A43F-4BBA-BD41-CCE90F94C2C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79F8-3AD4-4060-9A91-D4F67C60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09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81F-A43F-4BBA-BD41-CCE90F94C2C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79F8-3AD4-4060-9A91-D4F67C60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75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81F-A43F-4BBA-BD41-CCE90F94C2C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79F8-3AD4-4060-9A91-D4F67C60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2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81F-A43F-4BBA-BD41-CCE90F94C2C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79F8-3AD4-4060-9A91-D4F67C60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8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68CF81F-A43F-4BBA-BD41-CCE90F94C2C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D79F8-3AD4-4060-9A91-D4F67C60E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81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79"/>
            <a:ext cx="12192000" cy="5105400"/>
          </a:xfrm>
          <a:effectLst>
            <a:reflection blurRad="76200" endPos="0" dist="508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638" y="5031291"/>
            <a:ext cx="9404723" cy="882370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«Величины.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Единица длины - километр».</a:t>
            </a: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527" y="654367"/>
            <a:ext cx="717233" cy="7172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67" y="2757487"/>
            <a:ext cx="428625" cy="428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25" y="410526"/>
            <a:ext cx="428625" cy="428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527" y="3824287"/>
            <a:ext cx="428625" cy="428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8" y="1082992"/>
            <a:ext cx="428625" cy="428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361" y="3886199"/>
            <a:ext cx="428625" cy="4286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81" y="1172527"/>
            <a:ext cx="4286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34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47" y="0"/>
            <a:ext cx="6858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9450247" y="2655778"/>
            <a:ext cx="25804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2400мм</a:t>
            </a:r>
            <a:endParaRPr lang="ru-RU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50247" y="1353235"/>
            <a:ext cx="23762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240 см =</a:t>
            </a:r>
            <a:endParaRPr lang="ru-RU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940" y="4140176"/>
            <a:ext cx="24482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350 </a:t>
            </a:r>
            <a:r>
              <a:rPr lang="ru-RU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дм</a:t>
            </a:r>
            <a:endParaRPr lang="ru-RU" sz="4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562599"/>
            <a:ext cx="2667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3500 см</a:t>
            </a:r>
            <a:endParaRPr lang="ru-RU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2662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22120" y="3200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Километр</a:t>
            </a:r>
            <a:endParaRPr lang="ru-RU" sz="6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3620" y="1356359"/>
            <a:ext cx="9300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км</a:t>
            </a:r>
            <a:endParaRPr lang="ru-RU" sz="4400" b="1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931392" y="2339161"/>
            <a:ext cx="9494520" cy="38635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Кило + метр</a:t>
            </a:r>
          </a:p>
          <a:p>
            <a:pPr>
              <a:buNone/>
            </a:pPr>
            <a:endParaRPr lang="ru-RU" sz="32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200" b="1" spc="50" dirty="0" smtClean="0">
                <a:ln w="11430"/>
              </a:rPr>
              <a:t>           «тысяча»</a:t>
            </a:r>
          </a:p>
          <a:p>
            <a:pPr>
              <a:buNone/>
            </a:pPr>
            <a:endParaRPr lang="ru-RU" sz="2000" spc="5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4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км = 1000 м 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6402552" y="2544722"/>
            <a:ext cx="228600" cy="11430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4802352" y="2544722"/>
            <a:ext cx="228600" cy="11430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8" idx="1"/>
          </p:cNvCxnSpPr>
          <p:nvPr/>
        </p:nvCxnSpPr>
        <p:spPr>
          <a:xfrm rot="5400000">
            <a:off x="4211802" y="2982872"/>
            <a:ext cx="457200" cy="952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69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spc="50" dirty="0" smtClean="0">
                <a:ln w="11430"/>
                <a:solidFill>
                  <a:schemeClr val="tx1"/>
                </a:solidFill>
              </a:rPr>
              <a:t>Определите</a:t>
            </a:r>
            <a:endParaRPr lang="ru-RU" sz="2800" spc="50" dirty="0">
              <a:ln w="11430"/>
              <a:solidFill>
                <a:schemeClr val="tx1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331720" y="1152983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1) Сколько метров содержат:</a:t>
            </a:r>
          </a:p>
          <a:p>
            <a:pPr marL="514350" indent="-514350">
              <a:buNone/>
            </a:pPr>
            <a:r>
              <a:rPr lang="ru-RU" sz="2800" b="1" dirty="0" smtClean="0"/>
              <a:t>3 км = …….м</a:t>
            </a:r>
          </a:p>
          <a:p>
            <a:pPr marL="514350" indent="-514350">
              <a:buNone/>
            </a:pPr>
            <a:r>
              <a:rPr lang="ru-RU" sz="2800" b="1" dirty="0" smtClean="0"/>
              <a:t>7 км = ……. м</a:t>
            </a:r>
          </a:p>
          <a:p>
            <a:pPr marL="514350" indent="-514350">
              <a:buNone/>
            </a:pPr>
            <a:r>
              <a:rPr lang="ru-RU" sz="2800" b="1" dirty="0" smtClean="0"/>
              <a:t>9 км = ……. м</a:t>
            </a:r>
          </a:p>
          <a:p>
            <a:pPr marL="514350" indent="-514350">
              <a:buNone/>
            </a:pPr>
            <a:endParaRPr lang="ru-RU" sz="2800" b="1" dirty="0" smtClean="0"/>
          </a:p>
          <a:p>
            <a:pPr marL="514350" indent="-514350">
              <a:buNone/>
            </a:pPr>
            <a:r>
              <a:rPr lang="ru-RU" sz="2800" b="1" dirty="0" smtClean="0"/>
              <a:t>2) Преврати метры в километры:</a:t>
            </a:r>
          </a:p>
          <a:p>
            <a:pPr marL="514350" indent="-514350">
              <a:buNone/>
            </a:pPr>
            <a:r>
              <a:rPr lang="ru-RU" sz="2800" b="1" dirty="0" smtClean="0"/>
              <a:t>2000 м = … км</a:t>
            </a:r>
          </a:p>
          <a:p>
            <a:pPr marL="514350" indent="-514350">
              <a:buNone/>
            </a:pPr>
            <a:r>
              <a:rPr lang="ru-RU" sz="2800" b="1" dirty="0" smtClean="0"/>
              <a:t>4000 м = … км</a:t>
            </a:r>
          </a:p>
          <a:p>
            <a:pPr marL="514350" indent="-514350">
              <a:buNone/>
            </a:pPr>
            <a:r>
              <a:rPr lang="ru-RU" sz="2800" b="1" dirty="0" smtClean="0"/>
              <a:t>8000 м = … км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64814" y="1560860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3000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9104" y="2082451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7000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55518" y="2684505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9000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0010" y="43405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2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69436" y="4898420"/>
            <a:ext cx="60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4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84676" y="544083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8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9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352" y="441960"/>
            <a:ext cx="9412288" cy="6751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err="1" smtClean="0"/>
              <a:t>Вырази</a:t>
            </a:r>
            <a:r>
              <a:rPr lang="ru-RU" sz="2800" b="1" dirty="0" smtClean="0"/>
              <a:t> </a:t>
            </a:r>
            <a:r>
              <a:rPr lang="ru-RU" sz="2800" b="1" dirty="0"/>
              <a:t>расстояние:</a:t>
            </a:r>
          </a:p>
          <a:p>
            <a:pPr>
              <a:buNone/>
            </a:pPr>
            <a:endParaRPr lang="ru-RU" sz="2800" b="1" dirty="0"/>
          </a:p>
          <a:p>
            <a:pPr>
              <a:buNone/>
            </a:pPr>
            <a:r>
              <a:rPr lang="ru-RU" sz="2800" b="1" dirty="0"/>
              <a:t>18048 м = … км … м</a:t>
            </a:r>
          </a:p>
          <a:p>
            <a:pPr>
              <a:buNone/>
            </a:pPr>
            <a:r>
              <a:rPr lang="ru-RU" sz="2800" b="1" dirty="0"/>
              <a:t>31004 м = … км … м</a:t>
            </a:r>
          </a:p>
          <a:p>
            <a:pPr>
              <a:buNone/>
            </a:pPr>
            <a:r>
              <a:rPr lang="ru-RU" sz="2800" b="1" dirty="0"/>
              <a:t>7808 м = … км ….. м</a:t>
            </a:r>
          </a:p>
          <a:p>
            <a:pPr>
              <a:buNone/>
            </a:pPr>
            <a:endParaRPr lang="ru-RU" sz="2800" b="1" dirty="0"/>
          </a:p>
          <a:p>
            <a:pPr>
              <a:buNone/>
            </a:pPr>
            <a:r>
              <a:rPr lang="ru-RU" sz="2800" b="1" dirty="0" smtClean="0"/>
              <a:t>Запиши </a:t>
            </a:r>
            <a:r>
              <a:rPr lang="ru-RU" sz="2800" b="1" dirty="0"/>
              <a:t>величины в порядке убывания:</a:t>
            </a:r>
          </a:p>
          <a:p>
            <a:pPr>
              <a:buNone/>
            </a:pPr>
            <a:endParaRPr lang="ru-RU" sz="2800" b="1" dirty="0"/>
          </a:p>
          <a:p>
            <a:pPr>
              <a:buNone/>
            </a:pPr>
            <a:r>
              <a:rPr lang="ru-RU" sz="2800" b="1" dirty="0"/>
              <a:t>1545 м,  5633 м,  1км 890м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3680" y="1386840"/>
            <a:ext cx="1664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18     48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4801" y="1945065"/>
            <a:ext cx="1550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31      4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0827" y="2514600"/>
            <a:ext cx="1778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7      808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39192" y="4890254"/>
            <a:ext cx="4883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(5633 м, 1км 890м, 1545 м)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90" y="-6190"/>
            <a:ext cx="6864190" cy="686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81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6" y="1124185"/>
            <a:ext cx="6631391" cy="4973544"/>
          </a:xfrm>
        </p:spPr>
      </p:pic>
      <p:sp>
        <p:nvSpPr>
          <p:cNvPr id="5" name="Прямоугольник 4"/>
          <p:cNvSpPr/>
          <p:nvPr/>
        </p:nvSpPr>
        <p:spPr>
          <a:xfrm>
            <a:off x="7431932" y="1388748"/>
            <a:ext cx="47600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/>
              <a:t>От двух остановок, расстояние между которыми 2 км 100 м отошли два </a:t>
            </a:r>
            <a:r>
              <a:rPr lang="ru-RU" sz="3000" dirty="0" err="1" smtClean="0"/>
              <a:t>марсохода</a:t>
            </a:r>
            <a:r>
              <a:rPr lang="ru-RU" sz="3000" dirty="0" smtClean="0"/>
              <a:t>. </a:t>
            </a:r>
          </a:p>
          <a:p>
            <a:r>
              <a:rPr lang="ru-RU" sz="3000" dirty="0" smtClean="0"/>
              <a:t>Один из них прошёл 140 м, а другой – 160 м. </a:t>
            </a:r>
          </a:p>
          <a:p>
            <a:r>
              <a:rPr lang="ru-RU" sz="3000" dirty="0" smtClean="0"/>
              <a:t> Каким стало расстояние между ними?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70431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81" y="1300264"/>
            <a:ext cx="6320699" cy="4740525"/>
          </a:xfrm>
        </p:spPr>
      </p:pic>
      <p:grpSp>
        <p:nvGrpSpPr>
          <p:cNvPr id="6" name="Группа 5"/>
          <p:cNvGrpSpPr/>
          <p:nvPr/>
        </p:nvGrpSpPr>
        <p:grpSpPr>
          <a:xfrm>
            <a:off x="961863" y="914970"/>
            <a:ext cx="6172993" cy="2215682"/>
            <a:chOff x="1523207" y="1595906"/>
            <a:chExt cx="6172993" cy="2215682"/>
          </a:xfrm>
        </p:grpSpPr>
        <p:cxnSp>
          <p:nvCxnSpPr>
            <p:cNvPr id="7" name="AutoShape 4"/>
            <p:cNvCxnSpPr>
              <a:cxnSpLocks noChangeShapeType="1"/>
            </p:cNvCxnSpPr>
            <p:nvPr/>
          </p:nvCxnSpPr>
          <p:spPr bwMode="auto">
            <a:xfrm>
              <a:off x="1524000" y="2553694"/>
              <a:ext cx="6088566" cy="17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" name="AutoShape 5"/>
            <p:cNvCxnSpPr>
              <a:cxnSpLocks noChangeShapeType="1"/>
            </p:cNvCxnSpPr>
            <p:nvPr/>
          </p:nvCxnSpPr>
          <p:spPr bwMode="auto">
            <a:xfrm rot="5400000">
              <a:off x="654360" y="2553774"/>
              <a:ext cx="1739281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" name="AutoShape 6"/>
            <p:cNvCxnSpPr>
              <a:cxnSpLocks noChangeShapeType="1"/>
            </p:cNvCxnSpPr>
            <p:nvPr/>
          </p:nvCxnSpPr>
          <p:spPr bwMode="auto">
            <a:xfrm rot="5400000">
              <a:off x="6742926" y="2553774"/>
              <a:ext cx="1739281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" name="AutoShape 7"/>
            <p:cNvCxnSpPr>
              <a:cxnSpLocks noChangeShapeType="1"/>
            </p:cNvCxnSpPr>
            <p:nvPr/>
          </p:nvCxnSpPr>
          <p:spPr bwMode="auto">
            <a:xfrm rot="10800000">
              <a:off x="1524001" y="3809841"/>
              <a:ext cx="2927194" cy="1747"/>
            </a:xfrm>
            <a:prstGeom prst="straightConnector1">
              <a:avLst/>
            </a:prstGeom>
            <a:noFill/>
            <a:ln w="9525">
              <a:solidFill>
                <a:srgbClr val="1F497D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8"/>
            <p:cNvCxnSpPr>
              <a:cxnSpLocks noChangeShapeType="1"/>
            </p:cNvCxnSpPr>
            <p:nvPr/>
          </p:nvCxnSpPr>
          <p:spPr bwMode="auto">
            <a:xfrm>
              <a:off x="4986454" y="3809841"/>
              <a:ext cx="2709746" cy="1747"/>
            </a:xfrm>
            <a:prstGeom prst="straightConnector1">
              <a:avLst/>
            </a:prstGeom>
            <a:noFill/>
            <a:ln w="9525">
              <a:solidFill>
                <a:srgbClr val="1F497D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AutoShape 9"/>
            <p:cNvCxnSpPr>
              <a:cxnSpLocks noChangeShapeType="1"/>
            </p:cNvCxnSpPr>
            <p:nvPr/>
          </p:nvCxnSpPr>
          <p:spPr bwMode="auto">
            <a:xfrm rot="16200000" flipH="1">
              <a:off x="2401821" y="2359883"/>
              <a:ext cx="386507" cy="11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3" name="AutoShape 11"/>
            <p:cNvCxnSpPr>
              <a:cxnSpLocks noChangeShapeType="1"/>
            </p:cNvCxnSpPr>
            <p:nvPr/>
          </p:nvCxnSpPr>
          <p:spPr bwMode="auto">
            <a:xfrm>
              <a:off x="1524000" y="1598453"/>
              <a:ext cx="1070517" cy="174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" name="AutoShape 12"/>
            <p:cNvCxnSpPr>
              <a:cxnSpLocks noChangeShapeType="1"/>
            </p:cNvCxnSpPr>
            <p:nvPr/>
          </p:nvCxnSpPr>
          <p:spPr bwMode="auto">
            <a:xfrm rot="10800000">
              <a:off x="5684520" y="1595906"/>
              <a:ext cx="1928046" cy="429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9"/>
            <p:cNvCxnSpPr>
              <a:cxnSpLocks noChangeShapeType="1"/>
            </p:cNvCxnSpPr>
            <p:nvPr/>
          </p:nvCxnSpPr>
          <p:spPr bwMode="auto">
            <a:xfrm rot="16200000" flipH="1">
              <a:off x="5522305" y="2358809"/>
              <a:ext cx="386507" cy="11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</p:grpSp>
      <p:sp>
        <p:nvSpPr>
          <p:cNvPr id="16" name="Прямоугольник 15"/>
          <p:cNvSpPr/>
          <p:nvPr/>
        </p:nvSpPr>
        <p:spPr>
          <a:xfrm>
            <a:off x="5610856" y="462064"/>
            <a:ext cx="99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160 м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62656" y="385864"/>
            <a:ext cx="99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140 м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56661" y="2895999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1 км</a:t>
            </a:r>
            <a:endParaRPr lang="ru-RU" sz="2400" dirty="0"/>
          </a:p>
        </p:txBody>
      </p:sp>
      <p:sp>
        <p:nvSpPr>
          <p:cNvPr id="19" name="Левая фигурная скобка 18"/>
          <p:cNvSpPr/>
          <p:nvPr/>
        </p:nvSpPr>
        <p:spPr>
          <a:xfrm rot="5400000" flipH="1">
            <a:off x="3324856" y="614464"/>
            <a:ext cx="533400" cy="3124200"/>
          </a:xfrm>
          <a:prstGeom prst="leftBrace">
            <a:avLst>
              <a:gd name="adj1" fmla="val 833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401056" y="1300264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?</a:t>
            </a:r>
            <a:endParaRPr lang="ru-RU" sz="36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577610" y="3692302"/>
            <a:ext cx="71454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dirty="0" smtClean="0"/>
              <a:t>1) 140+160 = 300 (м) – прошли два </a:t>
            </a:r>
            <a:r>
              <a:rPr lang="ru-RU" sz="2400" dirty="0" err="1" smtClean="0"/>
              <a:t>марсохода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2 км 100 м = 2100 м</a:t>
            </a:r>
          </a:p>
          <a:p>
            <a:pPr lvl="0"/>
            <a:r>
              <a:rPr lang="ru-RU" sz="2400" dirty="0" smtClean="0"/>
              <a:t>2) 2100-300 = 1800 (м) – расстояние между ними.</a:t>
            </a:r>
          </a:p>
          <a:p>
            <a:r>
              <a:rPr lang="ru-RU" sz="2400" dirty="0" smtClean="0"/>
              <a:t>1800 м = 1 км 800 м</a:t>
            </a:r>
          </a:p>
          <a:p>
            <a:r>
              <a:rPr lang="ru-RU" sz="2400" dirty="0" smtClean="0"/>
              <a:t>Ответ: 1800 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8161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81" y="1300264"/>
            <a:ext cx="6320699" cy="4740525"/>
          </a:xfrm>
        </p:spPr>
      </p:pic>
      <p:grpSp>
        <p:nvGrpSpPr>
          <p:cNvPr id="37" name="Группа 36"/>
          <p:cNvGrpSpPr/>
          <p:nvPr/>
        </p:nvGrpSpPr>
        <p:grpSpPr>
          <a:xfrm>
            <a:off x="522371" y="1014316"/>
            <a:ext cx="6172200" cy="2214098"/>
            <a:chOff x="1524000" y="1519702"/>
            <a:chExt cx="6172200" cy="2214098"/>
          </a:xfrm>
        </p:grpSpPr>
        <p:cxnSp>
          <p:nvCxnSpPr>
            <p:cNvPr id="38" name="AutoShape 14"/>
            <p:cNvCxnSpPr>
              <a:cxnSpLocks noChangeShapeType="1"/>
            </p:cNvCxnSpPr>
            <p:nvPr/>
          </p:nvCxnSpPr>
          <p:spPr bwMode="auto">
            <a:xfrm>
              <a:off x="6395591" y="1606062"/>
              <a:ext cx="0" cy="17408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6" name="AutoShape 15"/>
            <p:cNvCxnSpPr>
              <a:cxnSpLocks noChangeShapeType="1"/>
            </p:cNvCxnSpPr>
            <p:nvPr/>
          </p:nvCxnSpPr>
          <p:spPr bwMode="auto">
            <a:xfrm>
              <a:off x="2252462" y="2476500"/>
              <a:ext cx="4143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7" name="AutoShape 16"/>
            <p:cNvCxnSpPr>
              <a:cxnSpLocks noChangeShapeType="1"/>
            </p:cNvCxnSpPr>
            <p:nvPr/>
          </p:nvCxnSpPr>
          <p:spPr bwMode="auto">
            <a:xfrm>
              <a:off x="2252462" y="1606062"/>
              <a:ext cx="0" cy="17408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8" name="AutoShape 17"/>
            <p:cNvCxnSpPr>
              <a:cxnSpLocks noChangeShapeType="1"/>
            </p:cNvCxnSpPr>
            <p:nvPr/>
          </p:nvCxnSpPr>
          <p:spPr bwMode="auto">
            <a:xfrm flipH="1">
              <a:off x="2252462" y="3733800"/>
              <a:ext cx="1991889" cy="0"/>
            </a:xfrm>
            <a:prstGeom prst="straightConnector1">
              <a:avLst/>
            </a:prstGeom>
            <a:noFill/>
            <a:ln w="9525">
              <a:solidFill>
                <a:srgbClr val="1F497D"/>
              </a:solidFill>
              <a:round/>
              <a:headEnd/>
              <a:tailEnd type="triangle" w="med" len="med"/>
            </a:ln>
          </p:spPr>
        </p:cxnSp>
        <p:cxnSp>
          <p:nvCxnSpPr>
            <p:cNvPr id="59" name="AutoShape 18"/>
            <p:cNvCxnSpPr>
              <a:cxnSpLocks noChangeShapeType="1"/>
            </p:cNvCxnSpPr>
            <p:nvPr/>
          </p:nvCxnSpPr>
          <p:spPr bwMode="auto">
            <a:xfrm>
              <a:off x="4608582" y="3733800"/>
              <a:ext cx="1843920" cy="0"/>
            </a:xfrm>
            <a:prstGeom prst="straightConnector1">
              <a:avLst/>
            </a:prstGeom>
            <a:noFill/>
            <a:ln w="9525">
              <a:solidFill>
                <a:srgbClr val="1F497D"/>
              </a:solidFill>
              <a:round/>
              <a:headEnd/>
              <a:tailEnd type="triangle" w="med" len="med"/>
            </a:ln>
          </p:spPr>
        </p:cxnSp>
        <p:cxnSp>
          <p:nvCxnSpPr>
            <p:cNvPr id="60" name="AutoShape 19"/>
            <p:cNvCxnSpPr>
              <a:cxnSpLocks noChangeShapeType="1"/>
            </p:cNvCxnSpPr>
            <p:nvPr/>
          </p:nvCxnSpPr>
          <p:spPr bwMode="auto">
            <a:xfrm>
              <a:off x="7693165" y="1853223"/>
              <a:ext cx="759" cy="6232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61" name="AutoShape 20"/>
            <p:cNvCxnSpPr>
              <a:cxnSpLocks noChangeShapeType="1"/>
            </p:cNvCxnSpPr>
            <p:nvPr/>
          </p:nvCxnSpPr>
          <p:spPr bwMode="auto">
            <a:xfrm rot="10800000">
              <a:off x="1524000" y="1523999"/>
              <a:ext cx="728462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2" name="AutoShape 21"/>
            <p:cNvCxnSpPr>
              <a:cxnSpLocks noChangeShapeType="1"/>
            </p:cNvCxnSpPr>
            <p:nvPr/>
          </p:nvCxnSpPr>
          <p:spPr bwMode="auto">
            <a:xfrm>
              <a:off x="6384209" y="1519702"/>
              <a:ext cx="1311991" cy="429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" name="AutoShape 22"/>
            <p:cNvCxnSpPr>
              <a:cxnSpLocks noChangeShapeType="1"/>
            </p:cNvCxnSpPr>
            <p:nvPr/>
          </p:nvCxnSpPr>
          <p:spPr bwMode="auto">
            <a:xfrm>
              <a:off x="6338680" y="2476500"/>
              <a:ext cx="135752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64" name="AutoShape 23"/>
            <p:cNvCxnSpPr>
              <a:cxnSpLocks noChangeShapeType="1"/>
            </p:cNvCxnSpPr>
            <p:nvPr/>
          </p:nvCxnSpPr>
          <p:spPr bwMode="auto">
            <a:xfrm flipH="1">
              <a:off x="1580911" y="2476500"/>
              <a:ext cx="67155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65" name="AutoShape 24"/>
            <p:cNvCxnSpPr>
              <a:cxnSpLocks noChangeShapeType="1"/>
            </p:cNvCxnSpPr>
            <p:nvPr/>
          </p:nvCxnSpPr>
          <p:spPr bwMode="auto">
            <a:xfrm>
              <a:off x="1580911" y="1853223"/>
              <a:ext cx="759" cy="6232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</p:grpSp>
      <p:sp>
        <p:nvSpPr>
          <p:cNvPr id="66" name="Прямоугольник 65"/>
          <p:cNvSpPr/>
          <p:nvPr/>
        </p:nvSpPr>
        <p:spPr>
          <a:xfrm>
            <a:off x="5551571" y="561414"/>
            <a:ext cx="99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160 м</a:t>
            </a:r>
            <a:endParaRPr lang="ru-RU" sz="24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440986" y="556949"/>
            <a:ext cx="99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140 м</a:t>
            </a:r>
            <a:endParaRPr lang="ru-RU" sz="24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036971" y="2995349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1 км</a:t>
            </a:r>
            <a:endParaRPr lang="ru-RU" sz="2400" dirty="0"/>
          </a:p>
        </p:txBody>
      </p:sp>
      <p:sp>
        <p:nvSpPr>
          <p:cNvPr id="69" name="Левая фигурная скобка 68"/>
          <p:cNvSpPr/>
          <p:nvPr/>
        </p:nvSpPr>
        <p:spPr>
          <a:xfrm rot="5400000" flipH="1">
            <a:off x="3379871" y="-695886"/>
            <a:ext cx="533400" cy="6096000"/>
          </a:xfrm>
          <a:prstGeom prst="leftBrace">
            <a:avLst>
              <a:gd name="adj1" fmla="val 833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3434025" y="1399614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?</a:t>
            </a:r>
            <a:endParaRPr lang="ru-RU" sz="36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283486" y="3615276"/>
            <a:ext cx="77107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1) 140+160 = 300 (м) – прошли два </a:t>
            </a:r>
            <a:r>
              <a:rPr lang="ru-RU" sz="2400" dirty="0" err="1" smtClean="0"/>
              <a:t>марсохода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2 км 100 м = 2100 м</a:t>
            </a:r>
          </a:p>
          <a:p>
            <a:r>
              <a:rPr lang="ru-RU" sz="2400" dirty="0" smtClean="0"/>
              <a:t>2) 2100+300 = 2400 (м) – расстояние между ними.</a:t>
            </a:r>
          </a:p>
          <a:p>
            <a:r>
              <a:rPr lang="ru-RU" sz="2400" dirty="0" smtClean="0"/>
              <a:t>2400 м = 2 км 400 м</a:t>
            </a:r>
          </a:p>
          <a:p>
            <a:endParaRPr lang="ru-RU" sz="2400" dirty="0" smtClean="0"/>
          </a:p>
          <a:p>
            <a:r>
              <a:rPr lang="ru-RU" sz="2400" dirty="0" smtClean="0"/>
              <a:t>Ответ: 2400 м.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68278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549110" y="1022891"/>
            <a:ext cx="4824413" cy="4752975"/>
          </a:xfrm>
          <a:prstGeom prst="ellips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8498952" y="2545295"/>
            <a:ext cx="431800" cy="431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66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51 -0.25186 C -0.1625 -0.25186 -0.04726 -0.09908 -0.04726 0.08912 C -0.04726 0.27708 -0.1625 0.43009 -0.30351 0.43009 C -0.44466 0.43009 -0.55898 0.27708 -0.55898 0.08912 C -0.55898 -0.09908 -0.44466 -0.25186 -0.30351 -0.2518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51 -0.25186 C -0.16263 -0.25186 -0.04752 -0.09908 -0.04752 0.08912 C -0.04752 0.27708 -0.16263 0.43009 -0.30351 0.43009 C -0.44479 0.43009 -0.55937 0.27708 -0.55937 0.08912 C -0.55937 -0.09908 -0.44479 -0.25186 -0.30351 -0.25186 Z " pathEditMode="relative" rAng="0" ptsTypes="AAAAA">
                                      <p:cBhvr>
                                        <p:cTn id="9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29 0.09305 L -0.57278 0.0930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51 -0.25186 C -0.15833 -0.25186 -0.03945 -0.10139 -0.03945 0.08402 C -0.03945 0.26921 -0.15833 0.42014 -0.30351 0.42014 C -0.44843 0.42014 -0.56653 0.26921 -0.56653 0.08402 C -0.56653 -0.10139 -0.44843 -0.25186 -0.30351 -0.25186 Z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51 -0.25186 C -0.16549 -0.25186 -0.05221 -0.09676 -0.05221 0.09421 C -0.05221 0.28518 -0.16549 0.4412 -0.30351 0.4412 C -0.44166 0.4412 -0.55403 0.28518 -0.55403 0.09421 C -0.55403 -0.09676 -0.44166 -0.25186 -0.30351 -0.25186 Z " pathEditMode="relative" rAng="0" ptsTypes="AAAAA">
                                      <p:cBhvr>
                                        <p:cTn id="18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51 -0.25186 C -0.16289 -0.25186 -0.04804 -0.09931 -0.04804 0.08842 C -0.04804 0.27592 -0.16289 0.42893 -0.30351 0.42893 C -0.44388 0.42893 -0.5582 0.27592 -0.5582 0.08842 C -0.5582 -0.09931 -0.44388 -0.25186 -0.30351 -0.25186 Z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56294" y="2208560"/>
            <a:ext cx="3565965" cy="374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х+34 = 18*5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Х+34=90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Х=90-34</a:t>
            </a:r>
          </a:p>
          <a:p>
            <a:r>
              <a:rPr lang="ru-RU" sz="3200" b="1" u="sng" dirty="0" smtClean="0">
                <a:solidFill>
                  <a:schemeClr val="bg1"/>
                </a:solidFill>
              </a:rPr>
              <a:t>Х=56             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56+34=18*5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      90=90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861" y="811985"/>
            <a:ext cx="2024012" cy="21810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81070" y="2622356"/>
            <a:ext cx="363841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239–у = 183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У=239-183</a:t>
            </a:r>
          </a:p>
          <a:p>
            <a:r>
              <a:rPr lang="ru-RU" sz="3200" b="1" u="sng" dirty="0" smtClean="0">
                <a:solidFill>
                  <a:schemeClr val="bg1"/>
                </a:solidFill>
              </a:rPr>
              <a:t>У=56              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239-56=183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     183=183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692" y="3777257"/>
            <a:ext cx="2024012" cy="218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13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90" y="-6190"/>
            <a:ext cx="6864190" cy="686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71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03" y="3305973"/>
            <a:ext cx="2565079" cy="30476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08697" y="2029015"/>
            <a:ext cx="868355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dirty="0" smtClean="0"/>
              <a:t>По приблизительным данным учёных расстояние от Земли до Марса составляет от </a:t>
            </a:r>
          </a:p>
          <a:p>
            <a:pPr algn="ctr">
              <a:buNone/>
            </a:pPr>
            <a:r>
              <a:rPr lang="ru-RU" sz="4400" b="1" dirty="0" smtClean="0"/>
              <a:t>56 млн</a:t>
            </a:r>
            <a:r>
              <a:rPr lang="ru-RU" sz="4400" b="1" dirty="0" smtClean="0"/>
              <a:t>. км </a:t>
            </a:r>
            <a:r>
              <a:rPr lang="ru-RU" sz="4400" b="1" dirty="0" smtClean="0"/>
              <a:t>до 100 млн</a:t>
            </a:r>
            <a:r>
              <a:rPr lang="ru-RU" sz="4400" b="1" dirty="0" smtClean="0"/>
              <a:t>. км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087600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90" y="-6190"/>
            <a:ext cx="6864190" cy="686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2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Рефлексия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853248"/>
            <a:ext cx="11088688" cy="41954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/>
              <a:t>Оцените свою работу во время </a:t>
            </a:r>
            <a:r>
              <a:rPr lang="ru-RU" sz="3200" b="1" dirty="0" smtClean="0"/>
              <a:t>путешествия.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- довольны своей работой, потому что почти </a:t>
            </a:r>
            <a:r>
              <a:rPr lang="ru-RU" sz="3200" b="1" dirty="0"/>
              <a:t>не ошибались;</a:t>
            </a:r>
          </a:p>
          <a:p>
            <a:pPr marL="0" indent="0">
              <a:buNone/>
            </a:pPr>
            <a:r>
              <a:rPr lang="ru-RU" sz="3200" b="1" dirty="0" smtClean="0"/>
              <a:t>- иногда </a:t>
            </a:r>
            <a:r>
              <a:rPr lang="ru-RU" sz="3200" b="1" dirty="0"/>
              <a:t>было трудно, </a:t>
            </a:r>
            <a:r>
              <a:rPr lang="ru-RU" sz="3200" b="1" dirty="0" smtClean="0"/>
              <a:t>допускали неточности;</a:t>
            </a:r>
          </a:p>
          <a:p>
            <a:pPr marL="0" indent="0">
              <a:buNone/>
            </a:pPr>
            <a:r>
              <a:rPr lang="ru-RU" sz="3200" b="1" dirty="0" smtClean="0"/>
              <a:t>- </a:t>
            </a:r>
            <a:r>
              <a:rPr lang="ru-RU" sz="3200" b="1" dirty="0"/>
              <a:t>испытывали трудности, надо </a:t>
            </a:r>
            <a:r>
              <a:rPr lang="ru-RU" sz="3200" b="1" dirty="0" smtClean="0"/>
              <a:t>ещё немного </a:t>
            </a:r>
            <a:r>
              <a:rPr lang="ru-RU" sz="3200" b="1" dirty="0"/>
              <a:t>постараться, и будет успех!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1" y="3230231"/>
            <a:ext cx="428625" cy="428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1" y="4277576"/>
            <a:ext cx="428625" cy="428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0" y="4957045"/>
            <a:ext cx="4286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1746566"/>
            <a:ext cx="4672650" cy="46726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167" y="5549583"/>
            <a:ext cx="732473" cy="732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6" y="-1737936"/>
            <a:ext cx="6182598" cy="61825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889" y="-1003812"/>
            <a:ext cx="6182598" cy="61825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478">
            <a:off x="7904122" y="729815"/>
            <a:ext cx="6182598" cy="61825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55" y="-1587858"/>
            <a:ext cx="5319336" cy="53193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723" y="3380837"/>
            <a:ext cx="4222668" cy="42226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8" y="-1003812"/>
            <a:ext cx="4222668" cy="42226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8">
            <a:off x="4679424" y="2824520"/>
            <a:ext cx="6182598" cy="61825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8">
            <a:off x="3310787" y="2023474"/>
            <a:ext cx="5495386" cy="54953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13333" y="4209708"/>
            <a:ext cx="960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64</a:t>
            </a:r>
            <a:endParaRPr lang="ru-RU" sz="5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683575" y="4444134"/>
            <a:ext cx="700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:2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70023" y="4652632"/>
            <a:ext cx="7008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:4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43040" y="4255875"/>
            <a:ext cx="873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х7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026773" y="2022827"/>
            <a:ext cx="12426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+19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68104" y="697698"/>
            <a:ext cx="7008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:5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50312" y="801082"/>
            <a:ext cx="873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4х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07384" y="801081"/>
            <a:ext cx="10454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:15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48971" y="5301167"/>
            <a:ext cx="9605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32</a:t>
            </a:r>
            <a:endParaRPr lang="ru-RU" sz="5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545683" y="4905136"/>
            <a:ext cx="5725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8</a:t>
            </a:r>
            <a:endParaRPr lang="ru-RU" sz="5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0559826" y="3208936"/>
            <a:ext cx="9605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mtClean="0"/>
              <a:t>56</a:t>
            </a:r>
            <a:endParaRPr lang="ru-RU" sz="5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796687" y="1492884"/>
            <a:ext cx="9605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75</a:t>
            </a:r>
            <a:endParaRPr lang="ru-RU" sz="5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473852" y="770413"/>
            <a:ext cx="9605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15</a:t>
            </a:r>
            <a:endParaRPr lang="ru-RU" sz="5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727801" y="531213"/>
            <a:ext cx="5725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4</a:t>
            </a:r>
            <a:endParaRPr lang="ru-RU" sz="5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67634" y="484786"/>
            <a:ext cx="9605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60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574271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968" y="193308"/>
            <a:ext cx="9914442" cy="2213517"/>
          </a:xfrm>
        </p:spPr>
        <p:txBody>
          <a:bodyPr/>
          <a:lstStyle/>
          <a:p>
            <a:r>
              <a:rPr lang="ru-RU" sz="2700" b="1" dirty="0" smtClean="0"/>
              <a:t>1) 20*6=120 </a:t>
            </a:r>
            <a:r>
              <a:rPr lang="ru-RU" sz="2700" b="1" dirty="0"/>
              <a:t>(</a:t>
            </a:r>
            <a:r>
              <a:rPr lang="ru-RU" sz="2700" b="1" dirty="0">
                <a:solidFill>
                  <a:schemeClr val="tx1"/>
                </a:solidFill>
              </a:rPr>
              <a:t>см</a:t>
            </a:r>
            <a:r>
              <a:rPr lang="ru-RU" sz="2700" b="1" baseline="30000" dirty="0">
                <a:solidFill>
                  <a:schemeClr val="tx1"/>
                </a:solidFill>
              </a:rPr>
              <a:t>2</a:t>
            </a:r>
            <a:r>
              <a:rPr lang="ru-RU" sz="2700" b="1" dirty="0">
                <a:solidFill>
                  <a:schemeClr val="tx1"/>
                </a:solidFill>
              </a:rPr>
              <a:t>) – площадь большого  </a:t>
            </a:r>
            <a:r>
              <a:rPr lang="ru-RU" sz="2700" b="1" dirty="0" smtClean="0">
                <a:solidFill>
                  <a:schemeClr val="tx1"/>
                </a:solidFill>
              </a:rPr>
              <a:t>прямоугольника;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2) 13*2=26 </a:t>
            </a:r>
            <a:r>
              <a:rPr lang="ru-RU" sz="2700" b="1" dirty="0"/>
              <a:t>(</a:t>
            </a:r>
            <a:r>
              <a:rPr lang="ru-RU" sz="2700" b="1" dirty="0">
                <a:solidFill>
                  <a:schemeClr val="tx1"/>
                </a:solidFill>
              </a:rPr>
              <a:t>см</a:t>
            </a:r>
            <a:r>
              <a:rPr lang="ru-RU" sz="2700" b="1" baseline="30000" dirty="0">
                <a:solidFill>
                  <a:schemeClr val="tx1"/>
                </a:solidFill>
              </a:rPr>
              <a:t>2</a:t>
            </a:r>
            <a:r>
              <a:rPr lang="ru-RU" sz="2700" b="1" dirty="0">
                <a:solidFill>
                  <a:schemeClr val="tx1"/>
                </a:solidFill>
              </a:rPr>
              <a:t>) – площадь </a:t>
            </a:r>
            <a:r>
              <a:rPr lang="ru-RU" sz="2700" b="1" dirty="0"/>
              <a:t>маленького</a:t>
            </a:r>
            <a:r>
              <a:rPr lang="ru-RU" sz="2700" b="1" dirty="0">
                <a:solidFill>
                  <a:schemeClr val="tx1"/>
                </a:solidFill>
              </a:rPr>
              <a:t> прямоугольника;</a:t>
            </a:r>
            <a:br>
              <a:rPr lang="ru-RU" sz="2700" b="1" dirty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3) </a:t>
            </a:r>
            <a:r>
              <a:rPr lang="ru-RU" sz="2700" b="1" dirty="0" smtClean="0"/>
              <a:t>120-26=94 </a:t>
            </a:r>
            <a:r>
              <a:rPr lang="ru-RU" sz="2700" b="1" dirty="0"/>
              <a:t>(</a:t>
            </a:r>
            <a:r>
              <a:rPr lang="ru-RU" sz="2700" b="1" dirty="0">
                <a:solidFill>
                  <a:schemeClr val="tx1"/>
                </a:solidFill>
              </a:rPr>
              <a:t>см</a:t>
            </a:r>
            <a:r>
              <a:rPr lang="ru-RU" sz="2700" b="1" baseline="30000" dirty="0">
                <a:solidFill>
                  <a:schemeClr val="tx1"/>
                </a:solidFill>
              </a:rPr>
              <a:t>2</a:t>
            </a:r>
            <a:r>
              <a:rPr lang="ru-RU" sz="2700" b="1" dirty="0">
                <a:solidFill>
                  <a:schemeClr val="tx1"/>
                </a:solidFill>
              </a:rPr>
              <a:t>)</a:t>
            </a:r>
            <a:br>
              <a:rPr lang="ru-RU" sz="2700" b="1" dirty="0">
                <a:solidFill>
                  <a:schemeClr val="tx1"/>
                </a:solidFill>
              </a:rPr>
            </a:br>
            <a:r>
              <a:rPr lang="ru-RU" sz="2700" b="1" dirty="0"/>
              <a:t>Ответ: 94 </a:t>
            </a:r>
            <a:r>
              <a:rPr lang="ru-RU" sz="2700" b="1" dirty="0">
                <a:solidFill>
                  <a:schemeClr val="tx1"/>
                </a:solidFill>
              </a:rPr>
              <a:t>см</a:t>
            </a:r>
            <a:r>
              <a:rPr lang="ru-RU" sz="2700" b="1" baseline="30000" dirty="0">
                <a:solidFill>
                  <a:schemeClr val="tx1"/>
                </a:solidFill>
              </a:rPr>
              <a:t>2</a:t>
            </a:r>
            <a:r>
              <a:rPr lang="ru-RU" sz="2700" b="1" dirty="0">
                <a:solidFill>
                  <a:schemeClr val="tx1"/>
                </a:solidFill>
              </a:rPr>
              <a:t> – площадь, занятая пришельцами.</a:t>
            </a:r>
            <a:r>
              <a:rPr lang="ru-RU" sz="2700" b="1" baseline="30000" dirty="0"/>
              <a:t> </a:t>
            </a:r>
            <a:r>
              <a:rPr lang="ru-RU" sz="2700" b="1" dirty="0"/>
              <a:t/>
            </a:r>
            <a:br>
              <a:rPr lang="ru-RU" sz="2700" b="1" dirty="0"/>
            </a:br>
            <a:endParaRPr lang="ru-RU" sz="2700" b="1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3764280" y="3302598"/>
            <a:ext cx="5181600" cy="3124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4678680" y="4216998"/>
            <a:ext cx="33528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 flipV="1">
            <a:off x="3764280" y="3302598"/>
            <a:ext cx="685800" cy="53340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V="1">
            <a:off x="3764280" y="3294132"/>
            <a:ext cx="1219200" cy="948266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V="1">
            <a:off x="3786050" y="3327998"/>
            <a:ext cx="1730830" cy="134620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3764280" y="4386332"/>
            <a:ext cx="914400" cy="7111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V="1">
            <a:off x="4907280" y="3302598"/>
            <a:ext cx="1175658" cy="91440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V="1">
            <a:off x="5364480" y="3302598"/>
            <a:ext cx="1175658" cy="91440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V="1">
            <a:off x="3764280" y="4750398"/>
            <a:ext cx="914400" cy="7111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flipV="1">
            <a:off x="3764280" y="5055198"/>
            <a:ext cx="914400" cy="7111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V="1">
            <a:off x="5745480" y="3302598"/>
            <a:ext cx="1175658" cy="91440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V="1">
            <a:off x="3764280" y="5199131"/>
            <a:ext cx="1219200" cy="948267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V="1">
            <a:off x="6126480" y="3302598"/>
            <a:ext cx="1175658" cy="91440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3840480" y="5207598"/>
            <a:ext cx="1523998" cy="1185332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6507480" y="3302598"/>
            <a:ext cx="1175658" cy="91440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V="1">
            <a:off x="6888480" y="3302598"/>
            <a:ext cx="1175658" cy="91440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V="1">
            <a:off x="7269480" y="3302598"/>
            <a:ext cx="1175658" cy="91440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V="1">
            <a:off x="7650480" y="3302598"/>
            <a:ext cx="1175658" cy="91440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V="1">
            <a:off x="8031480" y="3531198"/>
            <a:ext cx="925287" cy="719667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flipV="1">
            <a:off x="4221480" y="5207598"/>
            <a:ext cx="1523998" cy="1185332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V="1">
            <a:off x="4602480" y="5207598"/>
            <a:ext cx="1523998" cy="1185332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flipV="1">
            <a:off x="4983480" y="5207598"/>
            <a:ext cx="1523998" cy="1185332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V="1">
            <a:off x="5364480" y="5207598"/>
            <a:ext cx="1523998" cy="1185332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V="1">
            <a:off x="5745480" y="5207598"/>
            <a:ext cx="1523998" cy="1185332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V="1">
            <a:off x="6126480" y="5207598"/>
            <a:ext cx="1523998" cy="1185332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V="1">
            <a:off x="6507480" y="5207598"/>
            <a:ext cx="1523998" cy="1185332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V="1">
            <a:off x="8031480" y="3835998"/>
            <a:ext cx="925287" cy="719667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flipV="1">
            <a:off x="8031480" y="4140798"/>
            <a:ext cx="925287" cy="719667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flipV="1">
            <a:off x="8031480" y="4445598"/>
            <a:ext cx="925287" cy="719667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>
            <a:endCxn id="102" idx="3"/>
          </p:cNvCxnSpPr>
          <p:nvPr/>
        </p:nvCxnSpPr>
        <p:spPr>
          <a:xfrm flipV="1">
            <a:off x="6964680" y="4864698"/>
            <a:ext cx="1981200" cy="1528232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 flipV="1">
            <a:off x="7421880" y="5207598"/>
            <a:ext cx="1536664" cy="1185332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V="1">
            <a:off x="7802880" y="5511258"/>
            <a:ext cx="1143000" cy="881672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flipV="1">
            <a:off x="8183880" y="5805148"/>
            <a:ext cx="762000" cy="587782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flipV="1">
            <a:off x="8488680" y="6040261"/>
            <a:ext cx="457200" cy="35266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 flipV="1">
            <a:off x="3764280" y="3302598"/>
            <a:ext cx="381000" cy="30480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5916084" y="277937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20 см</a:t>
            </a:r>
            <a:endParaRPr lang="ru-RU" sz="2800" b="1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2786490" y="4460011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6 см </a:t>
            </a:r>
            <a:endParaRPr lang="ru-RU" sz="2800" b="1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5821680" y="3713869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13 см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7984498" y="4370255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2 см</a:t>
            </a:r>
          </a:p>
        </p:txBody>
      </p:sp>
      <p:pic>
        <p:nvPicPr>
          <p:cNvPr id="213" name="Рисунок 2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5" y="3935414"/>
            <a:ext cx="2024012" cy="2181047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84" y="3279731"/>
            <a:ext cx="2024012" cy="218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26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151" y="147918"/>
            <a:ext cx="9404723" cy="1400530"/>
          </a:xfrm>
        </p:spPr>
        <p:txBody>
          <a:bodyPr/>
          <a:lstStyle/>
          <a:p>
            <a:r>
              <a:rPr lang="ru-RU" sz="4000" b="1" dirty="0" smtClean="0"/>
              <a:t>Метеоритный дождь </a:t>
            </a:r>
            <a:endParaRPr lang="ru-RU" sz="4000" b="1" dirty="0"/>
          </a:p>
        </p:txBody>
      </p:sp>
      <p:pic>
        <p:nvPicPr>
          <p:cNvPr id="4" name="Picture 40" descr="j0234677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598121">
            <a:off x="9704664" y="4541261"/>
            <a:ext cx="1625064" cy="165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86" y="4598459"/>
            <a:ext cx="2554289" cy="25542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2431">
            <a:off x="5421750" y="2924522"/>
            <a:ext cx="1712080" cy="1712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8690">
            <a:off x="7412671" y="1802371"/>
            <a:ext cx="908369" cy="9083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50" y="2061724"/>
            <a:ext cx="908369" cy="9083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80" y="3097771"/>
            <a:ext cx="908369" cy="908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11" y="2313947"/>
            <a:ext cx="626534" cy="6265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152" y="1221226"/>
            <a:ext cx="586430" cy="5864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5759">
            <a:off x="8673937" y="2009729"/>
            <a:ext cx="586430" cy="5864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3994">
            <a:off x="3202712" y="2274064"/>
            <a:ext cx="1712080" cy="17120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2431">
            <a:off x="3929064" y="873534"/>
            <a:ext cx="1712080" cy="17120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27" y="1289133"/>
            <a:ext cx="2554289" cy="25542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707">
            <a:off x="263481" y="4598459"/>
            <a:ext cx="2554289" cy="255428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1290">
            <a:off x="3373479" y="3549427"/>
            <a:ext cx="3134990" cy="313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08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707">
            <a:off x="4511688" y="3197847"/>
            <a:ext cx="3040109" cy="3040109"/>
          </a:xfrm>
          <a:prstGeom prst="rect">
            <a:avLst/>
          </a:prstGeom>
        </p:spPr>
      </p:pic>
      <p:pic>
        <p:nvPicPr>
          <p:cNvPr id="5" name="Picture 40" descr="j023467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98121">
            <a:off x="9704664" y="4541261"/>
            <a:ext cx="1625064" cy="165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419817" y="4060594"/>
            <a:ext cx="13484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200</a:t>
            </a:r>
            <a:endParaRPr lang="ru-RU" sz="5400" b="1" dirty="0"/>
          </a:p>
        </p:txBody>
      </p:sp>
      <p:pic>
        <p:nvPicPr>
          <p:cNvPr id="1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707">
            <a:off x="8997142" y="1574433"/>
            <a:ext cx="3040109" cy="304010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912815" y="2638218"/>
            <a:ext cx="13484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777</a:t>
            </a:r>
            <a:endParaRPr lang="ru-RU" sz="5400" b="1" dirty="0"/>
          </a:p>
        </p:txBody>
      </p:sp>
      <p:pic>
        <p:nvPicPr>
          <p:cNvPr id="1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40987">
            <a:off x="6483373" y="181731"/>
            <a:ext cx="3040109" cy="304010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135240" y="1240120"/>
            <a:ext cx="17363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2347</a:t>
            </a:r>
            <a:endParaRPr lang="ru-RU" sz="5400" b="1" dirty="0"/>
          </a:p>
        </p:txBody>
      </p:sp>
      <p:pic>
        <p:nvPicPr>
          <p:cNvPr id="1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70" y="636830"/>
            <a:ext cx="3199053" cy="319905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849357" y="1748618"/>
            <a:ext cx="21242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58042</a:t>
            </a:r>
            <a:endParaRPr lang="ru-RU" sz="5400" b="1" dirty="0"/>
          </a:p>
        </p:txBody>
      </p:sp>
      <p:pic>
        <p:nvPicPr>
          <p:cNvPr id="21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7885">
            <a:off x="367027" y="931780"/>
            <a:ext cx="3040109" cy="304010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26009" y="2005558"/>
            <a:ext cx="242566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200" b="1" dirty="0" smtClean="0"/>
              <a:t>364120</a:t>
            </a:r>
            <a:endParaRPr lang="ru-RU" sz="5200" b="1" dirty="0"/>
          </a:p>
        </p:txBody>
      </p:sp>
    </p:spTree>
    <p:extLst>
      <p:ext uri="{BB962C8B-B14F-4D97-AF65-F5344CB8AC3E}">
        <p14:creationId xmlns:p14="http://schemas.microsoft.com/office/powerpoint/2010/main" val="323627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0.37344 0.1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72" y="7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-0.39479 0.18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0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0.51641 0.2865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20" y="1432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52214 0.285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7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0.09779 0.368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1842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0.10169 0.3687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30859 0.151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75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30287 0.1553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68776 -0.1766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8" y="-884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69102 -0.1895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44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90" y="-6190"/>
            <a:ext cx="6864190" cy="686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20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06649" cy="1400530"/>
          </a:xfrm>
        </p:spPr>
        <p:txBody>
          <a:bodyPr/>
          <a:lstStyle/>
          <a:p>
            <a:r>
              <a:rPr lang="ru-RU" sz="3200" b="1" dirty="0"/>
              <a:t>В записи 4444 поставьте между некоторыми цифрами арифметические знаки так, чтобы получилось выражение, значение которого равно: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4832" y="2662519"/>
            <a:ext cx="8946541" cy="41954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/>
              <a:t>1 ряд: 16</a:t>
            </a:r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sz="2800" dirty="0"/>
              <a:t>2 ряд: 88</a:t>
            </a:r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sz="2800" dirty="0"/>
              <a:t>3 ряд: </a:t>
            </a:r>
            <a:r>
              <a:rPr lang="ru-RU" sz="2800" dirty="0" smtClean="0"/>
              <a:t>448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56737" y="2512814"/>
            <a:ext cx="32015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4+4+4+4=16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56737" y="3609020"/>
            <a:ext cx="2313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44+44=88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56737" y="4659987"/>
            <a:ext cx="2866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444+4=448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00114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0"/>
            <a:ext cx="6858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14600" y="5562600"/>
            <a:ext cx="25804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2400мм</a:t>
            </a:r>
            <a:endParaRPr lang="ru-RU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9104" y="5562600"/>
            <a:ext cx="23762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72 см</a:t>
            </a:r>
            <a:endParaRPr lang="ru-RU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7049" y="609600"/>
            <a:ext cx="31016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720 кг</a:t>
            </a:r>
            <a:endParaRPr lang="ru-RU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62913" y="4278422"/>
            <a:ext cx="24482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600 дм</a:t>
            </a:r>
            <a:endParaRPr lang="ru-RU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70920" y="1482298"/>
            <a:ext cx="24482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 м</a:t>
            </a:r>
            <a:endParaRPr lang="ru-RU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29400" y="3817203"/>
            <a:ext cx="23762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240 см</a:t>
            </a:r>
            <a:endParaRPr lang="ru-RU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90151" y="2618095"/>
            <a:ext cx="2428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720мм</a:t>
            </a:r>
            <a:endParaRPr lang="ru-RU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14464" y="304800"/>
            <a:ext cx="24482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350 дм</a:t>
            </a:r>
            <a:endParaRPr lang="ru-RU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95900" y="2091898"/>
            <a:ext cx="2667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3500 см</a:t>
            </a:r>
            <a:endParaRPr lang="ru-RU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1327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383</TotalTime>
  <Words>444</Words>
  <Application>Microsoft Office PowerPoint</Application>
  <PresentationFormat>Широкоэкранный</PresentationFormat>
  <Paragraphs>129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Ион</vt:lpstr>
      <vt:lpstr>«Величины.  Единица длины - километр».</vt:lpstr>
      <vt:lpstr>Презентация PowerPoint</vt:lpstr>
      <vt:lpstr>Презентация PowerPoint</vt:lpstr>
      <vt:lpstr>1) 20*6=120 (см2) – площадь большого  прямоугольника; 2) 13*2=26 (см2) – площадь маленького прямоугольника; 3) 120-26=94 (см2) Ответ: 94 см2 – площадь, занятая пришельцами.  </vt:lpstr>
      <vt:lpstr>Метеоритный дождь </vt:lpstr>
      <vt:lpstr>Презентация PowerPoint</vt:lpstr>
      <vt:lpstr>Презентация PowerPoint</vt:lpstr>
      <vt:lpstr>В записи 4444 поставьте между некоторыми цифрами арифметические знаки так, чтобы получилось выражение, значение которого равно: </vt:lpstr>
      <vt:lpstr>Презентация PowerPoint</vt:lpstr>
      <vt:lpstr>Презентация PowerPoint</vt:lpstr>
      <vt:lpstr>Презентация PowerPoint</vt:lpstr>
      <vt:lpstr>Определите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«Величины.  Единица длины - километр».</dc:title>
  <dc:creator>Аллочка</dc:creator>
  <cp:lastModifiedBy>Аллочка</cp:lastModifiedBy>
  <cp:revision>32</cp:revision>
  <dcterms:created xsi:type="dcterms:W3CDTF">2017-11-07T14:18:48Z</dcterms:created>
  <dcterms:modified xsi:type="dcterms:W3CDTF">2017-11-07T20:49:31Z</dcterms:modified>
</cp:coreProperties>
</file>