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98" r:id="rId3"/>
    <p:sldId id="259" r:id="rId4"/>
    <p:sldId id="300" r:id="rId5"/>
    <p:sldId id="301" r:id="rId6"/>
    <p:sldId id="302" r:id="rId7"/>
    <p:sldId id="310" r:id="rId8"/>
    <p:sldId id="305" r:id="rId9"/>
    <p:sldId id="307" r:id="rId10"/>
    <p:sldId id="306" r:id="rId11"/>
    <p:sldId id="312" r:id="rId12"/>
    <p:sldId id="308" r:id="rId13"/>
    <p:sldId id="309" r:id="rId14"/>
    <p:sldId id="299" r:id="rId15"/>
    <p:sldId id="261" r:id="rId16"/>
    <p:sldId id="262" r:id="rId17"/>
    <p:sldId id="297" r:id="rId18"/>
    <p:sldId id="275" r:id="rId19"/>
    <p:sldId id="263" r:id="rId20"/>
    <p:sldId id="258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6" r:id="rId33"/>
    <p:sldId id="277" r:id="rId34"/>
    <p:sldId id="278" r:id="rId35"/>
    <p:sldId id="284" r:id="rId36"/>
    <p:sldId id="279" r:id="rId37"/>
    <p:sldId id="280" r:id="rId38"/>
    <p:sldId id="281" r:id="rId39"/>
    <p:sldId id="282" r:id="rId40"/>
    <p:sldId id="283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FF"/>
    <a:srgbClr val="660066"/>
    <a:srgbClr val="FFFFCC"/>
    <a:srgbClr val="FFCCFF"/>
    <a:srgbClr val="3399FF"/>
    <a:srgbClr val="FF3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 autoAdjust="0"/>
    <p:restoredTop sz="94660"/>
  </p:normalViewPr>
  <p:slideViewPr>
    <p:cSldViewPr>
      <p:cViewPr varScale="1">
        <p:scale>
          <a:sx n="86" d="100"/>
          <a:sy n="86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4E597E-4295-475E-BF97-33BE438A2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70E02-11A1-4658-814E-28A73610BA0F}" type="slidenum">
              <a:rPr lang="ru-RU"/>
              <a:pPr/>
              <a:t>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6371E-B626-421A-B8B0-33D204D8323D}" type="slidenum">
              <a:rPr lang="ru-RU"/>
              <a:pPr/>
              <a:t>22</a:t>
            </a:fld>
            <a:endParaRPr 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9C38D-9EF3-49D6-836C-4F1EC8226D53}" type="slidenum">
              <a:rPr lang="ru-RU"/>
              <a:pPr/>
              <a:t>23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62072-162A-4A24-B247-E735D5B10A98}" type="slidenum">
              <a:rPr lang="ru-RU"/>
              <a:pPr/>
              <a:t>24</a:t>
            </a:fld>
            <a:endParaRPr 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7FC5A-E852-458C-9A33-51EBE009920B}" type="slidenum">
              <a:rPr lang="ru-RU"/>
              <a:pPr/>
              <a:t>25</a:t>
            </a:fld>
            <a:endParaRPr lang="ru-R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586BA-7E62-4817-8DAD-DB65F5C7065C}" type="slidenum">
              <a:rPr lang="ru-RU"/>
              <a:pPr/>
              <a:t>26</a:t>
            </a:fld>
            <a:endParaRPr lang="ru-RU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49B83-6B45-4DC0-BB3A-430DF1AC174F}" type="slidenum">
              <a:rPr lang="ru-RU"/>
              <a:pPr/>
              <a:t>27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970B6-52F5-4F55-A590-6B7E9484F24A}" type="slidenum">
              <a:rPr lang="ru-RU"/>
              <a:pPr/>
              <a:t>28</a:t>
            </a:fld>
            <a:endParaRPr 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DF300-2CFF-4BA6-AE3C-953CE6BEA9BC}" type="slidenum">
              <a:rPr lang="ru-RU"/>
              <a:pPr/>
              <a:t>29</a:t>
            </a:fld>
            <a:endParaRPr 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515CF-361F-4520-B182-B31324103400}" type="slidenum">
              <a:rPr lang="ru-RU"/>
              <a:pPr/>
              <a:t>30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5263D-A522-4E1E-B0BA-998920237E05}" type="slidenum">
              <a:rPr lang="ru-RU"/>
              <a:pPr/>
              <a:t>31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3BCA-7ED3-49F5-934C-A64C61F01F18}" type="slidenum">
              <a:rPr lang="ru-RU"/>
              <a:pPr/>
              <a:t>3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90DB2-0865-4DFC-831F-45A765B3D004}" type="slidenum">
              <a:rPr lang="ru-RU"/>
              <a:pPr/>
              <a:t>32</a:t>
            </a:fld>
            <a:endParaRPr lang="ru-RU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0B85B-613A-4D9C-A1DD-F4EE8019B60B}" type="slidenum">
              <a:rPr lang="ru-RU"/>
              <a:pPr/>
              <a:t>33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99259-F816-4D93-8474-99BD2CB53FAD}" type="slidenum">
              <a:rPr lang="ru-RU"/>
              <a:pPr/>
              <a:t>34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19AE6-CA60-41AE-802C-8E6E1365F04A}" type="slidenum">
              <a:rPr lang="ru-RU"/>
              <a:pPr/>
              <a:t>35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0294B-E42C-454D-A15D-91EE574616BA}" type="slidenum">
              <a:rPr lang="ru-RU"/>
              <a:pPr/>
              <a:t>36</a:t>
            </a:fld>
            <a:endParaRPr 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B4631-EB67-45D9-8CBF-8C7C1C08E385}" type="slidenum">
              <a:rPr lang="ru-RU"/>
              <a:pPr/>
              <a:t>37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48508-83D6-466A-AC08-0BD2FD7D35C0}" type="slidenum">
              <a:rPr lang="ru-RU"/>
              <a:pPr/>
              <a:t>38</a:t>
            </a:fld>
            <a:endParaRPr 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AC0A5-A735-4527-A65E-0F9470D201DE}" type="slidenum">
              <a:rPr lang="ru-RU"/>
              <a:pPr/>
              <a:t>39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8299-6179-4118-A251-39C1706F65FB}" type="slidenum">
              <a:rPr lang="ru-RU"/>
              <a:pPr/>
              <a:t>40</a:t>
            </a:fld>
            <a:endParaRPr lang="ru-RU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EE3A6-EAA6-4B69-B52A-AB3DC45F612A}" type="slidenum">
              <a:rPr lang="ru-RU"/>
              <a:pPr/>
              <a:t>41</a:t>
            </a:fld>
            <a:endParaRPr 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81BD1-7F74-43BB-9F86-81569DF51880}" type="slidenum">
              <a:rPr lang="ru-RU"/>
              <a:pPr/>
              <a:t>15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3AD95-FB16-4949-9754-C79E213CDA45}" type="slidenum">
              <a:rPr lang="ru-RU"/>
              <a:pPr/>
              <a:t>42</a:t>
            </a:fld>
            <a:endParaRPr lang="ru-RU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77557-DCCE-4405-AE63-17B3DCB209E6}" type="slidenum">
              <a:rPr lang="ru-RU"/>
              <a:pPr/>
              <a:t>43</a:t>
            </a:fld>
            <a:endParaRPr 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D61AA-7E61-4032-8349-B4D9216E64F0}" type="slidenum">
              <a:rPr lang="ru-RU"/>
              <a:pPr/>
              <a:t>44</a:t>
            </a:fld>
            <a:endParaRPr lang="ru-RU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806C9-B51A-4433-BB66-88FEDAC1337D}" type="slidenum">
              <a:rPr lang="ru-RU"/>
              <a:pPr/>
              <a:t>45</a:t>
            </a:fld>
            <a:endParaRPr 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9C835-A973-4BB9-BFAE-7436CDDAE544}" type="slidenum">
              <a:rPr lang="ru-RU"/>
              <a:pPr/>
              <a:t>46</a:t>
            </a:fld>
            <a:endParaRPr lang="ru-RU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59C62-2D6E-45E2-AA5E-B2A8E61B1FB4}" type="slidenum">
              <a:rPr lang="ru-RU"/>
              <a:pPr/>
              <a:t>47</a:t>
            </a:fld>
            <a:endParaRPr lang="ru-R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2E1C8-427C-4AC3-9F43-E3DA589EB6DA}" type="slidenum">
              <a:rPr lang="ru-RU"/>
              <a:pPr/>
              <a:t>48</a:t>
            </a:fld>
            <a:endParaRPr 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EF20B-BF1B-474B-BD4F-2252304ED496}" type="slidenum">
              <a:rPr lang="ru-RU"/>
              <a:pPr/>
              <a:t>49</a:t>
            </a:fld>
            <a:endParaRPr 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D0593-FA6D-45C8-82E0-6CF601B515CE}" type="slidenum">
              <a:rPr lang="ru-RU"/>
              <a:pPr/>
              <a:t>50</a:t>
            </a:fld>
            <a:endParaRPr lang="ru-RU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D2D25-5F0E-49BD-A13A-51F3056ED651}" type="slidenum">
              <a:rPr lang="ru-RU"/>
              <a:pPr/>
              <a:t>51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99E9A-D160-42B9-B7F5-0FBE8843F611}" type="slidenum">
              <a:rPr lang="ru-RU"/>
              <a:pPr/>
              <a:t>16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DFB7D-8208-4345-BD79-B4E828817795}" type="slidenum">
              <a:rPr lang="ru-RU"/>
              <a:pPr/>
              <a:t>52</a:t>
            </a:fld>
            <a:endParaRPr lang="ru-RU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D71AF-F130-4C10-84C8-13CE0A1F16D9}" type="slidenum">
              <a:rPr lang="ru-RU"/>
              <a:pPr/>
              <a:t>17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64AA4-E5D4-4131-82D7-D917505291D4}" type="slidenum">
              <a:rPr lang="ru-RU"/>
              <a:pPr/>
              <a:t>18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1F80B-E0A6-4254-A4FE-F4C6150F3750}" type="slidenum">
              <a:rPr lang="ru-RU"/>
              <a:pPr/>
              <a:t>19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5C893-7951-4994-8442-48A28ADE98F4}" type="slidenum">
              <a:rPr lang="ru-RU"/>
              <a:pPr/>
              <a:t>20</a:t>
            </a:fld>
            <a:endParaRPr lang="ru-R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C7AB6-ACC7-4533-9A2F-D2AA49B742D0}" type="slidenum">
              <a:rPr lang="ru-RU"/>
              <a:pPr/>
              <a:t>21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9FC406-B440-40F7-87E6-1846DFD06D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3F276-FFD8-41E1-BEFD-FD1F60933B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BA6D-CEE2-46F6-8C67-1182560738E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63992-55B4-466F-BADE-E9959E4247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4651-8DB7-4295-9EF7-B0A392472F9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09A6-B56E-47A8-88D5-496D6B076E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023B-74C1-48E4-957D-BE8866AE24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8B9F-AB77-42F8-BE46-CC84D61DAA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49034-B8BD-43A8-8522-D59D390323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F153-4AC4-4408-A4F3-91D5EA7EF9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CCB0-FDFD-4C9A-93FB-6D0A2744E03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6A73F-DF9C-4910-9752-BDA0939A7E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0897-21C7-452F-A2B3-5B792D1663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E48E9-12C6-4001-B3AB-6D1076984B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42375D5A-0580-4DD2-8FF4-A1A8251758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85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79;&#1080;&#1094;&#1080;&#1086;&#1085;&#1085;&#1099;&#1077;%20&#1089;&#1080;&#1089;&#1090;&#1077;&#1084;&#1099;%20&#1089;&#1095;&#1080;&#1089;&#1083;&#1077;&#1085;&#1080;&#1103;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3;&#1077;&#1087;&#1086;&#1079;&#1080;&#1094;&#1080;&#1086;&#1085;&#1085;&#1099;&#1077;%20&#1089;&#1080;&#1089;&#1090;&#1077;&#1084;&#1099;%20&#1089;&#1095;&#1080;&#1089;&#1083;&#1077;&#1085;&#1080;&#1103;.pp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47;&#1072;&#1076;&#1072;&#1095;&#1080;%20&#1087;&#1086;%20&#1090;&#1077;&#1084;&#1077;1.doc" TargetMode="Externa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7;&#1072;&#1076;&#1072;&#1095;&#1080;%20&#1087;&#1086;%20&#1090;&#1077;&#1084;&#1077;2.do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7;&#1072;&#1076;&#1072;&#1095;&#1080;%20&#1087;&#1086;%20&#1090;&#1077;&#1084;&#1077;3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&#1047;&#1072;&#1076;&#1072;&#1095;&#1080;%20&#1087;&#1086;%20&#1090;&#1077;&#1084;&#1077;4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268413"/>
            <a:ext cx="7623175" cy="1752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latin typeface="Bookman Old Style" pitchFamily="18" charset="0"/>
              </a:rPr>
              <a:t>Системы счисления</a:t>
            </a:r>
          </a:p>
        </p:txBody>
      </p:sp>
      <p:pic>
        <p:nvPicPr>
          <p:cNvPr id="3076" name="Picture 6" descr="bground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852738"/>
            <a:ext cx="554513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59632" y="2148826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Правила перевода чисел из одной системы счисления в другую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8" descr="http://3.bp.blogspot.com/-k5NTumM-skI/TnBUvTMKwFI/AAAAAAAAItg/yvbGKKjGTC4/s400/04022011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4509120"/>
            <a:ext cx="2429563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Весёлые картинки и рамочки для фото\картинки школа\00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67"/>
          <a:stretch>
            <a:fillRect/>
          </a:stretch>
        </p:blipFill>
        <p:spPr bwMode="auto">
          <a:xfrm>
            <a:off x="1619672" y="2564904"/>
            <a:ext cx="6096000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764704"/>
            <a:ext cx="61054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онтроль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51520" y="332656"/>
            <a:ext cx="4104456" cy="5472608"/>
          </a:xfrm>
          <a:prstGeom prst="verticalScroll">
            <a:avLst>
              <a:gd name="adj" fmla="val 47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система счисления?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знаковая система, в которой числа записываются по определённым правилам с помощью символов некоторого алфавита, называемых цифрами.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знаковая цифровая система, в которой знаки записываются по определённым правилам.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это знаковая система, в которой числа записываются в свободном порядке с помощью символов.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какие группы делятся системы счисления?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позиционные и цифровые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В) непозиционные и цифровые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 позиционные и непозиционные</a:t>
            </a:r>
          </a:p>
          <a:p>
            <a:pPr lvl="0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3) Какая система счисления называется позиционной?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смысл цифры числа не зависит от занимаемой ею позиции, римская система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значение цифры зависит от 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С) нет верного ответа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499992" y="260648"/>
            <a:ext cx="4104456" cy="5400600"/>
          </a:xfrm>
          <a:prstGeom prst="verticalScroll">
            <a:avLst>
              <a:gd name="adj" fmla="val 47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Какая система счисления называется непозиционной?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смысл цифры числа не зависит от занимаемой ею позиции, римская система.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значение цифры зависит от ее места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С) нет верного ответа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перевести число из двоичной системы в шестнадцатеричную, его нужно разбить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на……..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триады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тетрады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С) нет верного ответа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6) Чтобы перевести число из двоичной системы в восьмеричную, его нужно разбить на……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триады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тетрады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С) нет верного ответа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дополнить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старшую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тетраду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триаду …..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 нулями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В) единицами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С) нулями или единицами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6021288"/>
            <a:ext cx="6984776" cy="576064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Ключ к тесту:   1)</a:t>
            </a:r>
            <a:r>
              <a:rPr lang="ru-RU" b="1" dirty="0" smtClean="0">
                <a:solidFill>
                  <a:srgbClr val="800000"/>
                </a:solidFill>
              </a:rPr>
              <a:t> А; </a:t>
            </a:r>
            <a:r>
              <a:rPr lang="ru-RU" b="1" dirty="0" smtClean="0">
                <a:solidFill>
                  <a:srgbClr val="002060"/>
                </a:solidFill>
              </a:rPr>
              <a:t>2)</a:t>
            </a:r>
            <a:r>
              <a:rPr lang="ru-RU" b="1" dirty="0" smtClean="0">
                <a:solidFill>
                  <a:srgbClr val="800000"/>
                </a:solidFill>
              </a:rPr>
              <a:t> С; </a:t>
            </a:r>
            <a:r>
              <a:rPr lang="ru-RU" b="1" dirty="0" smtClean="0">
                <a:solidFill>
                  <a:srgbClr val="002060"/>
                </a:solidFill>
              </a:rPr>
              <a:t>3)</a:t>
            </a:r>
            <a:r>
              <a:rPr lang="ru-RU" b="1" dirty="0" smtClean="0">
                <a:solidFill>
                  <a:srgbClr val="800000"/>
                </a:solidFill>
              </a:rPr>
              <a:t> В; </a:t>
            </a:r>
            <a:r>
              <a:rPr lang="ru-RU" b="1" dirty="0" smtClean="0">
                <a:solidFill>
                  <a:srgbClr val="002060"/>
                </a:solidFill>
              </a:rPr>
              <a:t>4)</a:t>
            </a:r>
            <a:r>
              <a:rPr lang="ru-RU" b="1" dirty="0" smtClean="0">
                <a:solidFill>
                  <a:srgbClr val="800000"/>
                </a:solidFill>
              </a:rPr>
              <a:t> А; </a:t>
            </a:r>
            <a:r>
              <a:rPr lang="ru-RU" b="1" dirty="0" smtClean="0">
                <a:solidFill>
                  <a:srgbClr val="002060"/>
                </a:solidFill>
              </a:rPr>
              <a:t>5)</a:t>
            </a:r>
            <a:r>
              <a:rPr lang="ru-RU" b="1" dirty="0" smtClean="0">
                <a:solidFill>
                  <a:srgbClr val="800000"/>
                </a:solidFill>
              </a:rPr>
              <a:t> В; </a:t>
            </a:r>
            <a:r>
              <a:rPr lang="ru-RU" b="1" dirty="0" smtClean="0">
                <a:solidFill>
                  <a:srgbClr val="002060"/>
                </a:solidFill>
              </a:rPr>
              <a:t>6)</a:t>
            </a:r>
            <a:r>
              <a:rPr lang="ru-RU" b="1" dirty="0" smtClean="0">
                <a:solidFill>
                  <a:srgbClr val="800000"/>
                </a:solidFill>
              </a:rPr>
              <a:t> А; </a:t>
            </a:r>
            <a:r>
              <a:rPr lang="ru-RU" b="1" dirty="0" smtClean="0">
                <a:solidFill>
                  <a:srgbClr val="002060"/>
                </a:solidFill>
              </a:rPr>
              <a:t>7)</a:t>
            </a:r>
            <a:r>
              <a:rPr lang="ru-RU" b="1" dirty="0" smtClean="0">
                <a:solidFill>
                  <a:srgbClr val="800000"/>
                </a:solidFill>
              </a:rPr>
              <a:t> А;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28002" name="Picture 2" descr="G:\Весёлые картинки и рамочки для фото\картинки школа\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60512" y="4348181"/>
            <a:ext cx="1464967" cy="26660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027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стикерах</a:t>
            </a:r>
            <a:r>
              <a:rPr lang="ru-RU" dirty="0" smtClean="0"/>
              <a:t> напишите свои ощущения за урок, и прикрепите к той картинке, которая отражает ваше </a:t>
            </a:r>
            <a:r>
              <a:rPr lang="ru-RU" dirty="0" smtClean="0"/>
              <a:t>настроение </a:t>
            </a:r>
            <a:r>
              <a:rPr lang="ru-RU" dirty="0" smtClean="0"/>
              <a:t>в данный </a:t>
            </a:r>
            <a:r>
              <a:rPr lang="ru-RU" dirty="0" smtClean="0"/>
              <a:t>момент.</a:t>
            </a:r>
            <a:endParaRPr lang="ru-RU" dirty="0"/>
          </a:p>
        </p:txBody>
      </p:sp>
      <p:pic>
        <p:nvPicPr>
          <p:cNvPr id="124930" name="Picture 2" descr="G:\Весёлые картинки и рамочки для фото\картинки школа\20bfbc32cd40293033c0a9b935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-171400"/>
            <a:ext cx="1781944" cy="1781944"/>
          </a:xfrm>
          <a:prstGeom prst="rect">
            <a:avLst/>
          </a:prstGeom>
          <a:noFill/>
        </p:spPr>
      </p:pic>
      <p:pic>
        <p:nvPicPr>
          <p:cNvPr id="124932" name="Picture 4" descr="http://cs307204.vk.me/v307204905/5ecd/DPO4ZIW-VJ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708921"/>
            <a:ext cx="3413681" cy="1944216"/>
          </a:xfrm>
          <a:prstGeom prst="rect">
            <a:avLst/>
          </a:prstGeom>
          <a:noFill/>
        </p:spPr>
      </p:pic>
      <p:pic>
        <p:nvPicPr>
          <p:cNvPr id="124934" name="Picture 6" descr="http://img-fotki.yandex.ru/get/6306/113422508.1/0_7b010_6ed08f37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492896"/>
            <a:ext cx="2458616" cy="2592288"/>
          </a:xfrm>
          <a:prstGeom prst="rect">
            <a:avLst/>
          </a:prstGeom>
          <a:noFill/>
        </p:spPr>
      </p:pic>
      <p:pic>
        <p:nvPicPr>
          <p:cNvPr id="124938" name="Picture 10" descr="http://i.ucrazy.ru/files/i/2009.2.4/1233748811_113768648726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397726"/>
            <a:ext cx="2952328" cy="2460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45811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меня все получилось! Мне все понравилось.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Так, </a:t>
            </a:r>
            <a:r>
              <a:rPr lang="ru-RU" dirty="0" smtClean="0"/>
              <a:t>над эти нужно подумать.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9492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 было </a:t>
            </a:r>
            <a:r>
              <a:rPr lang="ru-RU" dirty="0" smtClean="0"/>
              <a:t>трудно, </a:t>
            </a:r>
            <a:r>
              <a:rPr lang="ru-RU" dirty="0" smtClean="0"/>
              <a:t>я ничего не понял.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72816"/>
            <a:ext cx="5919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</a:t>
            </a:r>
          </a:p>
        </p:txBody>
      </p:sp>
      <p:pic>
        <p:nvPicPr>
          <p:cNvPr id="3" name="Picture 2" descr="G:\Весёлые картинки и рамочки для фото\картинки школа\20bfbc32cd40293033c0a9b935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-171400"/>
            <a:ext cx="1781944" cy="1781944"/>
          </a:xfrm>
          <a:prstGeom prst="rect">
            <a:avLst/>
          </a:prstGeom>
          <a:noFill/>
        </p:spPr>
      </p:pic>
      <p:pic>
        <p:nvPicPr>
          <p:cNvPr id="4" name="Picture 8" descr="http://3.bp.blogspot.com/-k5NTumM-skI/TnBUvTMKwFI/AAAAAAAAItg/yvbGKKjGTC4/s400/0402201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3312368" cy="300602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323528" y="764704"/>
            <a:ext cx="86044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Что такое система счисления? ( система счисления – это знаковая система, в которой числа записываются по определённым правилам с помощью символов некоторого алфавита, называемых цифрами)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 какие группы делятся системы счисления? ( позиционные и непозиционные)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Какая система счисления называется позиционной? Привести пример ( система счисления, в которой значение любой цифры не зависит от занимаемой ею позиции. Например, римская система счисления)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Какая система счисления называется позиционной? ( система счисления, в которой значение любой в числе зависит от её положения в ряду цифр, изображающих это число. Например, десятичная система счисления)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39825"/>
          </a:xfrm>
        </p:spPr>
        <p:txBody>
          <a:bodyPr/>
          <a:lstStyle/>
          <a:p>
            <a:pPr eaLnBrk="1" hangingPunct="1"/>
            <a:r>
              <a:rPr lang="ru-RU" sz="3800" b="1" smtClean="0"/>
              <a:t>Позиционные системы счисления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8518525" cy="21590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   Первая позиционная система счисления была придумана еще в Древнем Вавилоне, причем вавилонская нумерация была </a:t>
            </a:r>
            <a:r>
              <a:rPr lang="ru-RU" sz="1800" b="1" smtClean="0"/>
              <a:t>шестидесятеричная</a:t>
            </a:r>
            <a:r>
              <a:rPr lang="ru-RU" sz="1800" smtClean="0"/>
              <a:t>, т.е. в ней использовалось шестьдесят цифр!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    В </a:t>
            </a:r>
            <a:r>
              <a:rPr lang="en-US" sz="1800" smtClean="0"/>
              <a:t>XIX</a:t>
            </a:r>
            <a:r>
              <a:rPr lang="ru-RU" sz="1800" smtClean="0"/>
              <a:t> веке довольно широкое распространение получила </a:t>
            </a:r>
            <a:r>
              <a:rPr lang="ru-RU" sz="1800" b="1" smtClean="0"/>
              <a:t>двенадцатеричная</a:t>
            </a:r>
            <a:r>
              <a:rPr lang="ru-RU" sz="1800" smtClean="0"/>
              <a:t> система счисления.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    В настоящее время наиболее распространены </a:t>
            </a:r>
            <a:r>
              <a:rPr lang="ru-RU" sz="1800" b="1" smtClean="0"/>
              <a:t>десятичная</a:t>
            </a:r>
            <a:r>
              <a:rPr lang="ru-RU" sz="1800" smtClean="0"/>
              <a:t>, </a:t>
            </a:r>
            <a:r>
              <a:rPr lang="ru-RU" sz="1800" b="1" smtClean="0"/>
              <a:t>двоичная</a:t>
            </a:r>
            <a:r>
              <a:rPr lang="ru-RU" sz="1800" smtClean="0"/>
              <a:t>, </a:t>
            </a:r>
            <a:r>
              <a:rPr lang="ru-RU" sz="1800" b="1" smtClean="0"/>
              <a:t>восьмеричная</a:t>
            </a:r>
            <a:r>
              <a:rPr lang="ru-RU" sz="1800" smtClean="0"/>
              <a:t> и </a:t>
            </a:r>
            <a:r>
              <a:rPr lang="ru-RU" sz="1800" b="1" smtClean="0"/>
              <a:t>шестнадцатеричная</a:t>
            </a:r>
            <a:r>
              <a:rPr lang="ru-RU" sz="1800" smtClean="0"/>
              <a:t> системы счисления.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484438" y="1412875"/>
            <a:ext cx="6048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«Мысль – выражать все числа немногими знаками, придавая им значение по форме, ещё значение по месту, настолько проста, что именно из-за этой простоты трудно оценить, насколько она удивительна»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5508625" y="2997200"/>
            <a:ext cx="244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Пьер Симон Лапласс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/>
      <p:bldP spid="1177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Основание системы счисления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218487" cy="417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500" smtClean="0"/>
              <a:t>      </a:t>
            </a:r>
            <a:r>
              <a:rPr lang="ru-RU" sz="1800" smtClean="0"/>
              <a:t>Количество различных символов, используемых для изображения числа в позиционных системах счисления, называется </a:t>
            </a:r>
            <a:r>
              <a:rPr lang="ru-RU" sz="1800" b="1" u="sng" smtClean="0"/>
              <a:t>основанием системы счисления</a:t>
            </a:r>
            <a:r>
              <a:rPr lang="ru-RU" sz="1800" b="1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Позиции цифр называются разрядами.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       </a:t>
            </a:r>
            <a:r>
              <a:rPr lang="ru-RU" sz="1800" smtClean="0"/>
              <a:t>Основание системы счисления показывает во сколько раз изменяется количественное значение цифры при перемещении её на соседнюю позицию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       </a:t>
            </a:r>
            <a:r>
              <a:rPr lang="ru-RU" sz="1800" smtClean="0"/>
              <a:t>За основание системы можно принять любое натуральное число</a:t>
            </a:r>
            <a:r>
              <a:rPr lang="en-US" sz="1800" smtClean="0"/>
              <a:t> </a:t>
            </a:r>
            <a:r>
              <a:rPr lang="ru-RU" sz="1800" smtClean="0"/>
              <a:t>не менее 2.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b="1" smtClean="0"/>
              <a:t>       </a:t>
            </a:r>
            <a:endParaRPr lang="ru-RU" sz="1800" baseline="-250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Основание системы счисления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8218488" cy="2735262"/>
          </a:xfrm>
        </p:spPr>
        <p:txBody>
          <a:bodyPr/>
          <a:lstStyle/>
          <a:p>
            <a:pPr marL="357188" indent="0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smtClean="0"/>
              <a:t>Компьютеры используют двоичную систему так как</a:t>
            </a:r>
          </a:p>
          <a:p>
            <a:pPr marL="357188" indent="0"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Char char="Ш"/>
            </a:pPr>
            <a:r>
              <a:rPr lang="ru-RU" sz="1800" smtClean="0"/>
              <a:t> для её реализации  нужны технические устройства с двумя устойчивыми состояниями, </a:t>
            </a:r>
          </a:p>
          <a:p>
            <a:pPr marL="357188" indent="0"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Char char="Ш"/>
            </a:pPr>
            <a:r>
              <a:rPr lang="ru-RU" sz="1800" smtClean="0"/>
              <a:t>представление информации с помощью только двух состояний надежно и помехоустойчиво,</a:t>
            </a:r>
          </a:p>
          <a:p>
            <a:pPr marL="357188" indent="0"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Char char="Ш"/>
            </a:pPr>
            <a:r>
              <a:rPr lang="ru-RU" sz="1800" smtClean="0"/>
              <a:t>возможно применение аппарата булевой алгебры для выполнения логических преобразований, </a:t>
            </a:r>
          </a:p>
          <a:p>
            <a:pPr marL="357188" indent="0" eaLnBrk="1" hangingPunct="1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Tx/>
              <a:buFont typeface="Wingdings" pitchFamily="2" charset="2"/>
              <a:buChar char="Ш"/>
            </a:pPr>
            <a:r>
              <a:rPr lang="ru-RU" sz="1800" smtClean="0"/>
              <a:t>двоичная арифметика намного проще десятичной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755576" y="4437112"/>
            <a:ext cx="77930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Двоичная система, удобная для компьютера, для человека неудобна из-за её громоздкости и непривычной записи. Для того, чтобы понимать слово компьютера, разработаны восьмеричная и шестнадцатеричная системы счисления. Числа в этих системах требуют в 3/4 раза меньше разрядов, чем в двоичной системе.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3" grpId="1" build="p"/>
      <p:bldP spid="2099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Основание системы счисления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8218487" cy="20161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Запись чисел в каждой из систем счисления с основанием</a:t>
            </a:r>
            <a:r>
              <a:rPr lang="en-US" sz="1800" smtClean="0"/>
              <a:t> </a:t>
            </a:r>
            <a:r>
              <a:rPr lang="en-US" sz="1800" i="1" smtClean="0"/>
              <a:t>q</a:t>
            </a:r>
            <a:r>
              <a:rPr lang="ru-RU" sz="1800" i="1" smtClean="0"/>
              <a:t> </a:t>
            </a:r>
            <a:r>
              <a:rPr lang="ru-RU" sz="1800" smtClean="0"/>
              <a:t>означает</a:t>
            </a:r>
            <a:r>
              <a:rPr lang="ru-RU" sz="1800" i="1" smtClean="0"/>
              <a:t> </a:t>
            </a:r>
            <a:r>
              <a:rPr lang="ru-RU" sz="1800" smtClean="0"/>
              <a:t>сокращенную запись выражения</a:t>
            </a:r>
            <a:endParaRPr lang="en-US" sz="18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800" smtClean="0"/>
              <a:t>             </a:t>
            </a:r>
            <a:r>
              <a:rPr lang="ru-RU" sz="1800" smtClean="0"/>
              <a:t> </a:t>
            </a:r>
            <a:r>
              <a:rPr lang="en-US" sz="1800" i="1" smtClean="0"/>
              <a:t>a</a:t>
            </a:r>
            <a:r>
              <a:rPr lang="en-US" sz="1800" i="1" baseline="-25000" smtClean="0"/>
              <a:t>n-1</a:t>
            </a:r>
            <a:r>
              <a:rPr lang="en-US" sz="1800" i="1" smtClean="0"/>
              <a:t>q</a:t>
            </a:r>
            <a:r>
              <a:rPr lang="en-US" sz="1800" i="1" baseline="30000" smtClean="0"/>
              <a:t>n-1</a:t>
            </a:r>
            <a:r>
              <a:rPr lang="en-US" sz="1800" i="1" smtClean="0"/>
              <a:t> + a</a:t>
            </a:r>
            <a:r>
              <a:rPr lang="en-US" sz="1800" i="1" baseline="-25000" smtClean="0"/>
              <a:t>n-2</a:t>
            </a:r>
            <a:r>
              <a:rPr lang="en-US" sz="1800" i="1" smtClean="0"/>
              <a:t>q</a:t>
            </a:r>
            <a:r>
              <a:rPr lang="en-US" sz="1800" i="1" baseline="30000" smtClean="0"/>
              <a:t>n-2</a:t>
            </a:r>
            <a:r>
              <a:rPr lang="en-US" sz="1800" i="1" smtClean="0"/>
              <a:t> + … + a</a:t>
            </a:r>
            <a:r>
              <a:rPr lang="en-US" sz="1800" i="1" baseline="-25000" smtClean="0"/>
              <a:t>1</a:t>
            </a:r>
            <a:r>
              <a:rPr lang="en-US" sz="1800" i="1" smtClean="0"/>
              <a:t>q</a:t>
            </a:r>
            <a:r>
              <a:rPr lang="en-US" sz="1800" i="1" baseline="30000" smtClean="0"/>
              <a:t>1</a:t>
            </a:r>
            <a:r>
              <a:rPr lang="en-US" sz="1800" i="1" smtClean="0"/>
              <a:t> + a</a:t>
            </a:r>
            <a:r>
              <a:rPr lang="en-US" sz="1800" i="1" baseline="-25000" smtClean="0"/>
              <a:t>0</a:t>
            </a:r>
            <a:r>
              <a:rPr lang="en-US" sz="1800" i="1" smtClean="0"/>
              <a:t>q</a:t>
            </a:r>
            <a:r>
              <a:rPr lang="en-US" sz="1800" i="1" baseline="30000" smtClean="0"/>
              <a:t>0  + </a:t>
            </a:r>
            <a:r>
              <a:rPr lang="en-US" sz="1800" i="1" smtClean="0"/>
              <a:t>a</a:t>
            </a:r>
            <a:r>
              <a:rPr lang="en-US" sz="1800" i="1" baseline="-25000" smtClean="0"/>
              <a:t>-1</a:t>
            </a:r>
            <a:r>
              <a:rPr lang="en-US" sz="1800" i="1" smtClean="0"/>
              <a:t>q</a:t>
            </a:r>
            <a:r>
              <a:rPr lang="en-US" sz="1800" i="1" baseline="30000" smtClean="0"/>
              <a:t>-1 </a:t>
            </a:r>
            <a:r>
              <a:rPr lang="en-US" sz="1800" i="1" smtClean="0"/>
              <a:t> + … + a</a:t>
            </a:r>
            <a:r>
              <a:rPr lang="en-US" sz="1800" i="1" baseline="-25000" smtClean="0"/>
              <a:t>-m</a:t>
            </a:r>
            <a:r>
              <a:rPr lang="en-US" sz="1800" i="1" smtClean="0"/>
              <a:t>q</a:t>
            </a:r>
            <a:r>
              <a:rPr lang="en-US" sz="1800" i="1" baseline="30000" smtClean="0"/>
              <a:t>-m</a:t>
            </a:r>
            <a:r>
              <a:rPr lang="en-US" sz="1800" i="1" smtClean="0"/>
              <a:t> </a:t>
            </a:r>
            <a:r>
              <a:rPr lang="ru-RU" sz="1800" i="1" smtClean="0"/>
              <a:t> 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i="1" smtClean="0"/>
              <a:t>      </a:t>
            </a:r>
            <a:r>
              <a:rPr lang="ru-RU" sz="1800" smtClean="0"/>
              <a:t>где</a:t>
            </a:r>
            <a:r>
              <a:rPr lang="ru-RU" sz="1800" i="1" smtClean="0"/>
              <a:t> </a:t>
            </a:r>
            <a:r>
              <a:rPr lang="en-US" sz="1800" i="1" baseline="30000" smtClean="0"/>
              <a:t> </a:t>
            </a:r>
            <a:r>
              <a:rPr lang="en-US" sz="1800" i="1" smtClean="0"/>
              <a:t>a</a:t>
            </a:r>
            <a:r>
              <a:rPr lang="en-US" sz="1800" i="1" baseline="-25000" smtClean="0"/>
              <a:t>i </a:t>
            </a:r>
            <a:r>
              <a:rPr lang="en-US" sz="1800" i="1" smtClean="0"/>
              <a:t>– </a:t>
            </a:r>
            <a:r>
              <a:rPr lang="ru-RU" sz="1800" smtClean="0"/>
              <a:t>цифры системы счисления, </a:t>
            </a:r>
            <a:r>
              <a:rPr lang="en-US" sz="1800" i="1" smtClean="0"/>
              <a:t>n </a:t>
            </a:r>
            <a:r>
              <a:rPr lang="ru-RU" sz="1800" smtClean="0"/>
              <a:t>и </a:t>
            </a:r>
            <a:r>
              <a:rPr lang="en-US" sz="1800" i="1" smtClean="0"/>
              <a:t>m </a:t>
            </a:r>
            <a:r>
              <a:rPr lang="ru-RU" sz="1800" smtClean="0"/>
              <a:t>–число целых и дробных разрядов соответственно</a:t>
            </a:r>
            <a:endParaRPr lang="ru-RU" sz="1800" baseline="-25000" smtClean="0"/>
          </a:p>
        </p:txBody>
      </p:sp>
      <p:graphicFrame>
        <p:nvGraphicFramePr>
          <p:cNvPr id="155652" name="Group 4"/>
          <p:cNvGraphicFramePr>
            <a:graphicFrameLocks noGrp="1"/>
          </p:cNvGraphicFramePr>
          <p:nvPr>
            <p:ph sz="half" idx="2"/>
          </p:nvPr>
        </p:nvGraphicFramePr>
        <p:xfrm>
          <a:off x="684213" y="3933825"/>
          <a:ext cx="8208962" cy="2042162"/>
        </p:xfrm>
        <a:graphic>
          <a:graphicData uri="http://schemas.openxmlformats.org/drawingml/2006/table">
            <a:tbl>
              <a:tblPr/>
              <a:tblGrid>
                <a:gridCol w="2447925"/>
                <a:gridCol w="1368425"/>
                <a:gridCol w="439261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счисления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Алфавит цифр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Десятичная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0, 1, 2, 3, 4, 5, 6, 7, 8, 9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Двоичная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Восьмеричная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0, 1, 2, 3, 4, 5, 6, 7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Шестнадцатеричная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0, 1, 2, 3, 4, 5, 6, 7, 8, 9,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A, B, C, D, E, F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ru-RU" sz="3800" b="1" smtClean="0"/>
              <a:t>Соответствие систем счисления</a:t>
            </a:r>
          </a:p>
        </p:txBody>
      </p:sp>
      <p:graphicFrame>
        <p:nvGraphicFramePr>
          <p:cNvPr id="119936" name="Group 128"/>
          <p:cNvGraphicFramePr>
            <a:graphicFrameLocks noGrp="1"/>
          </p:cNvGraphicFramePr>
          <p:nvPr/>
        </p:nvGraphicFramePr>
        <p:xfrm>
          <a:off x="250825" y="1700213"/>
          <a:ext cx="8569325" cy="1445895"/>
        </p:xfrm>
        <a:graphic>
          <a:graphicData uri="http://schemas.openxmlformats.org/drawingml/2006/table">
            <a:tbl>
              <a:tblPr/>
              <a:tblGrid>
                <a:gridCol w="2160588"/>
                <a:gridCol w="647700"/>
                <a:gridCol w="720725"/>
                <a:gridCol w="647700"/>
                <a:gridCol w="792162"/>
                <a:gridCol w="900113"/>
                <a:gridCol w="900112"/>
                <a:gridCol w="900113"/>
                <a:gridCol w="90011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Десятичная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Двоичная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Восьмеричная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Шестнадцатеричная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0" y="446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9961" name="Group 153"/>
          <p:cNvGraphicFramePr>
            <a:graphicFrameLocks noGrp="1"/>
          </p:cNvGraphicFramePr>
          <p:nvPr>
            <p:ph idx="1"/>
          </p:nvPr>
        </p:nvGraphicFramePr>
        <p:xfrm>
          <a:off x="250825" y="4005263"/>
          <a:ext cx="8569325" cy="1630680"/>
        </p:xfrm>
        <a:graphic>
          <a:graphicData uri="http://schemas.openxmlformats.org/drawingml/2006/table">
            <a:tbl>
              <a:tblPr/>
              <a:tblGrid>
                <a:gridCol w="1873250"/>
                <a:gridCol w="719138"/>
                <a:gridCol w="720725"/>
                <a:gridCol w="863600"/>
                <a:gridCol w="720725"/>
                <a:gridCol w="719137"/>
                <a:gridCol w="720725"/>
                <a:gridCol w="720725"/>
                <a:gridCol w="711200"/>
                <a:gridCol w="8001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Десятичная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Двоичная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Восьмеричная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Шестнадцатеричная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53" name="AutoShape 16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524750" y="5805488"/>
            <a:ext cx="1366838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назад</a:t>
            </a:r>
          </a:p>
        </p:txBody>
      </p:sp>
      <p:sp>
        <p:nvSpPr>
          <p:cNvPr id="10354" name="AutoShape 16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092825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67544" y="260648"/>
            <a:ext cx="5058258" cy="1077575"/>
          </a:xfrm>
          <a:prstGeom prst="cloudCallout">
            <a:avLst>
              <a:gd name="adj1" fmla="val 32015"/>
              <a:gd name="adj2" fmla="val 21831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урока: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692696"/>
            <a:ext cx="4139952" cy="2108299"/>
          </a:xfrm>
          <a:prstGeom prst="cloudCallout">
            <a:avLst>
              <a:gd name="adj1" fmla="val -24559"/>
              <a:gd name="adj2" fmla="val 64590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Научиться самостоятельно выполнять перевод десятичных чисел в двоичную, восьмеричную, шестнадцатеричную  систему счисления и обратно.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4248472" cy="1124426"/>
          </a:xfrm>
          <a:prstGeom prst="cloudCallout">
            <a:avLst>
              <a:gd name="adj1" fmla="val 8210"/>
              <a:gd name="adj2" fmla="val 91893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Закрепит на практике ранее полученные знания о системах счисления</a:t>
            </a:r>
            <a:endParaRPr lang="ru-RU" sz="1400" dirty="0"/>
          </a:p>
        </p:txBody>
      </p:sp>
      <p:pic>
        <p:nvPicPr>
          <p:cNvPr id="102403" name="Picture 3" descr="G:\Весёлые картинки и рамочки для фото\картинки школа\00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67"/>
          <a:stretch>
            <a:fillRect/>
          </a:stretch>
        </p:blipFill>
        <p:spPr bwMode="auto">
          <a:xfrm>
            <a:off x="1547664" y="2564904"/>
            <a:ext cx="609600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Перевод целых чисел из </a:t>
            </a:r>
            <a:br>
              <a:rPr lang="ru-RU" sz="3800" b="1" smtClean="0"/>
            </a:br>
            <a:r>
              <a:rPr lang="ru-RU" sz="3800" b="1" smtClean="0"/>
              <a:t>десятичной системы счисления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30725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</a:pPr>
            <a:r>
              <a:rPr lang="ru-RU" sz="1800" smtClean="0"/>
              <a:t>Алгоритм перевода:</a:t>
            </a:r>
          </a:p>
          <a:p>
            <a:pPr marL="274638" indent="-274638" eaLnBrk="1" hangingPunct="1">
              <a:buFont typeface="Wingdings" pitchFamily="2" charset="2"/>
              <a:buNone/>
            </a:pPr>
            <a:endParaRPr lang="ru-RU" sz="1800" smtClean="0"/>
          </a:p>
          <a:p>
            <a:pPr marL="274638" indent="-274638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1800" smtClean="0"/>
              <a:t>Последовательно делить с остатком данное число и получаемые целые</a:t>
            </a:r>
            <a:r>
              <a:rPr lang="ru-RU" sz="1800" b="1" smtClean="0"/>
              <a:t> </a:t>
            </a:r>
            <a:r>
              <a:rPr lang="ru-RU" sz="1800" smtClean="0"/>
              <a:t>частные</a:t>
            </a:r>
            <a:r>
              <a:rPr lang="ru-RU" sz="1800" b="1" smtClean="0"/>
              <a:t> </a:t>
            </a:r>
            <a:r>
              <a:rPr lang="ru-RU" sz="1800" smtClean="0"/>
              <a:t>на основание новой системы счисления до тех пор, пока частное не станет равно нулю.</a:t>
            </a:r>
            <a:br>
              <a:rPr lang="ru-RU" sz="1800" smtClean="0"/>
            </a:br>
            <a:endParaRPr lang="ru-RU" sz="1800" smtClean="0"/>
          </a:p>
          <a:p>
            <a:pPr marL="274638" indent="-274638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1800" smtClean="0"/>
              <a:t>Полученные остатки выразить цифрами алфавита новой системы счисления</a:t>
            </a:r>
            <a:br>
              <a:rPr lang="ru-RU" sz="1800" smtClean="0"/>
            </a:br>
            <a:endParaRPr lang="ru-RU" sz="1800" smtClean="0"/>
          </a:p>
          <a:p>
            <a:pPr marL="274638" indent="-274638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1800" smtClean="0"/>
              <a:t>Записать число в новой системе счисления из полученных остатков, начиная с последнего.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Перевод целых чисел из </a:t>
            </a:r>
            <a:br>
              <a:rPr lang="ru-RU" sz="3800" b="1" smtClean="0"/>
            </a:br>
            <a:r>
              <a:rPr lang="ru-RU" sz="3800" b="1" smtClean="0"/>
              <a:t>десятичной системы счисления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69325" cy="719137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</a:pPr>
            <a:r>
              <a:rPr lang="ru-RU" sz="1800" smtClean="0"/>
              <a:t>   Пример. Перевести число 75 из десятичной системы счисления в двоичную, восьмеричную и шестнадцатеричную.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042988" y="26368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75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76375" y="2708275"/>
            <a:ext cx="360363" cy="504825"/>
            <a:chOff x="1020" y="1661"/>
            <a:chExt cx="227" cy="408"/>
          </a:xfrm>
        </p:grpSpPr>
        <p:sp>
          <p:nvSpPr>
            <p:cNvPr id="12356" name="Line 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Line 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476375" y="26368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971550" y="28527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042988" y="2852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74</a:t>
            </a:r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>
            <a:off x="1042988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187450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1619250" y="29241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37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051050" y="3068638"/>
            <a:ext cx="360363" cy="504825"/>
            <a:chOff x="1020" y="1661"/>
            <a:chExt cx="227" cy="408"/>
          </a:xfrm>
        </p:grpSpPr>
        <p:sp>
          <p:nvSpPr>
            <p:cNvPr id="12354" name="Line 4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Line 4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951" name="Text Box 47"/>
          <p:cNvSpPr txBox="1">
            <a:spLocks noChangeArrowheads="1"/>
          </p:cNvSpPr>
          <p:nvPr/>
        </p:nvSpPr>
        <p:spPr bwMode="auto">
          <a:xfrm>
            <a:off x="21240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3952" name="Line 48"/>
          <p:cNvSpPr>
            <a:spLocks noChangeShapeType="1"/>
          </p:cNvSpPr>
          <p:nvPr/>
        </p:nvSpPr>
        <p:spPr bwMode="auto">
          <a:xfrm>
            <a:off x="1546225" y="32131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53" name="Text Box 49"/>
          <p:cNvSpPr txBox="1">
            <a:spLocks noChangeArrowheads="1"/>
          </p:cNvSpPr>
          <p:nvPr/>
        </p:nvSpPr>
        <p:spPr bwMode="auto">
          <a:xfrm>
            <a:off x="1619250" y="32131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36</a:t>
            </a:r>
          </a:p>
        </p:txBody>
      </p:sp>
      <p:sp>
        <p:nvSpPr>
          <p:cNvPr id="123954" name="Line 50"/>
          <p:cNvSpPr>
            <a:spLocks noChangeShapeType="1"/>
          </p:cNvSpPr>
          <p:nvPr/>
        </p:nvSpPr>
        <p:spPr bwMode="auto">
          <a:xfrm>
            <a:off x="1619250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1692275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24010" name="Text Box 106"/>
          <p:cNvSpPr txBox="1">
            <a:spLocks noChangeArrowheads="1"/>
          </p:cNvSpPr>
          <p:nvPr/>
        </p:nvSpPr>
        <p:spPr bwMode="auto">
          <a:xfrm>
            <a:off x="2124075" y="32845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18</a:t>
            </a:r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2559050" y="3429000"/>
            <a:ext cx="360363" cy="504825"/>
            <a:chOff x="1020" y="1661"/>
            <a:chExt cx="227" cy="408"/>
          </a:xfrm>
        </p:grpSpPr>
        <p:sp>
          <p:nvSpPr>
            <p:cNvPr id="12352" name="Line 108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Line 109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014" name="Text Box 110"/>
          <p:cNvSpPr txBox="1">
            <a:spLocks noChangeArrowheads="1"/>
          </p:cNvSpPr>
          <p:nvPr/>
        </p:nvSpPr>
        <p:spPr bwMode="auto">
          <a:xfrm>
            <a:off x="2555875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4015" name="Line 111"/>
          <p:cNvSpPr>
            <a:spLocks noChangeShapeType="1"/>
          </p:cNvSpPr>
          <p:nvPr/>
        </p:nvSpPr>
        <p:spPr bwMode="auto">
          <a:xfrm>
            <a:off x="2054225" y="35734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16" name="Text Box 112"/>
          <p:cNvSpPr txBox="1">
            <a:spLocks noChangeArrowheads="1"/>
          </p:cNvSpPr>
          <p:nvPr/>
        </p:nvSpPr>
        <p:spPr bwMode="auto">
          <a:xfrm>
            <a:off x="2124075" y="357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18</a:t>
            </a:r>
          </a:p>
        </p:txBody>
      </p:sp>
      <p:sp>
        <p:nvSpPr>
          <p:cNvPr id="124017" name="Line 113"/>
          <p:cNvSpPr>
            <a:spLocks noChangeShapeType="1"/>
          </p:cNvSpPr>
          <p:nvPr/>
        </p:nvSpPr>
        <p:spPr bwMode="auto">
          <a:xfrm>
            <a:off x="2125663" y="39338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18" name="Text Box 114"/>
          <p:cNvSpPr txBox="1">
            <a:spLocks noChangeArrowheads="1"/>
          </p:cNvSpPr>
          <p:nvPr/>
        </p:nvSpPr>
        <p:spPr bwMode="auto">
          <a:xfrm>
            <a:off x="2268538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24019" name="Text Box 115"/>
          <p:cNvSpPr txBox="1">
            <a:spLocks noChangeArrowheads="1"/>
          </p:cNvSpPr>
          <p:nvPr/>
        </p:nvSpPr>
        <p:spPr bwMode="auto">
          <a:xfrm>
            <a:off x="2700338" y="36464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</a:t>
            </a: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3133725" y="3789363"/>
            <a:ext cx="360363" cy="504825"/>
            <a:chOff x="1020" y="1661"/>
            <a:chExt cx="227" cy="408"/>
          </a:xfrm>
        </p:grpSpPr>
        <p:sp>
          <p:nvSpPr>
            <p:cNvPr id="12350" name="Line 117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Line 118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023" name="Text Box 119"/>
          <p:cNvSpPr txBox="1">
            <a:spLocks noChangeArrowheads="1"/>
          </p:cNvSpPr>
          <p:nvPr/>
        </p:nvSpPr>
        <p:spPr bwMode="auto">
          <a:xfrm>
            <a:off x="3132138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4024" name="Line 120"/>
          <p:cNvSpPr>
            <a:spLocks noChangeShapeType="1"/>
          </p:cNvSpPr>
          <p:nvPr/>
        </p:nvSpPr>
        <p:spPr bwMode="auto">
          <a:xfrm>
            <a:off x="2628900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25" name="Text Box 121"/>
          <p:cNvSpPr txBox="1">
            <a:spLocks noChangeArrowheads="1"/>
          </p:cNvSpPr>
          <p:nvPr/>
        </p:nvSpPr>
        <p:spPr bwMode="auto">
          <a:xfrm>
            <a:off x="2700338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24026" name="Line 122"/>
          <p:cNvSpPr>
            <a:spLocks noChangeShapeType="1"/>
          </p:cNvSpPr>
          <p:nvPr/>
        </p:nvSpPr>
        <p:spPr bwMode="auto">
          <a:xfrm>
            <a:off x="2700338" y="42941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27" name="Text Box 123"/>
          <p:cNvSpPr txBox="1">
            <a:spLocks noChangeArrowheads="1"/>
          </p:cNvSpPr>
          <p:nvPr/>
        </p:nvSpPr>
        <p:spPr bwMode="auto">
          <a:xfrm>
            <a:off x="2700338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24028" name="Text Box 124"/>
          <p:cNvSpPr txBox="1">
            <a:spLocks noChangeArrowheads="1"/>
          </p:cNvSpPr>
          <p:nvPr/>
        </p:nvSpPr>
        <p:spPr bwMode="auto">
          <a:xfrm>
            <a:off x="3205163" y="40767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3638550" y="4219575"/>
            <a:ext cx="360363" cy="504825"/>
            <a:chOff x="1020" y="1661"/>
            <a:chExt cx="227" cy="408"/>
          </a:xfrm>
        </p:grpSpPr>
        <p:sp>
          <p:nvSpPr>
            <p:cNvPr id="12348" name="Line 126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Line 127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032" name="Text Box 128"/>
          <p:cNvSpPr txBox="1">
            <a:spLocks noChangeArrowheads="1"/>
          </p:cNvSpPr>
          <p:nvPr/>
        </p:nvSpPr>
        <p:spPr bwMode="auto">
          <a:xfrm>
            <a:off x="3635375" y="4076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4033" name="Line 129"/>
          <p:cNvSpPr>
            <a:spLocks noChangeShapeType="1"/>
          </p:cNvSpPr>
          <p:nvPr/>
        </p:nvSpPr>
        <p:spPr bwMode="auto">
          <a:xfrm>
            <a:off x="3133725" y="43640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34" name="Text Box 130"/>
          <p:cNvSpPr txBox="1">
            <a:spLocks noChangeArrowheads="1"/>
          </p:cNvSpPr>
          <p:nvPr/>
        </p:nvSpPr>
        <p:spPr bwMode="auto">
          <a:xfrm>
            <a:off x="3203575" y="4365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24035" name="Line 131"/>
          <p:cNvSpPr>
            <a:spLocks noChangeShapeType="1"/>
          </p:cNvSpPr>
          <p:nvPr/>
        </p:nvSpPr>
        <p:spPr bwMode="auto">
          <a:xfrm>
            <a:off x="3205163" y="47244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36" name="Text Box 132"/>
          <p:cNvSpPr txBox="1">
            <a:spLocks noChangeArrowheads="1"/>
          </p:cNvSpPr>
          <p:nvPr/>
        </p:nvSpPr>
        <p:spPr bwMode="auto">
          <a:xfrm>
            <a:off x="3203575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24037" name="Text Box 133"/>
          <p:cNvSpPr txBox="1">
            <a:spLocks noChangeArrowheads="1"/>
          </p:cNvSpPr>
          <p:nvPr/>
        </p:nvSpPr>
        <p:spPr bwMode="auto">
          <a:xfrm>
            <a:off x="3779838" y="44370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grpSp>
        <p:nvGrpSpPr>
          <p:cNvPr id="7" name="Group 134"/>
          <p:cNvGrpSpPr>
            <a:grpSpLocks/>
          </p:cNvGrpSpPr>
          <p:nvPr/>
        </p:nvGrpSpPr>
        <p:grpSpPr bwMode="auto">
          <a:xfrm>
            <a:off x="4213225" y="4579938"/>
            <a:ext cx="360363" cy="504825"/>
            <a:chOff x="1020" y="1661"/>
            <a:chExt cx="227" cy="408"/>
          </a:xfrm>
        </p:grpSpPr>
        <p:sp>
          <p:nvSpPr>
            <p:cNvPr id="12346" name="Line 13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Line 13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041" name="Text Box 137"/>
          <p:cNvSpPr txBox="1">
            <a:spLocks noChangeArrowheads="1"/>
          </p:cNvSpPr>
          <p:nvPr/>
        </p:nvSpPr>
        <p:spPr bwMode="auto">
          <a:xfrm>
            <a:off x="4211638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4042" name="Line 138"/>
          <p:cNvSpPr>
            <a:spLocks noChangeShapeType="1"/>
          </p:cNvSpPr>
          <p:nvPr/>
        </p:nvSpPr>
        <p:spPr bwMode="auto">
          <a:xfrm>
            <a:off x="3708400" y="47244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43" name="Text Box 139"/>
          <p:cNvSpPr txBox="1">
            <a:spLocks noChangeArrowheads="1"/>
          </p:cNvSpPr>
          <p:nvPr/>
        </p:nvSpPr>
        <p:spPr bwMode="auto">
          <a:xfrm>
            <a:off x="3779838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24044" name="Line 140"/>
          <p:cNvSpPr>
            <a:spLocks noChangeShapeType="1"/>
          </p:cNvSpPr>
          <p:nvPr/>
        </p:nvSpPr>
        <p:spPr bwMode="auto">
          <a:xfrm>
            <a:off x="3779838" y="50847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45" name="Text Box 141"/>
          <p:cNvSpPr txBox="1">
            <a:spLocks noChangeArrowheads="1"/>
          </p:cNvSpPr>
          <p:nvPr/>
        </p:nvSpPr>
        <p:spPr bwMode="auto">
          <a:xfrm>
            <a:off x="3779838" y="5084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24046" name="Text Box 142"/>
          <p:cNvSpPr txBox="1">
            <a:spLocks noChangeArrowheads="1"/>
          </p:cNvSpPr>
          <p:nvPr/>
        </p:nvSpPr>
        <p:spPr bwMode="auto">
          <a:xfrm>
            <a:off x="4716463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grpSp>
        <p:nvGrpSpPr>
          <p:cNvPr id="8" name="Group 143"/>
          <p:cNvGrpSpPr>
            <a:grpSpLocks/>
          </p:cNvGrpSpPr>
          <p:nvPr/>
        </p:nvGrpSpPr>
        <p:grpSpPr bwMode="auto">
          <a:xfrm>
            <a:off x="4716463" y="4868863"/>
            <a:ext cx="360362" cy="504825"/>
            <a:chOff x="1020" y="1661"/>
            <a:chExt cx="227" cy="408"/>
          </a:xfrm>
        </p:grpSpPr>
        <p:sp>
          <p:nvSpPr>
            <p:cNvPr id="12344" name="Line 144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145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050" name="Text Box 146"/>
          <p:cNvSpPr txBox="1">
            <a:spLocks noChangeArrowheads="1"/>
          </p:cNvSpPr>
          <p:nvPr/>
        </p:nvSpPr>
        <p:spPr bwMode="auto">
          <a:xfrm>
            <a:off x="4356100" y="4797425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24051" name="Line 147"/>
          <p:cNvSpPr>
            <a:spLocks noChangeShapeType="1"/>
          </p:cNvSpPr>
          <p:nvPr/>
        </p:nvSpPr>
        <p:spPr bwMode="auto">
          <a:xfrm>
            <a:off x="4356100" y="50847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52" name="Text Box 148"/>
          <p:cNvSpPr txBox="1">
            <a:spLocks noChangeArrowheads="1"/>
          </p:cNvSpPr>
          <p:nvPr/>
        </p:nvSpPr>
        <p:spPr bwMode="auto">
          <a:xfrm>
            <a:off x="4716463" y="51577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24053" name="Text Box 149"/>
          <p:cNvSpPr txBox="1">
            <a:spLocks noChangeArrowheads="1"/>
          </p:cNvSpPr>
          <p:nvPr/>
        </p:nvSpPr>
        <p:spPr bwMode="auto">
          <a:xfrm>
            <a:off x="4356100" y="5084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24054" name="Line 150"/>
          <p:cNvSpPr>
            <a:spLocks noChangeShapeType="1"/>
          </p:cNvSpPr>
          <p:nvPr/>
        </p:nvSpPr>
        <p:spPr bwMode="auto">
          <a:xfrm>
            <a:off x="4356100" y="54451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55" name="Text Box 151"/>
          <p:cNvSpPr txBox="1">
            <a:spLocks noChangeArrowheads="1"/>
          </p:cNvSpPr>
          <p:nvPr/>
        </p:nvSpPr>
        <p:spPr bwMode="auto">
          <a:xfrm>
            <a:off x="4356100" y="5445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24056" name="Text Box 152"/>
          <p:cNvSpPr txBox="1">
            <a:spLocks noChangeArrowheads="1"/>
          </p:cNvSpPr>
          <p:nvPr/>
        </p:nvSpPr>
        <p:spPr bwMode="auto">
          <a:xfrm>
            <a:off x="5940425" y="4365625"/>
            <a:ext cx="183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75</a:t>
            </a:r>
            <a:r>
              <a:rPr lang="en-US" b="1" baseline="-25000">
                <a:solidFill>
                  <a:srgbClr val="FF3300"/>
                </a:solidFill>
              </a:rPr>
              <a:t>10</a:t>
            </a:r>
            <a:r>
              <a:rPr lang="en-US" b="1">
                <a:solidFill>
                  <a:srgbClr val="FF3300"/>
                </a:solidFill>
              </a:rPr>
              <a:t> = 1001011</a:t>
            </a:r>
            <a:r>
              <a:rPr lang="en-US" b="1" baseline="-25000">
                <a:solidFill>
                  <a:srgbClr val="FF3300"/>
                </a:solidFill>
              </a:rPr>
              <a:t>2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24057" name="Line 153"/>
          <p:cNvSpPr>
            <a:spLocks noChangeShapeType="1"/>
          </p:cNvSpPr>
          <p:nvPr/>
        </p:nvSpPr>
        <p:spPr bwMode="auto">
          <a:xfrm flipH="1" flipV="1">
            <a:off x="1042988" y="3429000"/>
            <a:ext cx="338455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000"/>
                                        <p:tgtEl>
                                          <p:spTgt spid="12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12" grpId="0"/>
      <p:bldP spid="123914" grpId="0" animBg="1"/>
      <p:bldP spid="123915" grpId="0"/>
      <p:bldP spid="123916" grpId="0" animBg="1"/>
      <p:bldP spid="123917" grpId="0"/>
      <p:bldP spid="123947" grpId="0"/>
      <p:bldP spid="123951" grpId="0"/>
      <p:bldP spid="123952" grpId="0" animBg="1"/>
      <p:bldP spid="123953" grpId="0"/>
      <p:bldP spid="123954" grpId="0" animBg="1"/>
      <p:bldP spid="123955" grpId="0"/>
      <p:bldP spid="124010" grpId="0"/>
      <p:bldP spid="124014" grpId="0"/>
      <p:bldP spid="124015" grpId="0" animBg="1"/>
      <p:bldP spid="124016" grpId="0"/>
      <p:bldP spid="124017" grpId="0" animBg="1"/>
      <p:bldP spid="124018" grpId="0"/>
      <p:bldP spid="124019" grpId="0"/>
      <p:bldP spid="124023" grpId="0"/>
      <p:bldP spid="124024" grpId="0" animBg="1"/>
      <p:bldP spid="124025" grpId="0"/>
      <p:bldP spid="124026" grpId="0" animBg="1"/>
      <p:bldP spid="124027" grpId="0"/>
      <p:bldP spid="124028" grpId="0"/>
      <p:bldP spid="124032" grpId="0"/>
      <p:bldP spid="124033" grpId="0" animBg="1"/>
      <p:bldP spid="124034" grpId="0"/>
      <p:bldP spid="124035" grpId="0" animBg="1"/>
      <p:bldP spid="124036" grpId="0"/>
      <p:bldP spid="124037" grpId="0"/>
      <p:bldP spid="124041" grpId="0"/>
      <p:bldP spid="124042" grpId="0" animBg="1"/>
      <p:bldP spid="124043" grpId="0"/>
      <p:bldP spid="124044" grpId="0" animBg="1"/>
      <p:bldP spid="124045" grpId="0"/>
      <p:bldP spid="124046" grpId="0"/>
      <p:bldP spid="124050" grpId="0"/>
      <p:bldP spid="124051" grpId="0" animBg="1"/>
      <p:bldP spid="124052" grpId="0"/>
      <p:bldP spid="124053" grpId="0"/>
      <p:bldP spid="124054" grpId="0" animBg="1"/>
      <p:bldP spid="124055" grpId="0"/>
      <p:bldP spid="1240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Перевод целых чисел из </a:t>
            </a:r>
            <a:br>
              <a:rPr lang="ru-RU" sz="3800" b="1" smtClean="0"/>
            </a:br>
            <a:r>
              <a:rPr lang="ru-RU" sz="3800" b="1" smtClean="0"/>
              <a:t>десятичной системы счисления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557338"/>
            <a:ext cx="8569325" cy="719137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</a:pPr>
            <a:r>
              <a:rPr lang="ru-RU" sz="1800" smtClean="0"/>
              <a:t>   Пример 1. Перевести число 75 из десятичной системы счисления в двоичную, восьмеричную и шестнадцатеричную.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042988" y="26368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2708275"/>
            <a:ext cx="360363" cy="504825"/>
            <a:chOff x="1020" y="1661"/>
            <a:chExt cx="227" cy="408"/>
          </a:xfrm>
        </p:grpSpPr>
        <p:sp>
          <p:nvSpPr>
            <p:cNvPr id="13366" name="Line 6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476375" y="26368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971550" y="28527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1042988" y="2852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  <a:r>
              <a:rPr lang="en-US"/>
              <a:t>2</a:t>
            </a:r>
            <a:endParaRPr lang="ru-RU"/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>
            <a:off x="1042988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1187450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3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1547813" y="29241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79613" y="3068638"/>
            <a:ext cx="360362" cy="504825"/>
            <a:chOff x="1020" y="1661"/>
            <a:chExt cx="227" cy="408"/>
          </a:xfrm>
        </p:grpSpPr>
        <p:sp>
          <p:nvSpPr>
            <p:cNvPr id="13364" name="Line 1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5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2051050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1546225" y="32131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1547813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1619250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1547813" y="357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2124075" y="32845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559050" y="3429000"/>
            <a:ext cx="360363" cy="504825"/>
            <a:chOff x="1020" y="1661"/>
            <a:chExt cx="227" cy="408"/>
          </a:xfrm>
        </p:grpSpPr>
        <p:sp>
          <p:nvSpPr>
            <p:cNvPr id="13362" name="Line 24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3" name="Line 25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2555875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>
            <a:off x="2054225" y="3573463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2124075" y="357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endParaRPr lang="ru-RU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2125663" y="39338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2124075" y="4005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2627313" y="3644900"/>
            <a:ext cx="35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133188" name="Text Box 68"/>
          <p:cNvSpPr txBox="1">
            <a:spLocks noChangeArrowheads="1"/>
          </p:cNvSpPr>
          <p:nvPr/>
        </p:nvSpPr>
        <p:spPr bwMode="auto">
          <a:xfrm>
            <a:off x="1042988" y="5157788"/>
            <a:ext cx="1331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75</a:t>
            </a:r>
            <a:r>
              <a:rPr lang="en-US" b="1" baseline="-25000">
                <a:solidFill>
                  <a:srgbClr val="FF3300"/>
                </a:solidFill>
              </a:rPr>
              <a:t>10</a:t>
            </a:r>
            <a:r>
              <a:rPr lang="en-US" b="1">
                <a:solidFill>
                  <a:srgbClr val="FF3300"/>
                </a:solidFill>
              </a:rPr>
              <a:t> = 113</a:t>
            </a:r>
            <a:r>
              <a:rPr lang="en-US" b="1" baseline="-25000">
                <a:solidFill>
                  <a:srgbClr val="FF3300"/>
                </a:solidFill>
              </a:rPr>
              <a:t>8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33189" name="Line 69"/>
          <p:cNvSpPr>
            <a:spLocks noChangeShapeType="1"/>
          </p:cNvSpPr>
          <p:nvPr/>
        </p:nvSpPr>
        <p:spPr bwMode="auto">
          <a:xfrm flipH="1" flipV="1">
            <a:off x="1042988" y="3429000"/>
            <a:ext cx="1368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0" name="Text Box 70"/>
          <p:cNvSpPr txBox="1">
            <a:spLocks noChangeArrowheads="1"/>
          </p:cNvSpPr>
          <p:nvPr/>
        </p:nvSpPr>
        <p:spPr bwMode="auto">
          <a:xfrm>
            <a:off x="5003800" y="24923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75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5437188" y="2563813"/>
            <a:ext cx="360362" cy="504825"/>
            <a:chOff x="1020" y="1661"/>
            <a:chExt cx="227" cy="408"/>
          </a:xfrm>
        </p:grpSpPr>
        <p:sp>
          <p:nvSpPr>
            <p:cNvPr id="13360" name="Line 72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1" name="Line 73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94" name="Text Box 74"/>
          <p:cNvSpPr txBox="1">
            <a:spLocks noChangeArrowheads="1"/>
          </p:cNvSpPr>
          <p:nvPr/>
        </p:nvSpPr>
        <p:spPr bwMode="auto">
          <a:xfrm>
            <a:off x="5437188" y="24923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16</a:t>
            </a:r>
            <a:endParaRPr lang="ru-RU"/>
          </a:p>
        </p:txBody>
      </p:sp>
      <p:sp>
        <p:nvSpPr>
          <p:cNvPr id="133195" name="Line 75"/>
          <p:cNvSpPr>
            <a:spLocks noChangeShapeType="1"/>
          </p:cNvSpPr>
          <p:nvPr/>
        </p:nvSpPr>
        <p:spPr bwMode="auto">
          <a:xfrm>
            <a:off x="4932363" y="27082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6" name="Text Box 76"/>
          <p:cNvSpPr txBox="1">
            <a:spLocks noChangeArrowheads="1"/>
          </p:cNvSpPr>
          <p:nvPr/>
        </p:nvSpPr>
        <p:spPr bwMode="auto">
          <a:xfrm>
            <a:off x="5003800" y="27082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64</a:t>
            </a:r>
            <a:endParaRPr lang="ru-RU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>
            <a:off x="5003800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8" name="Text Box 78"/>
          <p:cNvSpPr txBox="1">
            <a:spLocks noChangeArrowheads="1"/>
          </p:cNvSpPr>
          <p:nvPr/>
        </p:nvSpPr>
        <p:spPr bwMode="auto">
          <a:xfrm>
            <a:off x="5003800" y="30686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33199" name="Text Box 79"/>
          <p:cNvSpPr txBox="1">
            <a:spLocks noChangeArrowheads="1"/>
          </p:cNvSpPr>
          <p:nvPr/>
        </p:nvSpPr>
        <p:spPr bwMode="auto">
          <a:xfrm>
            <a:off x="5508625" y="27797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  <a:endParaRPr lang="ru-RU"/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5940425" y="2924175"/>
            <a:ext cx="360363" cy="504825"/>
            <a:chOff x="1020" y="1661"/>
            <a:chExt cx="227" cy="408"/>
          </a:xfrm>
        </p:grpSpPr>
        <p:sp>
          <p:nvSpPr>
            <p:cNvPr id="13358" name="Line 81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Line 82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03" name="Text Box 83"/>
          <p:cNvSpPr txBox="1">
            <a:spLocks noChangeArrowheads="1"/>
          </p:cNvSpPr>
          <p:nvPr/>
        </p:nvSpPr>
        <p:spPr bwMode="auto">
          <a:xfrm>
            <a:off x="6011863" y="2852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16</a:t>
            </a:r>
            <a:endParaRPr lang="ru-RU"/>
          </a:p>
        </p:txBody>
      </p:sp>
      <p:sp>
        <p:nvSpPr>
          <p:cNvPr id="133204" name="Line 84"/>
          <p:cNvSpPr>
            <a:spLocks noChangeShapeType="1"/>
          </p:cNvSpPr>
          <p:nvPr/>
        </p:nvSpPr>
        <p:spPr bwMode="auto">
          <a:xfrm>
            <a:off x="5507038" y="306863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5" name="Text Box 85"/>
          <p:cNvSpPr txBox="1">
            <a:spLocks noChangeArrowheads="1"/>
          </p:cNvSpPr>
          <p:nvPr/>
        </p:nvSpPr>
        <p:spPr bwMode="auto">
          <a:xfrm>
            <a:off x="5508625" y="30686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  <a:endParaRPr lang="ru-RU"/>
          </a:p>
        </p:txBody>
      </p:sp>
      <p:sp>
        <p:nvSpPr>
          <p:cNvPr id="133206" name="Line 86"/>
          <p:cNvSpPr>
            <a:spLocks noChangeShapeType="1"/>
          </p:cNvSpPr>
          <p:nvPr/>
        </p:nvSpPr>
        <p:spPr bwMode="auto">
          <a:xfrm>
            <a:off x="5580063" y="34290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7" name="Text Box 87"/>
          <p:cNvSpPr txBox="1">
            <a:spLocks noChangeArrowheads="1"/>
          </p:cNvSpPr>
          <p:nvPr/>
        </p:nvSpPr>
        <p:spPr bwMode="auto">
          <a:xfrm>
            <a:off x="5508625" y="3429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4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33208" name="Text Box 88"/>
          <p:cNvSpPr txBox="1">
            <a:spLocks noChangeArrowheads="1"/>
          </p:cNvSpPr>
          <p:nvPr/>
        </p:nvSpPr>
        <p:spPr bwMode="auto">
          <a:xfrm>
            <a:off x="5940425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133218" name="Text Box 98"/>
          <p:cNvSpPr txBox="1">
            <a:spLocks noChangeArrowheads="1"/>
          </p:cNvSpPr>
          <p:nvPr/>
        </p:nvSpPr>
        <p:spPr bwMode="auto">
          <a:xfrm>
            <a:off x="5219700" y="51577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75</a:t>
            </a:r>
            <a:r>
              <a:rPr lang="en-US" b="1" baseline="-25000">
                <a:solidFill>
                  <a:srgbClr val="FF3300"/>
                </a:solidFill>
              </a:rPr>
              <a:t>10</a:t>
            </a:r>
            <a:r>
              <a:rPr lang="en-US" b="1">
                <a:solidFill>
                  <a:srgbClr val="FF3300"/>
                </a:solidFill>
              </a:rPr>
              <a:t> = 4B</a:t>
            </a:r>
            <a:r>
              <a:rPr lang="en-US" b="1" baseline="-25000">
                <a:solidFill>
                  <a:srgbClr val="FF3300"/>
                </a:solidFill>
              </a:rPr>
              <a:t>16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33219" name="Line 99"/>
          <p:cNvSpPr>
            <a:spLocks noChangeShapeType="1"/>
          </p:cNvSpPr>
          <p:nvPr/>
        </p:nvSpPr>
        <p:spPr bwMode="auto">
          <a:xfrm flipH="1" flipV="1">
            <a:off x="4859338" y="3429000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7" name="AutoShape 10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13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33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  <p:bldP spid="133128" grpId="0"/>
      <p:bldP spid="133129" grpId="0" animBg="1"/>
      <p:bldP spid="133130" grpId="0"/>
      <p:bldP spid="133131" grpId="0" animBg="1"/>
      <p:bldP spid="133132" grpId="0"/>
      <p:bldP spid="133133" grpId="0"/>
      <p:bldP spid="133137" grpId="0"/>
      <p:bldP spid="133138" grpId="0" animBg="1"/>
      <p:bldP spid="133139" grpId="0"/>
      <p:bldP spid="133140" grpId="0" animBg="1"/>
      <p:bldP spid="133141" grpId="0"/>
      <p:bldP spid="133142" grpId="0"/>
      <p:bldP spid="133146" grpId="0"/>
      <p:bldP spid="133147" grpId="0" animBg="1"/>
      <p:bldP spid="133148" grpId="0"/>
      <p:bldP spid="133149" grpId="0" animBg="1"/>
      <p:bldP spid="133150" grpId="0"/>
      <p:bldP spid="133151" grpId="0"/>
      <p:bldP spid="133189" grpId="0" animBg="1"/>
      <p:bldP spid="133190" grpId="0"/>
      <p:bldP spid="133194" grpId="0"/>
      <p:bldP spid="133195" grpId="0" animBg="1"/>
      <p:bldP spid="133196" grpId="0"/>
      <p:bldP spid="133197" grpId="0" animBg="1"/>
      <p:bldP spid="133198" grpId="0"/>
      <p:bldP spid="133199" grpId="0"/>
      <p:bldP spid="133203" grpId="0"/>
      <p:bldP spid="133204" grpId="0" animBg="1"/>
      <p:bldP spid="133205" grpId="0"/>
      <p:bldP spid="133206" grpId="0" animBg="1"/>
      <p:bldP spid="133207" grpId="0"/>
      <p:bldP spid="133208" grpId="0"/>
      <p:bldP spid="1332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71687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правильной десятичной дроби из десятичной системы счисления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3887788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</a:pPr>
            <a:r>
              <a:rPr lang="ru-RU" sz="1800" smtClean="0"/>
              <a:t>Алгоритм перевода:</a:t>
            </a:r>
          </a:p>
          <a:p>
            <a:pPr marL="274638" indent="-274638" eaLnBrk="1" hangingPunct="1">
              <a:buFont typeface="Wingdings" pitchFamily="2" charset="2"/>
              <a:buNone/>
            </a:pPr>
            <a:endParaRPr lang="ru-RU" sz="1800" smtClean="0"/>
          </a:p>
          <a:p>
            <a:pPr marL="274638" indent="-274638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1800" smtClean="0"/>
              <a:t>Последовательно умножать десятичную дробь и получаемые дробные части</a:t>
            </a:r>
            <a:r>
              <a:rPr lang="ru-RU" sz="1800" b="1" smtClean="0"/>
              <a:t> </a:t>
            </a:r>
            <a:r>
              <a:rPr lang="ru-RU" sz="1800" smtClean="0"/>
              <a:t>произведений</a:t>
            </a:r>
            <a:r>
              <a:rPr lang="ru-RU" sz="1800" b="1" smtClean="0"/>
              <a:t> </a:t>
            </a:r>
            <a:r>
              <a:rPr lang="ru-RU" sz="1800" smtClean="0"/>
              <a:t>на основание новой системы счисления до тех пор, пока дробная часть не станет равна нулю или не будет достигнута необходимая точность перевода.</a:t>
            </a:r>
            <a:br>
              <a:rPr lang="ru-RU" sz="1800" smtClean="0"/>
            </a:br>
            <a:endParaRPr lang="ru-RU" sz="1800" smtClean="0"/>
          </a:p>
          <a:p>
            <a:pPr marL="274638" indent="-274638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1800" smtClean="0"/>
              <a:t>Полученные целые части произведений выразить цифрами алфавита новой системы счисления.</a:t>
            </a:r>
            <a:br>
              <a:rPr lang="ru-RU" sz="1800" smtClean="0"/>
            </a:br>
            <a:endParaRPr lang="ru-RU" sz="1800" smtClean="0"/>
          </a:p>
          <a:p>
            <a:pPr marL="274638" indent="-274638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sz="1800" smtClean="0"/>
              <a:t>Записать дробную часть числа в новой системе счисления начиная с целой части первого произведения.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71687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правильной десятичной дроби из десятичной системы счисления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576263"/>
          </a:xfrm>
        </p:spPr>
        <p:txBody>
          <a:bodyPr/>
          <a:lstStyle/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Пример. Перевести число 0,35 из десятичной системы в счисления в двоичную, восьмеричную и шестнадцатеричную.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950913" y="287337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0,35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 flipH="1">
            <a:off x="971550" y="3141663"/>
            <a:ext cx="71438" cy="71437"/>
            <a:chOff x="385" y="3294"/>
            <a:chExt cx="227" cy="181"/>
          </a:xfrm>
        </p:grpSpPr>
        <p:sp>
          <p:nvSpPr>
            <p:cNvPr id="15432" name="Line 8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3" name="Line 9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125888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>
            <a:off x="971550" y="34290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971550" y="3429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  <a:r>
              <a:rPr lang="ru-RU"/>
              <a:t>,70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 flipH="1">
            <a:off x="971550" y="3717925"/>
            <a:ext cx="71438" cy="71438"/>
            <a:chOff x="385" y="3294"/>
            <a:chExt cx="227" cy="181"/>
          </a:xfrm>
        </p:grpSpPr>
        <p:sp>
          <p:nvSpPr>
            <p:cNvPr id="15430" name="Line 33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1" name="Line 34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51" name="Text Box 35"/>
          <p:cNvSpPr txBox="1">
            <a:spLocks noChangeArrowheads="1"/>
          </p:cNvSpPr>
          <p:nvPr/>
        </p:nvSpPr>
        <p:spPr bwMode="auto">
          <a:xfrm>
            <a:off x="1258888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>
            <a:off x="971550" y="40052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971550" y="40052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,40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 flipH="1">
            <a:off x="971550" y="4292600"/>
            <a:ext cx="71438" cy="71438"/>
            <a:chOff x="385" y="3294"/>
            <a:chExt cx="227" cy="181"/>
          </a:xfrm>
        </p:grpSpPr>
        <p:sp>
          <p:nvSpPr>
            <p:cNvPr id="15428" name="Line 39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9" name="Line 40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1258888" y="4221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37258" name="Line 42"/>
          <p:cNvSpPr>
            <a:spLocks noChangeShapeType="1"/>
          </p:cNvSpPr>
          <p:nvPr/>
        </p:nvSpPr>
        <p:spPr bwMode="auto">
          <a:xfrm>
            <a:off x="971550" y="45815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259" name="Text Box 43"/>
          <p:cNvSpPr txBox="1">
            <a:spLocks noChangeArrowheads="1"/>
          </p:cNvSpPr>
          <p:nvPr/>
        </p:nvSpPr>
        <p:spPr bwMode="auto">
          <a:xfrm>
            <a:off x="971550" y="45815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  <a:r>
              <a:rPr lang="ru-RU"/>
              <a:t>,80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 flipH="1">
            <a:off x="971550" y="4868863"/>
            <a:ext cx="71438" cy="71437"/>
            <a:chOff x="385" y="3294"/>
            <a:chExt cx="227" cy="181"/>
          </a:xfrm>
        </p:grpSpPr>
        <p:sp>
          <p:nvSpPr>
            <p:cNvPr id="15426" name="Line 45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7" name="Line 46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63" name="Text Box 47"/>
          <p:cNvSpPr txBox="1">
            <a:spLocks noChangeArrowheads="1"/>
          </p:cNvSpPr>
          <p:nvPr/>
        </p:nvSpPr>
        <p:spPr bwMode="auto">
          <a:xfrm>
            <a:off x="1258888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37264" name="Line 48"/>
          <p:cNvSpPr>
            <a:spLocks noChangeShapeType="1"/>
          </p:cNvSpPr>
          <p:nvPr/>
        </p:nvSpPr>
        <p:spPr bwMode="auto">
          <a:xfrm>
            <a:off x="971550" y="51577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265" name="Text Box 49"/>
          <p:cNvSpPr txBox="1">
            <a:spLocks noChangeArrowheads="1"/>
          </p:cNvSpPr>
          <p:nvPr/>
        </p:nvSpPr>
        <p:spPr bwMode="auto">
          <a:xfrm>
            <a:off x="971550" y="51577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,60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 flipH="1">
            <a:off x="971550" y="5516563"/>
            <a:ext cx="71438" cy="71437"/>
            <a:chOff x="385" y="3294"/>
            <a:chExt cx="227" cy="181"/>
          </a:xfrm>
        </p:grpSpPr>
        <p:sp>
          <p:nvSpPr>
            <p:cNvPr id="15424" name="Line 51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5" name="Line 52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269" name="Text Box 53"/>
          <p:cNvSpPr txBox="1">
            <a:spLocks noChangeArrowheads="1"/>
          </p:cNvSpPr>
          <p:nvPr/>
        </p:nvSpPr>
        <p:spPr bwMode="auto">
          <a:xfrm>
            <a:off x="1258888" y="5445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37270" name="Line 54"/>
          <p:cNvSpPr>
            <a:spLocks noChangeShapeType="1"/>
          </p:cNvSpPr>
          <p:nvPr/>
        </p:nvSpPr>
        <p:spPr bwMode="auto">
          <a:xfrm>
            <a:off x="971550" y="58054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271" name="Text Box 55"/>
          <p:cNvSpPr txBox="1">
            <a:spLocks noChangeArrowheads="1"/>
          </p:cNvSpPr>
          <p:nvPr/>
        </p:nvSpPr>
        <p:spPr bwMode="auto">
          <a:xfrm>
            <a:off x="971550" y="58054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,20</a:t>
            </a:r>
          </a:p>
        </p:txBody>
      </p:sp>
      <p:sp>
        <p:nvSpPr>
          <p:cNvPr id="137272" name="Line 56"/>
          <p:cNvSpPr>
            <a:spLocks noChangeShapeType="1"/>
          </p:cNvSpPr>
          <p:nvPr/>
        </p:nvSpPr>
        <p:spPr bwMode="auto">
          <a:xfrm>
            <a:off x="755650" y="357346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7274" name="Text Box 58"/>
          <p:cNvSpPr txBox="1">
            <a:spLocks noChangeArrowheads="1"/>
          </p:cNvSpPr>
          <p:nvPr/>
        </p:nvSpPr>
        <p:spPr bwMode="auto">
          <a:xfrm>
            <a:off x="395288" y="6237288"/>
            <a:ext cx="1966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0,35</a:t>
            </a:r>
            <a:r>
              <a:rPr lang="ru-RU" b="1" baseline="-25000">
                <a:solidFill>
                  <a:srgbClr val="FF3300"/>
                </a:solidFill>
              </a:rPr>
              <a:t>10</a:t>
            </a:r>
            <a:r>
              <a:rPr lang="ru-RU" b="1">
                <a:solidFill>
                  <a:srgbClr val="FF3300"/>
                </a:solidFill>
              </a:rPr>
              <a:t> = 0,01011</a:t>
            </a:r>
            <a:r>
              <a:rPr lang="ru-RU" b="1" baseline="-25000">
                <a:solidFill>
                  <a:srgbClr val="FF3300"/>
                </a:solidFill>
              </a:rPr>
              <a:t>2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37341" name="Text Box 125"/>
          <p:cNvSpPr txBox="1">
            <a:spLocks noChangeArrowheads="1"/>
          </p:cNvSpPr>
          <p:nvPr/>
        </p:nvSpPr>
        <p:spPr bwMode="auto">
          <a:xfrm>
            <a:off x="3635375" y="2997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0,35</a:t>
            </a:r>
          </a:p>
        </p:txBody>
      </p:sp>
      <p:grpSp>
        <p:nvGrpSpPr>
          <p:cNvPr id="7" name="Group 126"/>
          <p:cNvGrpSpPr>
            <a:grpSpLocks/>
          </p:cNvGrpSpPr>
          <p:nvPr/>
        </p:nvGrpSpPr>
        <p:grpSpPr bwMode="auto">
          <a:xfrm flipH="1">
            <a:off x="3635375" y="3286125"/>
            <a:ext cx="71438" cy="71438"/>
            <a:chOff x="385" y="3294"/>
            <a:chExt cx="227" cy="181"/>
          </a:xfrm>
        </p:grpSpPr>
        <p:sp>
          <p:nvSpPr>
            <p:cNvPr id="15422" name="Line 127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3" name="Line 128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345" name="Text Box 129"/>
          <p:cNvSpPr txBox="1">
            <a:spLocks noChangeArrowheads="1"/>
          </p:cNvSpPr>
          <p:nvPr/>
        </p:nvSpPr>
        <p:spPr bwMode="auto">
          <a:xfrm>
            <a:off x="3922713" y="3286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37346" name="Line 130"/>
          <p:cNvSpPr>
            <a:spLocks noChangeShapeType="1"/>
          </p:cNvSpPr>
          <p:nvPr/>
        </p:nvSpPr>
        <p:spPr bwMode="auto">
          <a:xfrm>
            <a:off x="3635375" y="35734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347" name="Text Box 131"/>
          <p:cNvSpPr txBox="1">
            <a:spLocks noChangeArrowheads="1"/>
          </p:cNvSpPr>
          <p:nvPr/>
        </p:nvSpPr>
        <p:spPr bwMode="auto">
          <a:xfrm>
            <a:off x="3635375" y="35734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2</a:t>
            </a:r>
            <a:r>
              <a:rPr lang="ru-RU"/>
              <a:t>,80</a:t>
            </a:r>
          </a:p>
        </p:txBody>
      </p:sp>
      <p:grpSp>
        <p:nvGrpSpPr>
          <p:cNvPr id="8" name="Group 132"/>
          <p:cNvGrpSpPr>
            <a:grpSpLocks/>
          </p:cNvGrpSpPr>
          <p:nvPr/>
        </p:nvGrpSpPr>
        <p:grpSpPr bwMode="auto">
          <a:xfrm flipH="1">
            <a:off x="3635375" y="3862388"/>
            <a:ext cx="71438" cy="71437"/>
            <a:chOff x="385" y="3294"/>
            <a:chExt cx="227" cy="181"/>
          </a:xfrm>
        </p:grpSpPr>
        <p:sp>
          <p:nvSpPr>
            <p:cNvPr id="15420" name="Line 133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1" name="Line 134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351" name="Text Box 135"/>
          <p:cNvSpPr txBox="1">
            <a:spLocks noChangeArrowheads="1"/>
          </p:cNvSpPr>
          <p:nvPr/>
        </p:nvSpPr>
        <p:spPr bwMode="auto">
          <a:xfrm>
            <a:off x="3922713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37352" name="Line 136"/>
          <p:cNvSpPr>
            <a:spLocks noChangeShapeType="1"/>
          </p:cNvSpPr>
          <p:nvPr/>
        </p:nvSpPr>
        <p:spPr bwMode="auto">
          <a:xfrm>
            <a:off x="3635375" y="41497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353" name="Text Box 137"/>
          <p:cNvSpPr txBox="1">
            <a:spLocks noChangeArrowheads="1"/>
          </p:cNvSpPr>
          <p:nvPr/>
        </p:nvSpPr>
        <p:spPr bwMode="auto">
          <a:xfrm>
            <a:off x="3635375" y="41497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6</a:t>
            </a:r>
            <a:r>
              <a:rPr lang="ru-RU"/>
              <a:t>,40</a:t>
            </a:r>
          </a:p>
        </p:txBody>
      </p:sp>
      <p:grpSp>
        <p:nvGrpSpPr>
          <p:cNvPr id="9" name="Group 138"/>
          <p:cNvGrpSpPr>
            <a:grpSpLocks/>
          </p:cNvGrpSpPr>
          <p:nvPr/>
        </p:nvGrpSpPr>
        <p:grpSpPr bwMode="auto">
          <a:xfrm flipH="1">
            <a:off x="3635375" y="4437063"/>
            <a:ext cx="71438" cy="71437"/>
            <a:chOff x="385" y="3294"/>
            <a:chExt cx="227" cy="181"/>
          </a:xfrm>
        </p:grpSpPr>
        <p:sp>
          <p:nvSpPr>
            <p:cNvPr id="15418" name="Line 139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9" name="Line 140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357" name="Text Box 141"/>
          <p:cNvSpPr txBox="1">
            <a:spLocks noChangeArrowheads="1"/>
          </p:cNvSpPr>
          <p:nvPr/>
        </p:nvSpPr>
        <p:spPr bwMode="auto">
          <a:xfrm>
            <a:off x="3922713" y="4365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37358" name="Line 142"/>
          <p:cNvSpPr>
            <a:spLocks noChangeShapeType="1"/>
          </p:cNvSpPr>
          <p:nvPr/>
        </p:nvSpPr>
        <p:spPr bwMode="auto">
          <a:xfrm>
            <a:off x="3635375" y="47259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359" name="Text Box 143"/>
          <p:cNvSpPr txBox="1">
            <a:spLocks noChangeArrowheads="1"/>
          </p:cNvSpPr>
          <p:nvPr/>
        </p:nvSpPr>
        <p:spPr bwMode="auto">
          <a:xfrm>
            <a:off x="3635375" y="4724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3</a:t>
            </a:r>
            <a:r>
              <a:rPr lang="ru-RU"/>
              <a:t>,20</a:t>
            </a:r>
          </a:p>
        </p:txBody>
      </p:sp>
      <p:sp>
        <p:nvSpPr>
          <p:cNvPr id="137372" name="Line 156"/>
          <p:cNvSpPr>
            <a:spLocks noChangeShapeType="1"/>
          </p:cNvSpPr>
          <p:nvPr/>
        </p:nvSpPr>
        <p:spPr bwMode="auto">
          <a:xfrm>
            <a:off x="3419475" y="3717925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7373" name="Text Box 157"/>
          <p:cNvSpPr txBox="1">
            <a:spLocks noChangeArrowheads="1"/>
          </p:cNvSpPr>
          <p:nvPr/>
        </p:nvSpPr>
        <p:spPr bwMode="auto">
          <a:xfrm>
            <a:off x="3276600" y="6237288"/>
            <a:ext cx="1712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0,35</a:t>
            </a:r>
            <a:r>
              <a:rPr lang="ru-RU" b="1" baseline="-25000">
                <a:solidFill>
                  <a:srgbClr val="FF3300"/>
                </a:solidFill>
              </a:rPr>
              <a:t>10</a:t>
            </a:r>
            <a:r>
              <a:rPr lang="ru-RU" b="1">
                <a:solidFill>
                  <a:srgbClr val="FF3300"/>
                </a:solidFill>
              </a:rPr>
              <a:t> = 0,263</a:t>
            </a:r>
            <a:r>
              <a:rPr lang="ru-RU" b="1" baseline="-25000">
                <a:solidFill>
                  <a:srgbClr val="FF3300"/>
                </a:solidFill>
              </a:rPr>
              <a:t>8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37374" name="Text Box 158"/>
          <p:cNvSpPr txBox="1">
            <a:spLocks noChangeArrowheads="1"/>
          </p:cNvSpPr>
          <p:nvPr/>
        </p:nvSpPr>
        <p:spPr bwMode="auto">
          <a:xfrm>
            <a:off x="6156325" y="30686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0,35</a:t>
            </a:r>
          </a:p>
        </p:txBody>
      </p:sp>
      <p:grpSp>
        <p:nvGrpSpPr>
          <p:cNvPr id="10" name="Group 159"/>
          <p:cNvGrpSpPr>
            <a:grpSpLocks/>
          </p:cNvGrpSpPr>
          <p:nvPr/>
        </p:nvGrpSpPr>
        <p:grpSpPr bwMode="auto">
          <a:xfrm flipH="1">
            <a:off x="6156325" y="3357563"/>
            <a:ext cx="71438" cy="71437"/>
            <a:chOff x="385" y="3294"/>
            <a:chExt cx="227" cy="181"/>
          </a:xfrm>
        </p:grpSpPr>
        <p:sp>
          <p:nvSpPr>
            <p:cNvPr id="15416" name="Line 160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Line 161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378" name="Text Box 162"/>
          <p:cNvSpPr txBox="1">
            <a:spLocks noChangeArrowheads="1"/>
          </p:cNvSpPr>
          <p:nvPr/>
        </p:nvSpPr>
        <p:spPr bwMode="auto">
          <a:xfrm>
            <a:off x="6300788" y="33559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137379" name="Line 163"/>
          <p:cNvSpPr>
            <a:spLocks noChangeShapeType="1"/>
          </p:cNvSpPr>
          <p:nvPr/>
        </p:nvSpPr>
        <p:spPr bwMode="auto">
          <a:xfrm>
            <a:off x="6156325" y="36449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380" name="Text Box 164"/>
          <p:cNvSpPr txBox="1">
            <a:spLocks noChangeArrowheads="1"/>
          </p:cNvSpPr>
          <p:nvPr/>
        </p:nvSpPr>
        <p:spPr bwMode="auto">
          <a:xfrm>
            <a:off x="6156325" y="36449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5</a:t>
            </a:r>
            <a:r>
              <a:rPr lang="ru-RU"/>
              <a:t>,60</a:t>
            </a:r>
          </a:p>
        </p:txBody>
      </p:sp>
      <p:grpSp>
        <p:nvGrpSpPr>
          <p:cNvPr id="11" name="Group 165"/>
          <p:cNvGrpSpPr>
            <a:grpSpLocks/>
          </p:cNvGrpSpPr>
          <p:nvPr/>
        </p:nvGrpSpPr>
        <p:grpSpPr bwMode="auto">
          <a:xfrm flipH="1">
            <a:off x="6156325" y="3933825"/>
            <a:ext cx="71438" cy="71438"/>
            <a:chOff x="385" y="3294"/>
            <a:chExt cx="227" cy="181"/>
          </a:xfrm>
        </p:grpSpPr>
        <p:sp>
          <p:nvSpPr>
            <p:cNvPr id="15414" name="Line 166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Line 167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7384" name="Text Box 168"/>
          <p:cNvSpPr txBox="1">
            <a:spLocks noChangeArrowheads="1"/>
          </p:cNvSpPr>
          <p:nvPr/>
        </p:nvSpPr>
        <p:spPr bwMode="auto">
          <a:xfrm>
            <a:off x="6372225" y="3860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137385" name="Line 169"/>
          <p:cNvSpPr>
            <a:spLocks noChangeShapeType="1"/>
          </p:cNvSpPr>
          <p:nvPr/>
        </p:nvSpPr>
        <p:spPr bwMode="auto">
          <a:xfrm>
            <a:off x="6156325" y="42211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7386" name="Text Box 170"/>
          <p:cNvSpPr txBox="1">
            <a:spLocks noChangeArrowheads="1"/>
          </p:cNvSpPr>
          <p:nvPr/>
        </p:nvSpPr>
        <p:spPr bwMode="auto">
          <a:xfrm>
            <a:off x="6156325" y="42211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9</a:t>
            </a:r>
            <a:r>
              <a:rPr lang="ru-RU"/>
              <a:t>,60</a:t>
            </a:r>
          </a:p>
        </p:txBody>
      </p:sp>
      <p:sp>
        <p:nvSpPr>
          <p:cNvPr id="137405" name="Line 189"/>
          <p:cNvSpPr>
            <a:spLocks noChangeShapeType="1"/>
          </p:cNvSpPr>
          <p:nvPr/>
        </p:nvSpPr>
        <p:spPr bwMode="auto">
          <a:xfrm>
            <a:off x="5940425" y="35020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7406" name="Text Box 190"/>
          <p:cNvSpPr txBox="1">
            <a:spLocks noChangeArrowheads="1"/>
          </p:cNvSpPr>
          <p:nvPr/>
        </p:nvSpPr>
        <p:spPr bwMode="auto">
          <a:xfrm>
            <a:off x="6064250" y="625792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0,35</a:t>
            </a:r>
            <a:r>
              <a:rPr lang="ru-RU" b="1" baseline="-25000">
                <a:solidFill>
                  <a:srgbClr val="FF3300"/>
                </a:solidFill>
              </a:rPr>
              <a:t>10</a:t>
            </a:r>
            <a:r>
              <a:rPr lang="ru-RU" b="1">
                <a:solidFill>
                  <a:srgbClr val="FF3300"/>
                </a:solidFill>
              </a:rPr>
              <a:t> = 0,59</a:t>
            </a:r>
            <a:r>
              <a:rPr lang="ru-RU" b="1" baseline="-25000">
                <a:solidFill>
                  <a:srgbClr val="FF3300"/>
                </a:solidFill>
              </a:rPr>
              <a:t>16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5413" name="AutoShape 19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876925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3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1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1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1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1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1000"/>
                                        <p:tgtEl>
                                          <p:spTgt spid="1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1000"/>
                                        <p:tgtEl>
                                          <p:spTgt spid="1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1000"/>
                                        <p:tgtEl>
                                          <p:spTgt spid="1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1000"/>
                                        <p:tgtEl>
                                          <p:spTgt spid="1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1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1000"/>
                                        <p:tgtEl>
                                          <p:spTgt spid="1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37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1000"/>
                                        <p:tgtEl>
                                          <p:spTgt spid="13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1000"/>
                                        <p:tgtEl>
                                          <p:spTgt spid="13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1000"/>
                                        <p:tgtEl>
                                          <p:spTgt spid="13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1000"/>
                                        <p:tgtEl>
                                          <p:spTgt spid="13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1000"/>
                                        <p:tgtEl>
                                          <p:spTgt spid="13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1000"/>
                                        <p:tgtEl>
                                          <p:spTgt spid="13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1000"/>
                                        <p:tgtEl>
                                          <p:spTgt spid="13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1000"/>
                                        <p:tgtEl>
                                          <p:spTgt spid="13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8" dur="1000"/>
                                        <p:tgtEl>
                                          <p:spTgt spid="13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1000"/>
                                        <p:tgtEl>
                                          <p:spTgt spid="13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3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0" dur="500"/>
                                        <p:tgtEl>
                                          <p:spTgt spid="137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1000"/>
                                        <p:tgtEl>
                                          <p:spTgt spid="13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1" dur="1000"/>
                                        <p:tgtEl>
                                          <p:spTgt spid="13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4" dur="1000"/>
                                        <p:tgtEl>
                                          <p:spTgt spid="13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1000"/>
                                        <p:tgtEl>
                                          <p:spTgt spid="13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1000"/>
                                        <p:tgtEl>
                                          <p:spTgt spid="13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1000"/>
                                        <p:tgtEl>
                                          <p:spTgt spid="13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3" dur="1000"/>
                                        <p:tgtEl>
                                          <p:spTgt spid="13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0"/>
                                        <p:tgtEl>
                                          <p:spTgt spid="1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1" dur="500"/>
                                        <p:tgtEl>
                                          <p:spTgt spid="13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39" grpId="0"/>
      <p:bldP spid="137240" grpId="0" animBg="1"/>
      <p:bldP spid="137241" grpId="0"/>
      <p:bldP spid="137251" grpId="0"/>
      <p:bldP spid="137252" grpId="0" animBg="1"/>
      <p:bldP spid="137253" grpId="0"/>
      <p:bldP spid="137257" grpId="0"/>
      <p:bldP spid="137258" grpId="0" animBg="1"/>
      <p:bldP spid="137259" grpId="0"/>
      <p:bldP spid="137263" grpId="0"/>
      <p:bldP spid="137264" grpId="0" animBg="1"/>
      <p:bldP spid="137265" grpId="0"/>
      <p:bldP spid="137269" grpId="0"/>
      <p:bldP spid="137270" grpId="0" animBg="1"/>
      <p:bldP spid="137271" grpId="0"/>
      <p:bldP spid="137272" grpId="0" animBg="1"/>
      <p:bldP spid="137341" grpId="0"/>
      <p:bldP spid="137345" grpId="0"/>
      <p:bldP spid="137346" grpId="0" animBg="1"/>
      <p:bldP spid="137347" grpId="0"/>
      <p:bldP spid="137351" grpId="0"/>
      <p:bldP spid="137352" grpId="0" animBg="1"/>
      <p:bldP spid="137353" grpId="0"/>
      <p:bldP spid="137357" grpId="0"/>
      <p:bldP spid="137358" grpId="0" animBg="1"/>
      <p:bldP spid="137359" grpId="0"/>
      <p:bldP spid="137372" grpId="0" animBg="1"/>
      <p:bldP spid="137374" grpId="0"/>
      <p:bldP spid="137378" grpId="0"/>
      <p:bldP spid="137379" grpId="0" animBg="1"/>
      <p:bldP spid="137380" grpId="0"/>
      <p:bldP spid="137384" grpId="0"/>
      <p:bldP spid="137385" grpId="0" animBg="1"/>
      <p:bldP spid="137386" grpId="0"/>
      <p:bldP spid="1374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ground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998788"/>
            <a:ext cx="5040313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вещественных чисел из десятичной системы счисления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229600" cy="1079500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 </a:t>
            </a:r>
            <a:r>
              <a:rPr lang="ru-RU" sz="1800" smtClean="0"/>
              <a:t>При переводе смешанных дробей отдельно по своим правилам переводятся целая и дробные части, результаты перевода разделяются запятой.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вещественных чисел из десятичной системы счисления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720725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</a:t>
            </a:r>
            <a:r>
              <a:rPr lang="ru-RU" sz="1800" smtClean="0"/>
              <a:t>Пример. Перевести число </a:t>
            </a:r>
            <a:r>
              <a:rPr lang="en-US" sz="1800" smtClean="0"/>
              <a:t>68</a:t>
            </a:r>
            <a:r>
              <a:rPr lang="ru-RU" sz="1800" smtClean="0"/>
              <a:t>,</a:t>
            </a:r>
            <a:r>
              <a:rPr lang="en-US" sz="1800" smtClean="0"/>
              <a:t>74</a:t>
            </a:r>
            <a:r>
              <a:rPr lang="ru-RU" sz="1800" smtClean="0"/>
              <a:t> из десятичной системы в счисления в двоичную, восьмеричную и шестнадцатеричную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042988" y="26368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68</a:t>
            </a: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2708275"/>
            <a:ext cx="360363" cy="504825"/>
            <a:chOff x="1020" y="1661"/>
            <a:chExt cx="227" cy="408"/>
          </a:xfrm>
        </p:grpSpPr>
        <p:sp>
          <p:nvSpPr>
            <p:cNvPr id="17508" name="Line 6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9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1476375" y="26368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971550" y="28527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042988" y="2852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68</a:t>
            </a:r>
            <a:endParaRPr lang="ru-RU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1042988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187450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0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1619250" y="29241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  <a:r>
              <a:rPr lang="en-US"/>
              <a:t>4</a:t>
            </a:r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51050" y="3068638"/>
            <a:ext cx="360363" cy="504825"/>
            <a:chOff x="1020" y="1661"/>
            <a:chExt cx="227" cy="408"/>
          </a:xfrm>
        </p:grpSpPr>
        <p:sp>
          <p:nvSpPr>
            <p:cNvPr id="17506" name="Line 1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7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21240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>
            <a:off x="1546225" y="32131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1619250" y="32131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  <a:r>
              <a:rPr lang="en-US"/>
              <a:t>4</a:t>
            </a:r>
            <a:endParaRPr lang="ru-RU"/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>
            <a:off x="1619250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1692275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0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2124075" y="32845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  <a:r>
              <a:rPr lang="en-US"/>
              <a:t>7</a:t>
            </a:r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559050" y="3429000"/>
            <a:ext cx="360363" cy="504825"/>
            <a:chOff x="1020" y="1661"/>
            <a:chExt cx="227" cy="408"/>
          </a:xfrm>
        </p:grpSpPr>
        <p:sp>
          <p:nvSpPr>
            <p:cNvPr id="17504" name="Line 24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5" name="Line 25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2555875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>
            <a:off x="2054225" y="35734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2124075" y="357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  <a:r>
              <a:rPr lang="en-US"/>
              <a:t>6</a:t>
            </a:r>
            <a:endParaRPr lang="ru-RU"/>
          </a:p>
        </p:txBody>
      </p:sp>
      <p:sp>
        <p:nvSpPr>
          <p:cNvPr id="141341" name="Line 29"/>
          <p:cNvSpPr>
            <a:spLocks noChangeShapeType="1"/>
          </p:cNvSpPr>
          <p:nvPr/>
        </p:nvSpPr>
        <p:spPr bwMode="auto">
          <a:xfrm>
            <a:off x="2125663" y="39338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42" name="Text Box 30"/>
          <p:cNvSpPr txBox="1">
            <a:spLocks noChangeArrowheads="1"/>
          </p:cNvSpPr>
          <p:nvPr/>
        </p:nvSpPr>
        <p:spPr bwMode="auto">
          <a:xfrm>
            <a:off x="2268538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41343" name="Text Box 31"/>
          <p:cNvSpPr txBox="1">
            <a:spLocks noChangeArrowheads="1"/>
          </p:cNvSpPr>
          <p:nvPr/>
        </p:nvSpPr>
        <p:spPr bwMode="auto">
          <a:xfrm>
            <a:off x="2700338" y="36464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  <a:endParaRPr lang="ru-RU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133725" y="3789363"/>
            <a:ext cx="360363" cy="504825"/>
            <a:chOff x="1020" y="1661"/>
            <a:chExt cx="227" cy="408"/>
          </a:xfrm>
        </p:grpSpPr>
        <p:sp>
          <p:nvSpPr>
            <p:cNvPr id="17502" name="Line 33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3" name="Line 34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3132138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2628900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49" name="Text Box 37"/>
          <p:cNvSpPr txBox="1">
            <a:spLocks noChangeArrowheads="1"/>
          </p:cNvSpPr>
          <p:nvPr/>
        </p:nvSpPr>
        <p:spPr bwMode="auto">
          <a:xfrm>
            <a:off x="2700338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>
            <a:off x="2700338" y="42941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51" name="Text Box 39"/>
          <p:cNvSpPr txBox="1">
            <a:spLocks noChangeArrowheads="1"/>
          </p:cNvSpPr>
          <p:nvPr/>
        </p:nvSpPr>
        <p:spPr bwMode="auto">
          <a:xfrm>
            <a:off x="2700338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0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3205163" y="40767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638550" y="4219575"/>
            <a:ext cx="360363" cy="504825"/>
            <a:chOff x="1020" y="1661"/>
            <a:chExt cx="227" cy="408"/>
          </a:xfrm>
        </p:grpSpPr>
        <p:sp>
          <p:nvSpPr>
            <p:cNvPr id="17500" name="Line 42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1" name="Line 43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56" name="Text Box 44"/>
          <p:cNvSpPr txBox="1">
            <a:spLocks noChangeArrowheads="1"/>
          </p:cNvSpPr>
          <p:nvPr/>
        </p:nvSpPr>
        <p:spPr bwMode="auto">
          <a:xfrm>
            <a:off x="3635375" y="4076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57" name="Line 45"/>
          <p:cNvSpPr>
            <a:spLocks noChangeShapeType="1"/>
          </p:cNvSpPr>
          <p:nvPr/>
        </p:nvSpPr>
        <p:spPr bwMode="auto">
          <a:xfrm>
            <a:off x="3133725" y="43640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58" name="Text Box 46"/>
          <p:cNvSpPr txBox="1">
            <a:spLocks noChangeArrowheads="1"/>
          </p:cNvSpPr>
          <p:nvPr/>
        </p:nvSpPr>
        <p:spPr bwMode="auto">
          <a:xfrm>
            <a:off x="3203575" y="4365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41359" name="Line 47"/>
          <p:cNvSpPr>
            <a:spLocks noChangeShapeType="1"/>
          </p:cNvSpPr>
          <p:nvPr/>
        </p:nvSpPr>
        <p:spPr bwMode="auto">
          <a:xfrm>
            <a:off x="3205163" y="47244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60" name="Text Box 48"/>
          <p:cNvSpPr txBox="1">
            <a:spLocks noChangeArrowheads="1"/>
          </p:cNvSpPr>
          <p:nvPr/>
        </p:nvSpPr>
        <p:spPr bwMode="auto">
          <a:xfrm>
            <a:off x="3203575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1361" name="Text Box 49"/>
          <p:cNvSpPr txBox="1">
            <a:spLocks noChangeArrowheads="1"/>
          </p:cNvSpPr>
          <p:nvPr/>
        </p:nvSpPr>
        <p:spPr bwMode="auto">
          <a:xfrm>
            <a:off x="3779838" y="44370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213225" y="4579938"/>
            <a:ext cx="360363" cy="504825"/>
            <a:chOff x="1020" y="1661"/>
            <a:chExt cx="227" cy="408"/>
          </a:xfrm>
        </p:grpSpPr>
        <p:sp>
          <p:nvSpPr>
            <p:cNvPr id="17498" name="Line 51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9" name="Line 52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65" name="Text Box 53"/>
          <p:cNvSpPr txBox="1">
            <a:spLocks noChangeArrowheads="1"/>
          </p:cNvSpPr>
          <p:nvPr/>
        </p:nvSpPr>
        <p:spPr bwMode="auto">
          <a:xfrm>
            <a:off x="4211638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66" name="Line 54"/>
          <p:cNvSpPr>
            <a:spLocks noChangeShapeType="1"/>
          </p:cNvSpPr>
          <p:nvPr/>
        </p:nvSpPr>
        <p:spPr bwMode="auto">
          <a:xfrm>
            <a:off x="3708400" y="47244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67" name="Text Box 55"/>
          <p:cNvSpPr txBox="1">
            <a:spLocks noChangeArrowheads="1"/>
          </p:cNvSpPr>
          <p:nvPr/>
        </p:nvSpPr>
        <p:spPr bwMode="auto">
          <a:xfrm>
            <a:off x="3779838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368" name="Line 56"/>
          <p:cNvSpPr>
            <a:spLocks noChangeShapeType="1"/>
          </p:cNvSpPr>
          <p:nvPr/>
        </p:nvSpPr>
        <p:spPr bwMode="auto">
          <a:xfrm>
            <a:off x="3779838" y="50847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69" name="Text Box 57"/>
          <p:cNvSpPr txBox="1">
            <a:spLocks noChangeArrowheads="1"/>
          </p:cNvSpPr>
          <p:nvPr/>
        </p:nvSpPr>
        <p:spPr bwMode="auto">
          <a:xfrm>
            <a:off x="3779838" y="5084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1370" name="Text Box 58"/>
          <p:cNvSpPr txBox="1">
            <a:spLocks noChangeArrowheads="1"/>
          </p:cNvSpPr>
          <p:nvPr/>
        </p:nvSpPr>
        <p:spPr bwMode="auto">
          <a:xfrm>
            <a:off x="4716463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4716463" y="4868863"/>
            <a:ext cx="360362" cy="504825"/>
            <a:chOff x="1020" y="1661"/>
            <a:chExt cx="227" cy="408"/>
          </a:xfrm>
        </p:grpSpPr>
        <p:sp>
          <p:nvSpPr>
            <p:cNvPr id="17496" name="Line 60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7" name="Line 61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374" name="Text Box 62"/>
          <p:cNvSpPr txBox="1">
            <a:spLocks noChangeArrowheads="1"/>
          </p:cNvSpPr>
          <p:nvPr/>
        </p:nvSpPr>
        <p:spPr bwMode="auto">
          <a:xfrm>
            <a:off x="4356100" y="4797425"/>
            <a:ext cx="23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41375" name="Line 63"/>
          <p:cNvSpPr>
            <a:spLocks noChangeShapeType="1"/>
          </p:cNvSpPr>
          <p:nvPr/>
        </p:nvSpPr>
        <p:spPr bwMode="auto">
          <a:xfrm>
            <a:off x="4356100" y="50847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76" name="Text Box 64"/>
          <p:cNvSpPr txBox="1">
            <a:spLocks noChangeArrowheads="1"/>
          </p:cNvSpPr>
          <p:nvPr/>
        </p:nvSpPr>
        <p:spPr bwMode="auto">
          <a:xfrm>
            <a:off x="4716463" y="51577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41377" name="Text Box 65"/>
          <p:cNvSpPr txBox="1">
            <a:spLocks noChangeArrowheads="1"/>
          </p:cNvSpPr>
          <p:nvPr/>
        </p:nvSpPr>
        <p:spPr bwMode="auto">
          <a:xfrm>
            <a:off x="4356100" y="50847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41378" name="Line 66"/>
          <p:cNvSpPr>
            <a:spLocks noChangeShapeType="1"/>
          </p:cNvSpPr>
          <p:nvPr/>
        </p:nvSpPr>
        <p:spPr bwMode="auto">
          <a:xfrm>
            <a:off x="4356100" y="54451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79" name="Text Box 67"/>
          <p:cNvSpPr txBox="1">
            <a:spLocks noChangeArrowheads="1"/>
          </p:cNvSpPr>
          <p:nvPr/>
        </p:nvSpPr>
        <p:spPr bwMode="auto">
          <a:xfrm>
            <a:off x="4356100" y="54451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1380" name="Line 68"/>
          <p:cNvSpPr>
            <a:spLocks noChangeShapeType="1"/>
          </p:cNvSpPr>
          <p:nvPr/>
        </p:nvSpPr>
        <p:spPr bwMode="auto">
          <a:xfrm flipH="1" flipV="1">
            <a:off x="1042988" y="3429000"/>
            <a:ext cx="338455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1413" name="Text Box 101"/>
          <p:cNvSpPr txBox="1">
            <a:spLocks noChangeArrowheads="1"/>
          </p:cNvSpPr>
          <p:nvPr/>
        </p:nvSpPr>
        <p:spPr bwMode="auto">
          <a:xfrm>
            <a:off x="6208713" y="25860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0,74</a:t>
            </a:r>
          </a:p>
        </p:txBody>
      </p:sp>
      <p:grpSp>
        <p:nvGrpSpPr>
          <p:cNvPr id="9" name="Group 102"/>
          <p:cNvGrpSpPr>
            <a:grpSpLocks/>
          </p:cNvGrpSpPr>
          <p:nvPr/>
        </p:nvGrpSpPr>
        <p:grpSpPr bwMode="auto">
          <a:xfrm flipH="1">
            <a:off x="6229350" y="2854325"/>
            <a:ext cx="71438" cy="71438"/>
            <a:chOff x="385" y="3294"/>
            <a:chExt cx="227" cy="181"/>
          </a:xfrm>
        </p:grpSpPr>
        <p:sp>
          <p:nvSpPr>
            <p:cNvPr id="17494" name="Line 103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5" name="Line 104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417" name="Text Box 105"/>
          <p:cNvSpPr txBox="1">
            <a:spLocks noChangeArrowheads="1"/>
          </p:cNvSpPr>
          <p:nvPr/>
        </p:nvSpPr>
        <p:spPr bwMode="auto">
          <a:xfrm>
            <a:off x="6516688" y="2854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418" name="Line 106"/>
          <p:cNvSpPr>
            <a:spLocks noChangeShapeType="1"/>
          </p:cNvSpPr>
          <p:nvPr/>
        </p:nvSpPr>
        <p:spPr bwMode="auto">
          <a:xfrm>
            <a:off x="6229350" y="3141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419" name="Text Box 107"/>
          <p:cNvSpPr txBox="1">
            <a:spLocks noChangeArrowheads="1"/>
          </p:cNvSpPr>
          <p:nvPr/>
        </p:nvSpPr>
        <p:spPr bwMode="auto">
          <a:xfrm>
            <a:off x="6229350" y="31416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,48</a:t>
            </a:r>
          </a:p>
        </p:txBody>
      </p:sp>
      <p:grpSp>
        <p:nvGrpSpPr>
          <p:cNvPr id="10" name="Group 108"/>
          <p:cNvGrpSpPr>
            <a:grpSpLocks/>
          </p:cNvGrpSpPr>
          <p:nvPr/>
        </p:nvGrpSpPr>
        <p:grpSpPr bwMode="auto">
          <a:xfrm flipH="1">
            <a:off x="6229350" y="3430588"/>
            <a:ext cx="71438" cy="71437"/>
            <a:chOff x="385" y="3294"/>
            <a:chExt cx="227" cy="181"/>
          </a:xfrm>
        </p:grpSpPr>
        <p:sp>
          <p:nvSpPr>
            <p:cNvPr id="17492" name="Line 109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3" name="Line 110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423" name="Text Box 111"/>
          <p:cNvSpPr txBox="1">
            <a:spLocks noChangeArrowheads="1"/>
          </p:cNvSpPr>
          <p:nvPr/>
        </p:nvSpPr>
        <p:spPr bwMode="auto">
          <a:xfrm>
            <a:off x="6516688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424" name="Line 112"/>
          <p:cNvSpPr>
            <a:spLocks noChangeShapeType="1"/>
          </p:cNvSpPr>
          <p:nvPr/>
        </p:nvSpPr>
        <p:spPr bwMode="auto">
          <a:xfrm>
            <a:off x="6229350" y="37179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425" name="Text Box 113"/>
          <p:cNvSpPr txBox="1">
            <a:spLocks noChangeArrowheads="1"/>
          </p:cNvSpPr>
          <p:nvPr/>
        </p:nvSpPr>
        <p:spPr bwMode="auto">
          <a:xfrm>
            <a:off x="6229350" y="37179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0</a:t>
            </a:r>
            <a:r>
              <a:rPr lang="ru-RU"/>
              <a:t>,96</a:t>
            </a:r>
          </a:p>
        </p:txBody>
      </p:sp>
      <p:grpSp>
        <p:nvGrpSpPr>
          <p:cNvPr id="11" name="Group 114"/>
          <p:cNvGrpSpPr>
            <a:grpSpLocks/>
          </p:cNvGrpSpPr>
          <p:nvPr/>
        </p:nvGrpSpPr>
        <p:grpSpPr bwMode="auto">
          <a:xfrm flipH="1">
            <a:off x="6229350" y="4005263"/>
            <a:ext cx="71438" cy="71437"/>
            <a:chOff x="385" y="3294"/>
            <a:chExt cx="227" cy="181"/>
          </a:xfrm>
        </p:grpSpPr>
        <p:sp>
          <p:nvSpPr>
            <p:cNvPr id="17490" name="Line 115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1" name="Line 116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429" name="Text Box 117"/>
          <p:cNvSpPr txBox="1">
            <a:spLocks noChangeArrowheads="1"/>
          </p:cNvSpPr>
          <p:nvPr/>
        </p:nvSpPr>
        <p:spPr bwMode="auto">
          <a:xfrm>
            <a:off x="6516688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430" name="Line 118"/>
          <p:cNvSpPr>
            <a:spLocks noChangeShapeType="1"/>
          </p:cNvSpPr>
          <p:nvPr/>
        </p:nvSpPr>
        <p:spPr bwMode="auto">
          <a:xfrm>
            <a:off x="6229350" y="42941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431" name="Text Box 119"/>
          <p:cNvSpPr txBox="1">
            <a:spLocks noChangeArrowheads="1"/>
          </p:cNvSpPr>
          <p:nvPr/>
        </p:nvSpPr>
        <p:spPr bwMode="auto">
          <a:xfrm>
            <a:off x="6229350" y="42941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,92</a:t>
            </a:r>
          </a:p>
        </p:txBody>
      </p:sp>
      <p:grpSp>
        <p:nvGrpSpPr>
          <p:cNvPr id="12" name="Group 120"/>
          <p:cNvGrpSpPr>
            <a:grpSpLocks/>
          </p:cNvGrpSpPr>
          <p:nvPr/>
        </p:nvGrpSpPr>
        <p:grpSpPr bwMode="auto">
          <a:xfrm flipH="1">
            <a:off x="6229350" y="4581525"/>
            <a:ext cx="71438" cy="71438"/>
            <a:chOff x="385" y="3294"/>
            <a:chExt cx="227" cy="181"/>
          </a:xfrm>
        </p:grpSpPr>
        <p:sp>
          <p:nvSpPr>
            <p:cNvPr id="17488" name="Line 121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9" name="Line 122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435" name="Text Box 123"/>
          <p:cNvSpPr txBox="1">
            <a:spLocks noChangeArrowheads="1"/>
          </p:cNvSpPr>
          <p:nvPr/>
        </p:nvSpPr>
        <p:spPr bwMode="auto">
          <a:xfrm>
            <a:off x="6516688" y="45100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436" name="Line 124"/>
          <p:cNvSpPr>
            <a:spLocks noChangeShapeType="1"/>
          </p:cNvSpPr>
          <p:nvPr/>
        </p:nvSpPr>
        <p:spPr bwMode="auto">
          <a:xfrm>
            <a:off x="6229350" y="48704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437" name="Text Box 125"/>
          <p:cNvSpPr txBox="1">
            <a:spLocks noChangeArrowheads="1"/>
          </p:cNvSpPr>
          <p:nvPr/>
        </p:nvSpPr>
        <p:spPr bwMode="auto">
          <a:xfrm>
            <a:off x="6229350" y="487045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,84</a:t>
            </a:r>
          </a:p>
        </p:txBody>
      </p:sp>
      <p:grpSp>
        <p:nvGrpSpPr>
          <p:cNvPr id="13" name="Group 126"/>
          <p:cNvGrpSpPr>
            <a:grpSpLocks/>
          </p:cNvGrpSpPr>
          <p:nvPr/>
        </p:nvGrpSpPr>
        <p:grpSpPr bwMode="auto">
          <a:xfrm flipH="1">
            <a:off x="6229350" y="5229225"/>
            <a:ext cx="71438" cy="71438"/>
            <a:chOff x="385" y="3294"/>
            <a:chExt cx="227" cy="181"/>
          </a:xfrm>
        </p:grpSpPr>
        <p:sp>
          <p:nvSpPr>
            <p:cNvPr id="17486" name="Line 127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7" name="Line 128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1441" name="Text Box 129"/>
          <p:cNvSpPr txBox="1">
            <a:spLocks noChangeArrowheads="1"/>
          </p:cNvSpPr>
          <p:nvPr/>
        </p:nvSpPr>
        <p:spPr bwMode="auto">
          <a:xfrm>
            <a:off x="6516688" y="51577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41442" name="Line 130"/>
          <p:cNvSpPr>
            <a:spLocks noChangeShapeType="1"/>
          </p:cNvSpPr>
          <p:nvPr/>
        </p:nvSpPr>
        <p:spPr bwMode="auto">
          <a:xfrm>
            <a:off x="6229350" y="55181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443" name="Text Box 131"/>
          <p:cNvSpPr txBox="1">
            <a:spLocks noChangeArrowheads="1"/>
          </p:cNvSpPr>
          <p:nvPr/>
        </p:nvSpPr>
        <p:spPr bwMode="auto">
          <a:xfrm>
            <a:off x="6229350" y="551815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</a:t>
            </a:r>
            <a:r>
              <a:rPr lang="ru-RU"/>
              <a:t>,68</a:t>
            </a:r>
          </a:p>
        </p:txBody>
      </p:sp>
      <p:sp>
        <p:nvSpPr>
          <p:cNvPr id="141444" name="Line 132"/>
          <p:cNvSpPr>
            <a:spLocks noChangeShapeType="1"/>
          </p:cNvSpPr>
          <p:nvPr/>
        </p:nvSpPr>
        <p:spPr bwMode="auto">
          <a:xfrm>
            <a:off x="6013450" y="3286125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1445" name="Text Box 133"/>
          <p:cNvSpPr txBox="1">
            <a:spLocks noChangeArrowheads="1"/>
          </p:cNvSpPr>
          <p:nvPr/>
        </p:nvSpPr>
        <p:spPr bwMode="auto">
          <a:xfrm>
            <a:off x="3543300" y="6256338"/>
            <a:ext cx="285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68,74</a:t>
            </a:r>
            <a:r>
              <a:rPr lang="ru-RU" b="1" baseline="-25000">
                <a:solidFill>
                  <a:srgbClr val="FF3300"/>
                </a:solidFill>
              </a:rPr>
              <a:t>10</a:t>
            </a:r>
            <a:r>
              <a:rPr lang="ru-RU" b="1">
                <a:solidFill>
                  <a:srgbClr val="FF3300"/>
                </a:solidFill>
              </a:rPr>
              <a:t> = 1000100,10111</a:t>
            </a:r>
            <a:r>
              <a:rPr lang="ru-RU" b="1" baseline="-25000">
                <a:solidFill>
                  <a:srgbClr val="FF3300"/>
                </a:solidFill>
              </a:rPr>
              <a:t>2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000"/>
                                        <p:tgtEl>
                                          <p:spTgt spid="1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1" dur="1000"/>
                                        <p:tgtEl>
                                          <p:spTgt spid="14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7" dur="1000"/>
                                        <p:tgtEl>
                                          <p:spTgt spid="14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0" dur="1000"/>
                                        <p:tgtEl>
                                          <p:spTgt spid="14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4" dur="1000"/>
                                        <p:tgtEl>
                                          <p:spTgt spid="14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2" dur="1000"/>
                                        <p:tgtEl>
                                          <p:spTgt spid="14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5" dur="1000"/>
                                        <p:tgtEl>
                                          <p:spTgt spid="14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1000"/>
                                        <p:tgtEl>
                                          <p:spTgt spid="14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6" dur="1000"/>
                                        <p:tgtEl>
                                          <p:spTgt spid="14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9" dur="1000"/>
                                        <p:tgtEl>
                                          <p:spTgt spid="14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3" dur="1000"/>
                                        <p:tgtEl>
                                          <p:spTgt spid="14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0" dur="1000"/>
                                        <p:tgtEl>
                                          <p:spTgt spid="14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3" dur="1000"/>
                                        <p:tgtEl>
                                          <p:spTgt spid="14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7" dur="1000"/>
                                        <p:tgtEl>
                                          <p:spTgt spid="14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4" dur="1000"/>
                                        <p:tgtEl>
                                          <p:spTgt spid="14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7" dur="1000"/>
                                        <p:tgtEl>
                                          <p:spTgt spid="14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1" dur="1000"/>
                                        <p:tgtEl>
                                          <p:spTgt spid="14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1000"/>
                                        <p:tgtEl>
                                          <p:spTgt spid="14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9" dur="500"/>
                                        <p:tgtEl>
                                          <p:spTgt spid="14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20" grpId="0"/>
      <p:bldP spid="141321" grpId="0" animBg="1"/>
      <p:bldP spid="141322" grpId="0"/>
      <p:bldP spid="141323" grpId="0" animBg="1"/>
      <p:bldP spid="141324" grpId="0"/>
      <p:bldP spid="141325" grpId="0"/>
      <p:bldP spid="141329" grpId="0"/>
      <p:bldP spid="141330" grpId="0" animBg="1"/>
      <p:bldP spid="141331" grpId="0"/>
      <p:bldP spid="141332" grpId="0" animBg="1"/>
      <p:bldP spid="141333" grpId="0"/>
      <p:bldP spid="141334" grpId="0"/>
      <p:bldP spid="141338" grpId="0"/>
      <p:bldP spid="141339" grpId="0" animBg="1"/>
      <p:bldP spid="141340" grpId="0"/>
      <p:bldP spid="141341" grpId="0" animBg="1"/>
      <p:bldP spid="141342" grpId="0"/>
      <p:bldP spid="141343" grpId="0"/>
      <p:bldP spid="141347" grpId="0"/>
      <p:bldP spid="141348" grpId="0" animBg="1"/>
      <p:bldP spid="141349" grpId="0"/>
      <p:bldP spid="141350" grpId="0" animBg="1"/>
      <p:bldP spid="141351" grpId="0"/>
      <p:bldP spid="141352" grpId="0"/>
      <p:bldP spid="141356" grpId="0"/>
      <p:bldP spid="141357" grpId="0" animBg="1"/>
      <p:bldP spid="141358" grpId="0"/>
      <p:bldP spid="141359" grpId="0" animBg="1"/>
      <p:bldP spid="141360" grpId="0"/>
      <p:bldP spid="141361" grpId="0"/>
      <p:bldP spid="141365" grpId="0"/>
      <p:bldP spid="141366" grpId="0" animBg="1"/>
      <p:bldP spid="141367" grpId="0"/>
      <p:bldP spid="141368" grpId="0" animBg="1"/>
      <p:bldP spid="141369" grpId="0"/>
      <p:bldP spid="141370" grpId="0"/>
      <p:bldP spid="141374" grpId="0"/>
      <p:bldP spid="141375" grpId="0" animBg="1"/>
      <p:bldP spid="141376" grpId="0"/>
      <p:bldP spid="141377" grpId="0"/>
      <p:bldP spid="141378" grpId="0" animBg="1"/>
      <p:bldP spid="141379" grpId="0"/>
      <p:bldP spid="141380" grpId="0" animBg="1"/>
      <p:bldP spid="141413" grpId="0"/>
      <p:bldP spid="141417" grpId="0"/>
      <p:bldP spid="141418" grpId="0" animBg="1"/>
      <p:bldP spid="141419" grpId="0"/>
      <p:bldP spid="141423" grpId="0"/>
      <p:bldP spid="141424" grpId="0" animBg="1"/>
      <p:bldP spid="141425" grpId="0"/>
      <p:bldP spid="141429" grpId="0"/>
      <p:bldP spid="141430" grpId="0" animBg="1"/>
      <p:bldP spid="141431" grpId="0"/>
      <p:bldP spid="141435" grpId="0"/>
      <p:bldP spid="141436" grpId="0" animBg="1"/>
      <p:bldP spid="141437" grpId="0"/>
      <p:bldP spid="141441" grpId="0"/>
      <p:bldP spid="141442" grpId="0" animBg="1"/>
      <p:bldP spid="141443" grpId="0"/>
      <p:bldP spid="1414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вещественных чисел из десятичной системы счисления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720725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</a:t>
            </a:r>
            <a:r>
              <a:rPr lang="ru-RU" sz="1800" smtClean="0"/>
              <a:t>Пример. Перевести число </a:t>
            </a:r>
            <a:r>
              <a:rPr lang="en-US" sz="1800" smtClean="0"/>
              <a:t>68</a:t>
            </a:r>
            <a:r>
              <a:rPr lang="ru-RU" sz="1800" smtClean="0"/>
              <a:t>,</a:t>
            </a:r>
            <a:r>
              <a:rPr lang="en-US" sz="1800" smtClean="0"/>
              <a:t>74</a:t>
            </a:r>
            <a:r>
              <a:rPr lang="ru-RU" sz="1800" smtClean="0"/>
              <a:t> из десятичной системы в счисления в двоичную, восьмеричную и шестнадцатеричную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042988" y="26368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68</a:t>
            </a: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2708275"/>
            <a:ext cx="360363" cy="504825"/>
            <a:chOff x="1020" y="1661"/>
            <a:chExt cx="227" cy="408"/>
          </a:xfrm>
        </p:grpSpPr>
        <p:sp>
          <p:nvSpPr>
            <p:cNvPr id="18484" name="Line 6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476375" y="26368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971550" y="28527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1042988" y="28527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r>
              <a:rPr lang="ru-RU"/>
              <a:t>4</a:t>
            </a:r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>
            <a:off x="1042988" y="32131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1187450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1619250" y="29241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8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51050" y="3068638"/>
            <a:ext cx="360363" cy="504825"/>
            <a:chOff x="1020" y="1661"/>
            <a:chExt cx="227" cy="408"/>
          </a:xfrm>
        </p:grpSpPr>
        <p:sp>
          <p:nvSpPr>
            <p:cNvPr id="18482" name="Line 1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2124075" y="299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>
            <a:off x="1546225" y="32131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1619250" y="321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1619250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1619250" y="357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0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2124075" y="32845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559050" y="3429000"/>
            <a:ext cx="360363" cy="504825"/>
            <a:chOff x="1020" y="1661"/>
            <a:chExt cx="227" cy="408"/>
          </a:xfrm>
        </p:grpSpPr>
        <p:sp>
          <p:nvSpPr>
            <p:cNvPr id="18480" name="Line 24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Line 25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2555875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387" name="Line 27"/>
          <p:cNvSpPr>
            <a:spLocks noChangeShapeType="1"/>
          </p:cNvSpPr>
          <p:nvPr/>
        </p:nvSpPr>
        <p:spPr bwMode="auto">
          <a:xfrm>
            <a:off x="2054225" y="35734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88" name="Text Box 28"/>
          <p:cNvSpPr txBox="1">
            <a:spLocks noChangeArrowheads="1"/>
          </p:cNvSpPr>
          <p:nvPr/>
        </p:nvSpPr>
        <p:spPr bwMode="auto">
          <a:xfrm>
            <a:off x="2124075" y="357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43389" name="Line 29"/>
          <p:cNvSpPr>
            <a:spLocks noChangeShapeType="1"/>
          </p:cNvSpPr>
          <p:nvPr/>
        </p:nvSpPr>
        <p:spPr bwMode="auto">
          <a:xfrm>
            <a:off x="2125663" y="39338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0" name="Text Box 30"/>
          <p:cNvSpPr txBox="1">
            <a:spLocks noChangeArrowheads="1"/>
          </p:cNvSpPr>
          <p:nvPr/>
        </p:nvSpPr>
        <p:spPr bwMode="auto">
          <a:xfrm>
            <a:off x="2124075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43391" name="Text Box 31"/>
          <p:cNvSpPr txBox="1">
            <a:spLocks noChangeArrowheads="1"/>
          </p:cNvSpPr>
          <p:nvPr/>
        </p:nvSpPr>
        <p:spPr bwMode="auto">
          <a:xfrm>
            <a:off x="2700338" y="364648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143428" name="Line 68"/>
          <p:cNvSpPr>
            <a:spLocks noChangeShapeType="1"/>
          </p:cNvSpPr>
          <p:nvPr/>
        </p:nvSpPr>
        <p:spPr bwMode="auto">
          <a:xfrm flipH="1" flipV="1">
            <a:off x="1042988" y="3429000"/>
            <a:ext cx="14414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9" name="Text Box 69"/>
          <p:cNvSpPr txBox="1">
            <a:spLocks noChangeArrowheads="1"/>
          </p:cNvSpPr>
          <p:nvPr/>
        </p:nvSpPr>
        <p:spPr bwMode="auto">
          <a:xfrm>
            <a:off x="6208713" y="25860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0,74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 flipH="1">
            <a:off x="6229350" y="2854325"/>
            <a:ext cx="71438" cy="71438"/>
            <a:chOff x="385" y="3294"/>
            <a:chExt cx="227" cy="181"/>
          </a:xfrm>
        </p:grpSpPr>
        <p:sp>
          <p:nvSpPr>
            <p:cNvPr id="18478" name="Line 71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Line 72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33" name="Text Box 73"/>
          <p:cNvSpPr txBox="1">
            <a:spLocks noChangeArrowheads="1"/>
          </p:cNvSpPr>
          <p:nvPr/>
        </p:nvSpPr>
        <p:spPr bwMode="auto">
          <a:xfrm>
            <a:off x="6516688" y="28543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434" name="Line 74"/>
          <p:cNvSpPr>
            <a:spLocks noChangeShapeType="1"/>
          </p:cNvSpPr>
          <p:nvPr/>
        </p:nvSpPr>
        <p:spPr bwMode="auto">
          <a:xfrm>
            <a:off x="6229350" y="314166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5" name="Text Box 75"/>
          <p:cNvSpPr txBox="1">
            <a:spLocks noChangeArrowheads="1"/>
          </p:cNvSpPr>
          <p:nvPr/>
        </p:nvSpPr>
        <p:spPr bwMode="auto">
          <a:xfrm>
            <a:off x="6229350" y="31416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5</a:t>
            </a:r>
            <a:r>
              <a:rPr lang="ru-RU"/>
              <a:t>,92</a:t>
            </a:r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 flipH="1">
            <a:off x="6229350" y="3430588"/>
            <a:ext cx="71438" cy="71437"/>
            <a:chOff x="385" y="3294"/>
            <a:chExt cx="227" cy="181"/>
          </a:xfrm>
        </p:grpSpPr>
        <p:sp>
          <p:nvSpPr>
            <p:cNvPr id="18476" name="Line 77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Line 78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39" name="Text Box 79"/>
          <p:cNvSpPr txBox="1">
            <a:spLocks noChangeArrowheads="1"/>
          </p:cNvSpPr>
          <p:nvPr/>
        </p:nvSpPr>
        <p:spPr bwMode="auto">
          <a:xfrm>
            <a:off x="6516688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440" name="Line 80"/>
          <p:cNvSpPr>
            <a:spLocks noChangeShapeType="1"/>
          </p:cNvSpPr>
          <p:nvPr/>
        </p:nvSpPr>
        <p:spPr bwMode="auto">
          <a:xfrm>
            <a:off x="6229350" y="37179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1" name="Text Box 81"/>
          <p:cNvSpPr txBox="1">
            <a:spLocks noChangeArrowheads="1"/>
          </p:cNvSpPr>
          <p:nvPr/>
        </p:nvSpPr>
        <p:spPr bwMode="auto">
          <a:xfrm>
            <a:off x="6229350" y="37179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7</a:t>
            </a:r>
            <a:r>
              <a:rPr lang="ru-RU"/>
              <a:t>,36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 flipH="1">
            <a:off x="6229350" y="4005263"/>
            <a:ext cx="71438" cy="71437"/>
            <a:chOff x="385" y="3294"/>
            <a:chExt cx="227" cy="181"/>
          </a:xfrm>
        </p:grpSpPr>
        <p:sp>
          <p:nvSpPr>
            <p:cNvPr id="18474" name="Line 83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Line 84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45" name="Text Box 85"/>
          <p:cNvSpPr txBox="1">
            <a:spLocks noChangeArrowheads="1"/>
          </p:cNvSpPr>
          <p:nvPr/>
        </p:nvSpPr>
        <p:spPr bwMode="auto">
          <a:xfrm>
            <a:off x="6516688" y="39338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43446" name="Line 86"/>
          <p:cNvSpPr>
            <a:spLocks noChangeShapeType="1"/>
          </p:cNvSpPr>
          <p:nvPr/>
        </p:nvSpPr>
        <p:spPr bwMode="auto">
          <a:xfrm>
            <a:off x="6229350" y="42941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7" name="Text Box 87"/>
          <p:cNvSpPr txBox="1">
            <a:spLocks noChangeArrowheads="1"/>
          </p:cNvSpPr>
          <p:nvPr/>
        </p:nvSpPr>
        <p:spPr bwMode="auto">
          <a:xfrm>
            <a:off x="6229350" y="42941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2</a:t>
            </a:r>
            <a:r>
              <a:rPr lang="ru-RU"/>
              <a:t>,88</a:t>
            </a:r>
          </a:p>
        </p:txBody>
      </p:sp>
      <p:sp>
        <p:nvSpPr>
          <p:cNvPr id="143460" name="Line 100"/>
          <p:cNvSpPr>
            <a:spLocks noChangeShapeType="1"/>
          </p:cNvSpPr>
          <p:nvPr/>
        </p:nvSpPr>
        <p:spPr bwMode="auto">
          <a:xfrm flipH="1">
            <a:off x="6011863" y="3286125"/>
            <a:ext cx="1587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1" name="Text Box 101"/>
          <p:cNvSpPr txBox="1">
            <a:spLocks noChangeArrowheads="1"/>
          </p:cNvSpPr>
          <p:nvPr/>
        </p:nvSpPr>
        <p:spPr bwMode="auto">
          <a:xfrm>
            <a:off x="3543300" y="6256338"/>
            <a:ext cx="2093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68,74</a:t>
            </a:r>
            <a:r>
              <a:rPr lang="ru-RU" b="1" baseline="-25000">
                <a:solidFill>
                  <a:srgbClr val="FF3300"/>
                </a:solidFill>
              </a:rPr>
              <a:t>10</a:t>
            </a:r>
            <a:r>
              <a:rPr lang="ru-RU" b="1">
                <a:solidFill>
                  <a:srgbClr val="FF3300"/>
                </a:solidFill>
              </a:rPr>
              <a:t> = 104,572</a:t>
            </a:r>
            <a:r>
              <a:rPr lang="ru-RU" b="1" baseline="-25000">
                <a:solidFill>
                  <a:srgbClr val="FF3300"/>
                </a:solidFill>
              </a:rPr>
              <a:t>8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4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1000"/>
                                        <p:tgtEl>
                                          <p:spTgt spid="14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1000"/>
                                        <p:tgtEl>
                                          <p:spTgt spid="14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1000"/>
                                        <p:tgtEl>
                                          <p:spTgt spid="14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1000"/>
                                        <p:tgtEl>
                                          <p:spTgt spid="14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1000"/>
                                        <p:tgtEl>
                                          <p:spTgt spid="14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1000"/>
                                        <p:tgtEl>
                                          <p:spTgt spid="14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" dur="1000"/>
                                        <p:tgtEl>
                                          <p:spTgt spid="14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6" dur="1000"/>
                                        <p:tgtEl>
                                          <p:spTgt spid="14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1000"/>
                                        <p:tgtEl>
                                          <p:spTgt spid="14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3" dur="1000"/>
                                        <p:tgtEl>
                                          <p:spTgt spid="14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14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143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8" grpId="0"/>
      <p:bldP spid="143369" grpId="0" animBg="1"/>
      <p:bldP spid="143370" grpId="0"/>
      <p:bldP spid="143371" grpId="0" animBg="1"/>
      <p:bldP spid="143372" grpId="0"/>
      <p:bldP spid="143373" grpId="0"/>
      <p:bldP spid="143377" grpId="0"/>
      <p:bldP spid="143378" grpId="0" animBg="1"/>
      <p:bldP spid="143379" grpId="0"/>
      <p:bldP spid="143380" grpId="0" animBg="1"/>
      <p:bldP spid="143381" grpId="0"/>
      <p:bldP spid="143382" grpId="0"/>
      <p:bldP spid="143386" grpId="0"/>
      <p:bldP spid="143387" grpId="0" animBg="1"/>
      <p:bldP spid="143388" grpId="0"/>
      <p:bldP spid="143389" grpId="0" animBg="1"/>
      <p:bldP spid="143390" grpId="0"/>
      <p:bldP spid="143391" grpId="0"/>
      <p:bldP spid="143428" grpId="0" animBg="1"/>
      <p:bldP spid="143429" grpId="0"/>
      <p:bldP spid="143433" grpId="0"/>
      <p:bldP spid="143434" grpId="0" animBg="1"/>
      <p:bldP spid="143435" grpId="0"/>
      <p:bldP spid="143439" grpId="0"/>
      <p:bldP spid="143440" grpId="0" animBg="1"/>
      <p:bldP spid="143441" grpId="0"/>
      <p:bldP spid="143445" grpId="0"/>
      <p:bldP spid="143446" grpId="0" animBg="1"/>
      <p:bldP spid="143447" grpId="0"/>
      <p:bldP spid="1434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22400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вещественных чисел из десятичной системы счисления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720725"/>
          </a:xfrm>
        </p:spPr>
        <p:txBody>
          <a:bodyPr/>
          <a:lstStyle/>
          <a:p>
            <a:pPr marL="274638" indent="-2746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 </a:t>
            </a:r>
            <a:r>
              <a:rPr lang="ru-RU" sz="1800" smtClean="0"/>
              <a:t>Пример. Перевести число </a:t>
            </a:r>
            <a:r>
              <a:rPr lang="en-US" sz="1800" smtClean="0"/>
              <a:t>68</a:t>
            </a:r>
            <a:r>
              <a:rPr lang="ru-RU" sz="1800" smtClean="0"/>
              <a:t>,</a:t>
            </a:r>
            <a:r>
              <a:rPr lang="en-US" sz="1800" smtClean="0"/>
              <a:t>74</a:t>
            </a:r>
            <a:r>
              <a:rPr lang="ru-RU" sz="1800" smtClean="0"/>
              <a:t> из десятичной системы в счисления в двоичную, восьмеричную и шестнадцатеричную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051050" y="28527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68</a:t>
            </a: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84438" y="2924175"/>
            <a:ext cx="360362" cy="504825"/>
            <a:chOff x="1020" y="1661"/>
            <a:chExt cx="227" cy="408"/>
          </a:xfrm>
        </p:grpSpPr>
        <p:sp>
          <p:nvSpPr>
            <p:cNvPr id="19494" name="Line 6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484438" y="28527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1979613" y="3068638"/>
            <a:ext cx="1444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2051050" y="30686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r>
              <a:rPr lang="ru-RU"/>
              <a:t>4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2051050" y="3429000"/>
            <a:ext cx="360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2195513" y="3429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627313" y="31400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59113" y="3284538"/>
            <a:ext cx="360362" cy="504825"/>
            <a:chOff x="1020" y="1661"/>
            <a:chExt cx="227" cy="408"/>
          </a:xfrm>
        </p:grpSpPr>
        <p:sp>
          <p:nvSpPr>
            <p:cNvPr id="19492" name="Line 15"/>
            <p:cNvSpPr>
              <a:spLocks noChangeShapeType="1"/>
            </p:cNvSpPr>
            <p:nvPr/>
          </p:nvSpPr>
          <p:spPr bwMode="auto">
            <a:xfrm>
              <a:off x="1020" y="1661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3059113" y="32131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2554288" y="3429000"/>
            <a:ext cx="1444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2627313" y="3429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>
            <a:off x="2627313" y="3789363"/>
            <a:ext cx="3603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627313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3132138" y="35004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145440" name="Line 32"/>
          <p:cNvSpPr>
            <a:spLocks noChangeShapeType="1"/>
          </p:cNvSpPr>
          <p:nvPr/>
        </p:nvSpPr>
        <p:spPr bwMode="auto">
          <a:xfrm flipH="1" flipV="1">
            <a:off x="2051050" y="3644900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41" name="Text Box 33"/>
          <p:cNvSpPr txBox="1">
            <a:spLocks noChangeArrowheads="1"/>
          </p:cNvSpPr>
          <p:nvPr/>
        </p:nvSpPr>
        <p:spPr bwMode="auto">
          <a:xfrm>
            <a:off x="5345113" y="27289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0,74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 flipH="1">
            <a:off x="5365750" y="2997200"/>
            <a:ext cx="71438" cy="71438"/>
            <a:chOff x="385" y="3294"/>
            <a:chExt cx="227" cy="181"/>
          </a:xfrm>
        </p:grpSpPr>
        <p:sp>
          <p:nvSpPr>
            <p:cNvPr id="19490" name="Line 35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36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445" name="Text Box 37"/>
          <p:cNvSpPr txBox="1">
            <a:spLocks noChangeArrowheads="1"/>
          </p:cNvSpPr>
          <p:nvPr/>
        </p:nvSpPr>
        <p:spPr bwMode="auto">
          <a:xfrm>
            <a:off x="5508625" y="29956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145446" name="Line 38"/>
          <p:cNvSpPr>
            <a:spLocks noChangeShapeType="1"/>
          </p:cNvSpPr>
          <p:nvPr/>
        </p:nvSpPr>
        <p:spPr bwMode="auto">
          <a:xfrm>
            <a:off x="5365750" y="3284538"/>
            <a:ext cx="5762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47" name="Text Box 39"/>
          <p:cNvSpPr txBox="1">
            <a:spLocks noChangeArrowheads="1"/>
          </p:cNvSpPr>
          <p:nvPr/>
        </p:nvSpPr>
        <p:spPr bwMode="auto">
          <a:xfrm>
            <a:off x="5292725" y="328453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11</a:t>
            </a:r>
            <a:r>
              <a:rPr lang="ru-RU"/>
              <a:t>,84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 flipH="1">
            <a:off x="5365750" y="3573463"/>
            <a:ext cx="71438" cy="71437"/>
            <a:chOff x="385" y="3294"/>
            <a:chExt cx="227" cy="181"/>
          </a:xfrm>
        </p:grpSpPr>
        <p:sp>
          <p:nvSpPr>
            <p:cNvPr id="19488" name="Line 41"/>
            <p:cNvSpPr>
              <a:spLocks noChangeShapeType="1"/>
            </p:cNvSpPr>
            <p:nvPr/>
          </p:nvSpPr>
          <p:spPr bwMode="auto">
            <a:xfrm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Line 42"/>
            <p:cNvSpPr>
              <a:spLocks noChangeShapeType="1"/>
            </p:cNvSpPr>
            <p:nvPr/>
          </p:nvSpPr>
          <p:spPr bwMode="auto">
            <a:xfrm flipH="1">
              <a:off x="385" y="3294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5580063" y="35004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16</a:t>
            </a:r>
          </a:p>
        </p:txBody>
      </p:sp>
      <p:sp>
        <p:nvSpPr>
          <p:cNvPr id="145452" name="Line 44"/>
          <p:cNvSpPr>
            <a:spLocks noChangeShapeType="1"/>
          </p:cNvSpPr>
          <p:nvPr/>
        </p:nvSpPr>
        <p:spPr bwMode="auto">
          <a:xfrm>
            <a:off x="5365750" y="3860800"/>
            <a:ext cx="5762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auto">
          <a:xfrm>
            <a:off x="5365750" y="386080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13</a:t>
            </a:r>
            <a:r>
              <a:rPr lang="ru-RU"/>
              <a:t>,44</a:t>
            </a:r>
          </a:p>
        </p:txBody>
      </p:sp>
      <p:sp>
        <p:nvSpPr>
          <p:cNvPr id="145460" name="Line 52"/>
          <p:cNvSpPr>
            <a:spLocks noChangeShapeType="1"/>
          </p:cNvSpPr>
          <p:nvPr/>
        </p:nvSpPr>
        <p:spPr bwMode="auto">
          <a:xfrm flipH="1">
            <a:off x="5148263" y="3429000"/>
            <a:ext cx="1587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461" name="Text Box 53"/>
          <p:cNvSpPr txBox="1">
            <a:spLocks noChangeArrowheads="1"/>
          </p:cNvSpPr>
          <p:nvPr/>
        </p:nvSpPr>
        <p:spPr bwMode="auto">
          <a:xfrm>
            <a:off x="3543300" y="6256338"/>
            <a:ext cx="159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68,74</a:t>
            </a:r>
            <a:r>
              <a:rPr lang="ru-RU" b="1" baseline="-25000">
                <a:solidFill>
                  <a:srgbClr val="FF3300"/>
                </a:solidFill>
              </a:rPr>
              <a:t>10</a:t>
            </a:r>
            <a:r>
              <a:rPr lang="ru-RU" b="1">
                <a:solidFill>
                  <a:srgbClr val="FF3300"/>
                </a:solidFill>
              </a:rPr>
              <a:t> = </a:t>
            </a:r>
            <a:r>
              <a:rPr lang="en-US" b="1">
                <a:solidFill>
                  <a:srgbClr val="FF3300"/>
                </a:solidFill>
              </a:rPr>
              <a:t>BD</a:t>
            </a:r>
            <a:r>
              <a:rPr lang="ru-RU" b="1" baseline="-25000">
                <a:solidFill>
                  <a:srgbClr val="FF3300"/>
                </a:solidFill>
              </a:rPr>
              <a:t>8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19487" name="AutoShape 5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0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10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10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10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10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10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4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6" grpId="0"/>
      <p:bldP spid="145417" grpId="0" animBg="1"/>
      <p:bldP spid="145418" grpId="0"/>
      <p:bldP spid="145419" grpId="0" animBg="1"/>
      <p:bldP spid="145420" grpId="0"/>
      <p:bldP spid="145421" grpId="0"/>
      <p:bldP spid="145425" grpId="0"/>
      <p:bldP spid="145426" grpId="0" animBg="1"/>
      <p:bldP spid="145427" grpId="0"/>
      <p:bldP spid="145428" grpId="0" animBg="1"/>
      <p:bldP spid="145429" grpId="0"/>
      <p:bldP spid="145430" grpId="0"/>
      <p:bldP spid="145440" grpId="0" animBg="1"/>
      <p:bldP spid="145441" grpId="0"/>
      <p:bldP spid="145445" grpId="0"/>
      <p:bldP spid="145446" grpId="0" animBg="1"/>
      <p:bldP spid="145447" grpId="0"/>
      <p:bldP spid="145451" grpId="0"/>
      <p:bldP spid="145452" grpId="0" animBg="1"/>
      <p:bldP spid="145453" grpId="0"/>
      <p:bldP spid="1454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Перевод чисел в десятичную систему счисления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229600" cy="1873250"/>
          </a:xfrm>
        </p:spPr>
        <p:txBody>
          <a:bodyPr/>
          <a:lstStyle/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При переводе числа из системы счисления с основанием </a:t>
            </a:r>
            <a:r>
              <a:rPr lang="en-US" sz="1800" smtClean="0"/>
              <a:t>q</a:t>
            </a:r>
            <a:r>
              <a:rPr lang="ru-RU" sz="1800" smtClean="0"/>
              <a:t> в десятичную</a:t>
            </a:r>
          </a:p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   надо представить это число в виде суммы произведений степеней </a:t>
            </a:r>
          </a:p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/>
              <a:t>основания его системы счисления </a:t>
            </a:r>
            <a:r>
              <a:rPr lang="en-US" sz="1800" smtClean="0"/>
              <a:t>q</a:t>
            </a:r>
            <a:r>
              <a:rPr lang="ru-RU" sz="1800" smtClean="0"/>
              <a:t> на соответствующие цифры числа.</a:t>
            </a:r>
          </a:p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smtClean="0"/>
              <a:t>         </a:t>
            </a:r>
            <a:r>
              <a:rPr lang="en-US" sz="1800" i="1" smtClean="0"/>
              <a:t>a</a:t>
            </a:r>
            <a:r>
              <a:rPr lang="en-US" sz="1800" i="1" baseline="-25000" smtClean="0"/>
              <a:t>n-1</a:t>
            </a:r>
            <a:r>
              <a:rPr lang="en-US" sz="1800" i="1" smtClean="0"/>
              <a:t>q</a:t>
            </a:r>
            <a:r>
              <a:rPr lang="en-US" sz="1800" i="1" baseline="30000" smtClean="0"/>
              <a:t>n-1</a:t>
            </a:r>
            <a:r>
              <a:rPr lang="en-US" sz="1800" i="1" smtClean="0"/>
              <a:t> + a</a:t>
            </a:r>
            <a:r>
              <a:rPr lang="en-US" sz="1800" i="1" baseline="-25000" smtClean="0"/>
              <a:t>n-2</a:t>
            </a:r>
            <a:r>
              <a:rPr lang="en-US" sz="1800" i="1" smtClean="0"/>
              <a:t>q</a:t>
            </a:r>
            <a:r>
              <a:rPr lang="en-US" sz="1800" i="1" baseline="30000" smtClean="0"/>
              <a:t>n-2</a:t>
            </a:r>
            <a:r>
              <a:rPr lang="en-US" sz="1800" i="1" smtClean="0"/>
              <a:t> + … + a</a:t>
            </a:r>
            <a:r>
              <a:rPr lang="en-US" sz="1800" i="1" baseline="-25000" smtClean="0"/>
              <a:t>1</a:t>
            </a:r>
            <a:r>
              <a:rPr lang="en-US" sz="1800" i="1" smtClean="0"/>
              <a:t>q</a:t>
            </a:r>
            <a:r>
              <a:rPr lang="en-US" sz="1800" i="1" baseline="30000" smtClean="0"/>
              <a:t>1</a:t>
            </a:r>
            <a:r>
              <a:rPr lang="en-US" sz="1800" i="1" smtClean="0"/>
              <a:t> + a</a:t>
            </a:r>
            <a:r>
              <a:rPr lang="en-US" sz="1800" i="1" baseline="-25000" smtClean="0"/>
              <a:t>0</a:t>
            </a:r>
            <a:r>
              <a:rPr lang="en-US" sz="1800" i="1" smtClean="0"/>
              <a:t>q</a:t>
            </a:r>
            <a:r>
              <a:rPr lang="en-US" sz="1800" i="1" baseline="30000" smtClean="0"/>
              <a:t>0  + </a:t>
            </a:r>
            <a:r>
              <a:rPr lang="en-US" sz="1800" i="1" smtClean="0"/>
              <a:t>a</a:t>
            </a:r>
            <a:r>
              <a:rPr lang="en-US" sz="1800" i="1" baseline="-25000" smtClean="0"/>
              <a:t>-1</a:t>
            </a:r>
            <a:r>
              <a:rPr lang="en-US" sz="1800" i="1" smtClean="0"/>
              <a:t>q</a:t>
            </a:r>
            <a:r>
              <a:rPr lang="en-US" sz="1800" i="1" baseline="30000" smtClean="0"/>
              <a:t>-1 </a:t>
            </a:r>
            <a:r>
              <a:rPr lang="en-US" sz="1800" i="1" smtClean="0"/>
              <a:t> + … + a</a:t>
            </a:r>
            <a:r>
              <a:rPr lang="en-US" sz="1800" i="1" baseline="-25000" smtClean="0"/>
              <a:t>-m</a:t>
            </a:r>
            <a:r>
              <a:rPr lang="en-US" sz="1800" i="1" smtClean="0"/>
              <a:t>q</a:t>
            </a:r>
            <a:r>
              <a:rPr lang="en-US" sz="1800" i="1" baseline="30000" smtClean="0"/>
              <a:t>-m</a:t>
            </a:r>
            <a:endParaRPr lang="ru-RU" sz="1800" i="1" baseline="30000" smtClean="0"/>
          </a:p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i="1" baseline="30000" smtClean="0"/>
          </a:p>
          <a:p>
            <a:pPr marL="274638" indent="-2746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baseline="30000" smtClean="0"/>
              <a:t>     </a:t>
            </a:r>
            <a:r>
              <a:rPr lang="ru-RU" sz="1800" baseline="30000" smtClean="0"/>
              <a:t> </a:t>
            </a:r>
            <a:r>
              <a:rPr lang="ru-RU" sz="1800" smtClean="0"/>
              <a:t>и выполнить арифметические вычисления.</a:t>
            </a:r>
            <a:endParaRPr lang="ru-RU" sz="1800" i="1" baseline="300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ru-RU" sz="3800" b="1" smtClean="0"/>
              <a:t>Системы счисления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764704"/>
            <a:ext cx="8507413" cy="56165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ru-RU" sz="1800" dirty="0" smtClean="0"/>
              <a:t>        </a:t>
            </a:r>
            <a:r>
              <a:rPr lang="ru-RU" sz="1800" b="1" dirty="0" smtClean="0"/>
              <a:t>Система счисления</a:t>
            </a:r>
            <a:r>
              <a:rPr lang="ru-RU" sz="1800" dirty="0" smtClean="0"/>
              <a:t> –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это знаковая система, в которой числа записываются по определённым правилам с помощью символов некоторого алфавита, называемых цифрами</a:t>
            </a:r>
            <a:endParaRPr lang="ru-RU" sz="18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29241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468313" y="4508500"/>
            <a:ext cx="37433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Количественное значение каждой цифры числа зависит от того, в каком месте (позиции или разряде) записана та или иная цифра.</a:t>
            </a:r>
            <a:endParaRPr lang="en-US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0,7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7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     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70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643438" y="4508500"/>
            <a:ext cx="38163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</a:rPr>
              <a:t>Количественное значение цифры числа не зависит от того, в каком месте (позиции или разряде) записана та или иная цифра.</a:t>
            </a:r>
          </a:p>
          <a:p>
            <a:pPr lvl="3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XIX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3676" name="AutoShape 12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900113" y="3357563"/>
            <a:ext cx="2663825" cy="936625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Monotype Corsiva" pitchFamily="66" charset="0"/>
              </a:rPr>
              <a:t>Позиционные</a:t>
            </a:r>
          </a:p>
        </p:txBody>
      </p:sp>
      <p:sp>
        <p:nvSpPr>
          <p:cNvPr id="113677" name="AutoShape 13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932363" y="3429000"/>
            <a:ext cx="2663825" cy="936625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>
                <a:solidFill>
                  <a:schemeClr val="bg1"/>
                </a:solidFill>
                <a:latin typeface="Monotype Corsiva" pitchFamily="66" charset="0"/>
              </a:rPr>
              <a:t>Непозиционные</a:t>
            </a:r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2916238" y="1773238"/>
            <a:ext cx="2663825" cy="1008062"/>
          </a:xfrm>
          <a:prstGeom prst="bevel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Monotype Corsiva" pitchFamily="66" charset="0"/>
              </a:rPr>
              <a:t>Системы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Monotype Corsiva" pitchFamily="66" charset="0"/>
              </a:rPr>
              <a:t>счисления</a:t>
            </a: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 rot="9246281">
            <a:off x="2435225" y="2889250"/>
            <a:ext cx="903288" cy="360363"/>
          </a:xfrm>
          <a:prstGeom prst="notchedRightArrow">
            <a:avLst>
              <a:gd name="adj1" fmla="val 50000"/>
              <a:gd name="adj2" fmla="val 62665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 rot="2232970">
            <a:off x="5003800" y="2924175"/>
            <a:ext cx="903288" cy="360363"/>
          </a:xfrm>
          <a:prstGeom prst="notchedRightArrow">
            <a:avLst>
              <a:gd name="adj1" fmla="val 50000"/>
              <a:gd name="adj2" fmla="val 62665"/>
            </a:avLst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/>
      <p:bldP spid="113675" grpId="0"/>
      <p:bldP spid="113676" grpId="0" animBg="1"/>
      <p:bldP spid="113677" grpId="0" animBg="1"/>
      <p:bldP spid="113678" grpId="0" animBg="1"/>
      <p:bldP spid="113680" grpId="0" animBg="1"/>
      <p:bldP spid="1136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Перевод чисел в десятичную систему счисления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81988" cy="647700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</a:pPr>
            <a:r>
              <a:rPr lang="ru-RU" sz="1800" smtClean="0"/>
              <a:t>   Пример. Перевести число 1011,1 из двоичной системы счисления в десятичную.</a:t>
            </a:r>
          </a:p>
          <a:p>
            <a:pPr marL="274638" indent="-274638" eaLnBrk="1" hangingPunct="1">
              <a:buFont typeface="Wingdings" pitchFamily="2" charset="2"/>
              <a:buNone/>
            </a:pPr>
            <a:endParaRPr lang="ru-RU" sz="1800" i="1" baseline="30000" smtClean="0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47900" y="2727325"/>
            <a:ext cx="141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1  0  1  1, 1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3203575" y="249237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98767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277177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484438" y="24923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2266950" y="2492375"/>
            <a:ext cx="36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3635375" y="2708275"/>
            <a:ext cx="454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1∙2</a:t>
            </a:r>
            <a:r>
              <a:rPr lang="ru-RU" baseline="30000"/>
              <a:t>3</a:t>
            </a:r>
            <a:r>
              <a:rPr lang="ru-RU"/>
              <a:t> + 0∙2</a:t>
            </a:r>
            <a:r>
              <a:rPr lang="ru-RU" baseline="30000"/>
              <a:t>2</a:t>
            </a:r>
            <a:r>
              <a:rPr lang="ru-RU"/>
              <a:t>  + 1∙2</a:t>
            </a:r>
            <a:r>
              <a:rPr lang="ru-RU" baseline="30000"/>
              <a:t>1</a:t>
            </a:r>
            <a:r>
              <a:rPr lang="ru-RU"/>
              <a:t>  + 1∙2</a:t>
            </a:r>
            <a:r>
              <a:rPr lang="ru-RU" baseline="30000"/>
              <a:t>0</a:t>
            </a:r>
            <a:r>
              <a:rPr lang="ru-RU"/>
              <a:t>  + 1∙2</a:t>
            </a:r>
            <a:r>
              <a:rPr lang="ru-RU" baseline="30000"/>
              <a:t>-1</a:t>
            </a:r>
            <a:r>
              <a:rPr lang="ru-RU"/>
              <a:t> = 11,5</a:t>
            </a:r>
            <a:r>
              <a:rPr lang="ru-RU" baseline="-25000"/>
              <a:t>10</a:t>
            </a:r>
            <a:endParaRPr lang="ru-RU"/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1239838" y="2463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разряды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1331913" y="2781300"/>
            <a:ext cx="80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число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539750" y="3284538"/>
            <a:ext cx="82819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/>
              <a:t>   Пример. Перевести число 276,8 из восьмеричной системы счисления в десятичную.</a:t>
            </a:r>
          </a:p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i="1" baseline="30000"/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2176463" y="4168775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2  7  6, 5</a:t>
            </a:r>
            <a:r>
              <a:rPr lang="ru-RU" baseline="-25000"/>
              <a:t>8</a:t>
            </a:r>
            <a:endParaRPr lang="ru-RU"/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916238" y="39338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2700338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11413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195513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3563938" y="4149725"/>
            <a:ext cx="424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2∙8</a:t>
            </a:r>
            <a:r>
              <a:rPr lang="ru-RU" baseline="30000"/>
              <a:t>2</a:t>
            </a:r>
            <a:r>
              <a:rPr lang="ru-RU"/>
              <a:t>  + 7∙8</a:t>
            </a:r>
            <a:r>
              <a:rPr lang="ru-RU" baseline="30000"/>
              <a:t>1</a:t>
            </a:r>
            <a:r>
              <a:rPr lang="ru-RU"/>
              <a:t>  + 6∙8</a:t>
            </a:r>
            <a:r>
              <a:rPr lang="ru-RU" baseline="30000"/>
              <a:t>0 </a:t>
            </a:r>
            <a:r>
              <a:rPr lang="ru-RU"/>
              <a:t> + 5∙8</a:t>
            </a:r>
            <a:r>
              <a:rPr lang="ru-RU" baseline="30000"/>
              <a:t>-1</a:t>
            </a:r>
            <a:r>
              <a:rPr lang="ru-RU"/>
              <a:t> = 190,625</a:t>
            </a:r>
            <a:r>
              <a:rPr lang="ru-RU" baseline="-25000"/>
              <a:t>10</a:t>
            </a:r>
            <a:endParaRPr lang="ru-RU"/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1168400" y="39052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разряды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1260475" y="4222750"/>
            <a:ext cx="80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число</a:t>
            </a: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539750" y="4724400"/>
            <a:ext cx="82819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/>
              <a:t>   Пример. Перевести число 1</a:t>
            </a:r>
            <a:r>
              <a:rPr lang="en-US"/>
              <a:t>F</a:t>
            </a:r>
            <a:r>
              <a:rPr lang="ru-RU"/>
              <a:t>3 из шестнадцатеричной  системы счисления в десятичную.</a:t>
            </a:r>
          </a:p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i="1" baseline="30000"/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2176463" y="5753100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 </a:t>
            </a:r>
            <a:r>
              <a:rPr lang="en-US"/>
              <a:t>F</a:t>
            </a:r>
            <a:r>
              <a:rPr lang="ru-RU"/>
              <a:t>  3</a:t>
            </a:r>
            <a:r>
              <a:rPr lang="ru-RU" baseline="-25000"/>
              <a:t>16</a:t>
            </a:r>
            <a:endParaRPr lang="ru-RU"/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2700338" y="55181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2411413" y="55181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2195513" y="55181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3132138" y="5734050"/>
            <a:ext cx="359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1∙16</a:t>
            </a:r>
            <a:r>
              <a:rPr lang="ru-RU" baseline="30000"/>
              <a:t>2</a:t>
            </a:r>
            <a:r>
              <a:rPr lang="ru-RU"/>
              <a:t>  + 15∙16</a:t>
            </a:r>
            <a:r>
              <a:rPr lang="ru-RU" baseline="30000"/>
              <a:t>1</a:t>
            </a:r>
            <a:r>
              <a:rPr lang="ru-RU"/>
              <a:t>  + 3∙16</a:t>
            </a:r>
            <a:r>
              <a:rPr lang="ru-RU" baseline="30000"/>
              <a:t>0 </a:t>
            </a:r>
            <a:r>
              <a:rPr lang="ru-RU"/>
              <a:t> = 499</a:t>
            </a:r>
            <a:r>
              <a:rPr lang="ru-RU" baseline="-25000"/>
              <a:t>10</a:t>
            </a:r>
            <a:endParaRPr lang="ru-RU"/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1168400" y="5489575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разряды</a:t>
            </a:r>
          </a:p>
        </p:txBody>
      </p:sp>
      <p:sp>
        <p:nvSpPr>
          <p:cNvPr id="149538" name="Text Box 34"/>
          <p:cNvSpPr txBox="1">
            <a:spLocks noChangeArrowheads="1"/>
          </p:cNvSpPr>
          <p:nvPr/>
        </p:nvSpPr>
        <p:spPr bwMode="auto">
          <a:xfrm>
            <a:off x="1260475" y="5807075"/>
            <a:ext cx="80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число</a:t>
            </a:r>
          </a:p>
        </p:txBody>
      </p:sp>
      <p:sp>
        <p:nvSpPr>
          <p:cNvPr id="21534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92825"/>
            <a:ext cx="1150938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9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9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9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9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49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49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4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49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9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9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4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49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49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149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/>
      <p:bldP spid="149513" grpId="0"/>
      <p:bldP spid="149514" grpId="0"/>
      <p:bldP spid="149515" grpId="0"/>
      <p:bldP spid="149516" grpId="0"/>
      <p:bldP spid="149522" grpId="0"/>
      <p:bldP spid="149523" grpId="0"/>
      <p:bldP spid="149524" grpId="0"/>
      <p:bldP spid="149525" grpId="0"/>
      <p:bldP spid="149533" grpId="0"/>
      <p:bldP spid="149534" grpId="0"/>
      <p:bldP spid="1495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35975" cy="1944687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из восьмеричной и шестнадцатеричной системы счисления в двоичную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865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Заменить каждую цифру восьмеричного/шестнадцатеричного числа соответствующим трехразрядным/четырехразрядным двоичным кодом.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900113" y="3284538"/>
            <a:ext cx="7138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Перевести число 527,1</a:t>
            </a:r>
            <a:r>
              <a:rPr lang="ru-RU" baseline="-25000"/>
              <a:t>8</a:t>
            </a:r>
            <a:r>
              <a:rPr lang="ru-RU"/>
              <a:t> в двоичную систему счисления.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619250" y="38608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527,1</a:t>
            </a:r>
            <a:r>
              <a:rPr lang="ru-RU" baseline="-25000"/>
              <a:t>8 </a:t>
            </a:r>
            <a:r>
              <a:rPr lang="ru-RU"/>
              <a:t>= </a:t>
            </a:r>
            <a:endParaRPr lang="ru-RU" baseline="-25000"/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627313" y="3860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101</a:t>
            </a:r>
          </a:p>
        </p:txBody>
      </p:sp>
      <p:sp>
        <p:nvSpPr>
          <p:cNvPr id="153610" name="Freeform 10"/>
          <p:cNvSpPr>
            <a:spLocks/>
          </p:cNvSpPr>
          <p:nvPr/>
        </p:nvSpPr>
        <p:spPr bwMode="auto">
          <a:xfrm>
            <a:off x="2771775" y="4221163"/>
            <a:ext cx="287338" cy="71437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1" name="Freeform 11"/>
          <p:cNvSpPr>
            <a:spLocks/>
          </p:cNvSpPr>
          <p:nvPr/>
        </p:nvSpPr>
        <p:spPr bwMode="auto">
          <a:xfrm>
            <a:off x="3276600" y="4221163"/>
            <a:ext cx="287338" cy="71437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2" name="Freeform 12"/>
          <p:cNvSpPr>
            <a:spLocks/>
          </p:cNvSpPr>
          <p:nvPr/>
        </p:nvSpPr>
        <p:spPr bwMode="auto">
          <a:xfrm>
            <a:off x="3779838" y="4221163"/>
            <a:ext cx="287337" cy="71437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3" name="Freeform 13"/>
          <p:cNvSpPr>
            <a:spLocks/>
          </p:cNvSpPr>
          <p:nvPr/>
        </p:nvSpPr>
        <p:spPr bwMode="auto">
          <a:xfrm>
            <a:off x="4284663" y="4221163"/>
            <a:ext cx="287337" cy="71437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132138" y="3860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010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3635375" y="3860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111,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4140200" y="3860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001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27717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327660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3779838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53620" name="Text Box 20"/>
          <p:cNvSpPr txBox="1">
            <a:spLocks noChangeArrowheads="1"/>
          </p:cNvSpPr>
          <p:nvPr/>
        </p:nvSpPr>
        <p:spPr bwMode="auto">
          <a:xfrm>
            <a:off x="428466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4572000" y="40767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/>
              <a:t>2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971550" y="4652963"/>
            <a:ext cx="7261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Перевести число </a:t>
            </a:r>
            <a:r>
              <a:rPr lang="en-US"/>
              <a:t>1A3</a:t>
            </a:r>
            <a:r>
              <a:rPr lang="ru-RU"/>
              <a:t>,</a:t>
            </a:r>
            <a:r>
              <a:rPr lang="en-US"/>
              <a:t>F</a:t>
            </a:r>
            <a:r>
              <a:rPr lang="en-US" baseline="-25000"/>
              <a:t>16</a:t>
            </a:r>
            <a:r>
              <a:rPr lang="ru-RU"/>
              <a:t> в двоичную систему счисления.</a:t>
            </a:r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1401763" y="5300663"/>
            <a:ext cx="1201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1A3</a:t>
            </a:r>
            <a:r>
              <a:rPr lang="ru-RU"/>
              <a:t>,</a:t>
            </a:r>
            <a:r>
              <a:rPr lang="en-US"/>
              <a:t>F</a:t>
            </a:r>
            <a:r>
              <a:rPr lang="en-US" baseline="-25000"/>
              <a:t>16</a:t>
            </a:r>
            <a:r>
              <a:rPr lang="ru-RU" baseline="-25000"/>
              <a:t> </a:t>
            </a:r>
            <a:r>
              <a:rPr lang="ru-RU"/>
              <a:t>= </a:t>
            </a:r>
            <a:endParaRPr lang="ru-RU" baseline="-25000"/>
          </a:p>
        </p:txBody>
      </p:sp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2409825" y="53006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000</a:t>
            </a:r>
            <a:r>
              <a:rPr lang="ru-RU"/>
              <a:t>1</a:t>
            </a:r>
          </a:p>
        </p:txBody>
      </p:sp>
      <p:sp>
        <p:nvSpPr>
          <p:cNvPr id="153625" name="Freeform 25"/>
          <p:cNvSpPr>
            <a:spLocks/>
          </p:cNvSpPr>
          <p:nvPr/>
        </p:nvSpPr>
        <p:spPr bwMode="auto">
          <a:xfrm>
            <a:off x="2554288" y="5661025"/>
            <a:ext cx="433387" cy="71438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6" name="Freeform 26"/>
          <p:cNvSpPr>
            <a:spLocks/>
          </p:cNvSpPr>
          <p:nvPr/>
        </p:nvSpPr>
        <p:spPr bwMode="auto">
          <a:xfrm>
            <a:off x="3132138" y="5661025"/>
            <a:ext cx="431800" cy="71438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7" name="Freeform 27"/>
          <p:cNvSpPr>
            <a:spLocks/>
          </p:cNvSpPr>
          <p:nvPr/>
        </p:nvSpPr>
        <p:spPr bwMode="auto">
          <a:xfrm>
            <a:off x="3779838" y="5661025"/>
            <a:ext cx="431800" cy="71438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8" name="Freeform 28"/>
          <p:cNvSpPr>
            <a:spLocks/>
          </p:cNvSpPr>
          <p:nvPr/>
        </p:nvSpPr>
        <p:spPr bwMode="auto">
          <a:xfrm>
            <a:off x="4356100" y="5661025"/>
            <a:ext cx="431800" cy="71438"/>
          </a:xfrm>
          <a:custGeom>
            <a:avLst/>
            <a:gdLst>
              <a:gd name="T0" fmla="*/ 0 w 227"/>
              <a:gd name="T1" fmla="*/ 0 h 204"/>
              <a:gd name="T2" fmla="*/ 45 w 227"/>
              <a:gd name="T3" fmla="*/ 136 h 204"/>
              <a:gd name="T4" fmla="*/ 136 w 227"/>
              <a:gd name="T5" fmla="*/ 181 h 204"/>
              <a:gd name="T6" fmla="*/ 227 w 227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204"/>
              <a:gd name="T14" fmla="*/ 227 w 227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204">
                <a:moveTo>
                  <a:pt x="0" y="0"/>
                </a:moveTo>
                <a:cubicBezTo>
                  <a:pt x="11" y="53"/>
                  <a:pt x="22" y="106"/>
                  <a:pt x="45" y="136"/>
                </a:cubicBezTo>
                <a:cubicBezTo>
                  <a:pt x="68" y="166"/>
                  <a:pt x="106" y="204"/>
                  <a:pt x="136" y="181"/>
                </a:cubicBezTo>
                <a:cubicBezTo>
                  <a:pt x="166" y="158"/>
                  <a:pt x="212" y="38"/>
                  <a:pt x="2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2987675" y="53006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  <a:r>
              <a:rPr lang="ru-RU"/>
              <a:t>010</a:t>
            </a:r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3635375" y="53006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</a:t>
            </a:r>
            <a:r>
              <a:rPr lang="ru-RU"/>
              <a:t>11,</a:t>
            </a:r>
          </a:p>
        </p:txBody>
      </p:sp>
      <p:sp>
        <p:nvSpPr>
          <p:cNvPr id="153631" name="Text Box 31"/>
          <p:cNvSpPr txBox="1">
            <a:spLocks noChangeArrowheads="1"/>
          </p:cNvSpPr>
          <p:nvPr/>
        </p:nvSpPr>
        <p:spPr bwMode="auto">
          <a:xfrm>
            <a:off x="4211638" y="53006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111</a:t>
            </a:r>
            <a:r>
              <a:rPr lang="ru-RU"/>
              <a:t>1</a:t>
            </a:r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2627313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3633" name="Text Box 33"/>
          <p:cNvSpPr txBox="1">
            <a:spLocks noChangeArrowheads="1"/>
          </p:cNvSpPr>
          <p:nvPr/>
        </p:nvSpPr>
        <p:spPr bwMode="auto">
          <a:xfrm>
            <a:off x="3203575" y="56610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3634" name="Text Box 34"/>
          <p:cNvSpPr txBox="1">
            <a:spLocks noChangeArrowheads="1"/>
          </p:cNvSpPr>
          <p:nvPr/>
        </p:nvSpPr>
        <p:spPr bwMode="auto">
          <a:xfrm>
            <a:off x="3851275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3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4427538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F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3636" name="Text Box 36"/>
          <p:cNvSpPr txBox="1">
            <a:spLocks noChangeArrowheads="1"/>
          </p:cNvSpPr>
          <p:nvPr/>
        </p:nvSpPr>
        <p:spPr bwMode="auto">
          <a:xfrm>
            <a:off x="4787900" y="55165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/>
              <a:t>2</a:t>
            </a:r>
          </a:p>
        </p:txBody>
      </p:sp>
      <p:sp>
        <p:nvSpPr>
          <p:cNvPr id="22562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488" y="5516563"/>
            <a:ext cx="1943100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Таблица соответствия</a:t>
            </a:r>
          </a:p>
        </p:txBody>
      </p:sp>
      <p:sp>
        <p:nvSpPr>
          <p:cNvPr id="22563" name="AutoShape 3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3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3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3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5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5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53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3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53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153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10" grpId="0" animBg="1"/>
      <p:bldP spid="153611" grpId="0" animBg="1"/>
      <p:bldP spid="153612" grpId="0" animBg="1"/>
      <p:bldP spid="153613" grpId="0" animBg="1"/>
      <p:bldP spid="153617" grpId="0"/>
      <p:bldP spid="153618" grpId="0"/>
      <p:bldP spid="153619" grpId="0"/>
      <p:bldP spid="153620" grpId="0"/>
      <p:bldP spid="153621" grpId="0"/>
      <p:bldP spid="153625" grpId="0" animBg="1"/>
      <p:bldP spid="153626" grpId="0" animBg="1"/>
      <p:bldP spid="153627" grpId="0" animBg="1"/>
      <p:bldP spid="153628" grpId="0" animBg="1"/>
      <p:bldP spid="153632" grpId="0"/>
      <p:bldP spid="153633" grpId="0"/>
      <p:bldP spid="153634" grpId="0"/>
      <p:bldP spid="153635" grpId="0"/>
      <p:bldP spid="1536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35975" cy="1944687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из двоичной системы счисления в восьмеричную и шестнадцатеричную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604250" cy="1873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Для перехода от двоичной к восьмеричной/шестнадцатеричной системе счисления поступают следующим образом: двигаясь от запятой влево и вправо, разбивают двоичное число на группы по 3/4 разряда, дополняя при необходимости нулями крайние левую и правую группы. Затем каждую группу из 3/4  разрядов заменяют соответствующей восьмеричной/шестнадцатеричной цифрой.</a:t>
            </a:r>
          </a:p>
        </p:txBody>
      </p:sp>
      <p:sp>
        <p:nvSpPr>
          <p:cNvPr id="23556" name="Text Box 34"/>
          <p:cNvSpPr txBox="1">
            <a:spLocks noChangeArrowheads="1"/>
          </p:cNvSpPr>
          <p:nvPr/>
        </p:nvSpPr>
        <p:spPr bwMode="auto">
          <a:xfrm>
            <a:off x="735013" y="3952875"/>
            <a:ext cx="101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</a:t>
            </a:r>
          </a:p>
        </p:txBody>
      </p:sp>
      <p:sp>
        <p:nvSpPr>
          <p:cNvPr id="157731" name="Text Box 35"/>
          <p:cNvSpPr txBox="1">
            <a:spLocks noChangeArrowheads="1"/>
          </p:cNvSpPr>
          <p:nvPr/>
        </p:nvSpPr>
        <p:spPr bwMode="auto">
          <a:xfrm>
            <a:off x="1166813" y="4240213"/>
            <a:ext cx="287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1 0 1 0 1 0 0 1,1 0 1 1 1   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57740" name="AutoShape 44"/>
          <p:cNvSpPr>
            <a:spLocks noChangeArrowheads="1"/>
          </p:cNvSpPr>
          <p:nvPr/>
        </p:nvSpPr>
        <p:spPr bwMode="auto">
          <a:xfrm>
            <a:off x="2843213" y="4581525"/>
            <a:ext cx="504825" cy="144463"/>
          </a:xfrm>
          <a:prstGeom prst="curvedUpArrow">
            <a:avLst>
              <a:gd name="adj1" fmla="val 54132"/>
              <a:gd name="adj2" fmla="val 13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41" name="AutoShape 45"/>
          <p:cNvSpPr>
            <a:spLocks noChangeArrowheads="1"/>
          </p:cNvSpPr>
          <p:nvPr/>
        </p:nvSpPr>
        <p:spPr bwMode="auto">
          <a:xfrm>
            <a:off x="3348038" y="4581525"/>
            <a:ext cx="504825" cy="144463"/>
          </a:xfrm>
          <a:prstGeom prst="curvedUpArrow">
            <a:avLst>
              <a:gd name="adj1" fmla="val 54132"/>
              <a:gd name="adj2" fmla="val 13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42" name="AutoShape 46"/>
          <p:cNvSpPr>
            <a:spLocks noChangeArrowheads="1"/>
          </p:cNvSpPr>
          <p:nvPr/>
        </p:nvSpPr>
        <p:spPr bwMode="auto">
          <a:xfrm flipH="1">
            <a:off x="2195513" y="4581525"/>
            <a:ext cx="501650" cy="142875"/>
          </a:xfrm>
          <a:prstGeom prst="curvedUpArrow">
            <a:avLst>
              <a:gd name="adj1" fmla="val 54390"/>
              <a:gd name="adj2" fmla="val 1404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43" name="AutoShape 47"/>
          <p:cNvSpPr>
            <a:spLocks noChangeArrowheads="1"/>
          </p:cNvSpPr>
          <p:nvPr/>
        </p:nvSpPr>
        <p:spPr bwMode="auto">
          <a:xfrm flipH="1">
            <a:off x="1619250" y="4581525"/>
            <a:ext cx="501650" cy="142875"/>
          </a:xfrm>
          <a:prstGeom prst="curvedUpArrow">
            <a:avLst>
              <a:gd name="adj1" fmla="val 54390"/>
              <a:gd name="adj2" fmla="val 1404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44" name="AutoShape 48"/>
          <p:cNvSpPr>
            <a:spLocks noChangeArrowheads="1"/>
          </p:cNvSpPr>
          <p:nvPr/>
        </p:nvSpPr>
        <p:spPr bwMode="auto">
          <a:xfrm flipH="1">
            <a:off x="1116013" y="4581525"/>
            <a:ext cx="501650" cy="142875"/>
          </a:xfrm>
          <a:prstGeom prst="curvedUpArrow">
            <a:avLst>
              <a:gd name="adj1" fmla="val 54390"/>
              <a:gd name="adj2" fmla="val 1404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7745" name="Text Box 49"/>
          <p:cNvSpPr txBox="1">
            <a:spLocks noChangeArrowheads="1"/>
          </p:cNvSpPr>
          <p:nvPr/>
        </p:nvSpPr>
        <p:spPr bwMode="auto">
          <a:xfrm>
            <a:off x="2339975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7746" name="Text Box 50"/>
          <p:cNvSpPr txBox="1">
            <a:spLocks noChangeArrowheads="1"/>
          </p:cNvSpPr>
          <p:nvPr/>
        </p:nvSpPr>
        <p:spPr bwMode="auto">
          <a:xfrm>
            <a:off x="2916238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7747" name="Text Box 51"/>
          <p:cNvSpPr txBox="1">
            <a:spLocks noChangeArrowheads="1"/>
          </p:cNvSpPr>
          <p:nvPr/>
        </p:nvSpPr>
        <p:spPr bwMode="auto">
          <a:xfrm>
            <a:off x="3635375" y="4221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7748" name="Text Box 52"/>
          <p:cNvSpPr txBox="1">
            <a:spLocks noChangeArrowheads="1"/>
          </p:cNvSpPr>
          <p:nvPr/>
        </p:nvSpPr>
        <p:spPr bwMode="auto">
          <a:xfrm>
            <a:off x="3419475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57750" name="Text Box 54"/>
          <p:cNvSpPr txBox="1">
            <a:spLocks noChangeArrowheads="1"/>
          </p:cNvSpPr>
          <p:nvPr/>
        </p:nvSpPr>
        <p:spPr bwMode="auto">
          <a:xfrm>
            <a:off x="1042988" y="42211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57751" name="Text Box 55"/>
          <p:cNvSpPr txBox="1">
            <a:spLocks noChangeArrowheads="1"/>
          </p:cNvSpPr>
          <p:nvPr/>
        </p:nvSpPr>
        <p:spPr bwMode="auto">
          <a:xfrm>
            <a:off x="1187450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7752" name="Text Box 56"/>
          <p:cNvSpPr txBox="1">
            <a:spLocks noChangeArrowheads="1"/>
          </p:cNvSpPr>
          <p:nvPr/>
        </p:nvSpPr>
        <p:spPr bwMode="auto">
          <a:xfrm>
            <a:off x="1835150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7753" name="Text Box 57"/>
          <p:cNvSpPr txBox="1">
            <a:spLocks noChangeArrowheads="1"/>
          </p:cNvSpPr>
          <p:nvPr/>
        </p:nvSpPr>
        <p:spPr bwMode="auto">
          <a:xfrm>
            <a:off x="3924300" y="4221163"/>
            <a:ext cx="116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251,65</a:t>
            </a:r>
            <a:r>
              <a:rPr lang="ru-RU" baseline="-25000"/>
              <a:t>8</a:t>
            </a:r>
            <a:endParaRPr lang="ru-RU"/>
          </a:p>
        </p:txBody>
      </p:sp>
      <p:sp>
        <p:nvSpPr>
          <p:cNvPr id="23571" name="Text Box 67"/>
          <p:cNvSpPr txBox="1">
            <a:spLocks noChangeArrowheads="1"/>
          </p:cNvSpPr>
          <p:nvPr/>
        </p:nvSpPr>
        <p:spPr bwMode="auto">
          <a:xfrm>
            <a:off x="1187450" y="5229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7765" name="Text Box 69"/>
          <p:cNvSpPr txBox="1">
            <a:spLocks noChangeArrowheads="1"/>
          </p:cNvSpPr>
          <p:nvPr/>
        </p:nvSpPr>
        <p:spPr bwMode="auto">
          <a:xfrm>
            <a:off x="1116013" y="5157788"/>
            <a:ext cx="318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1 0 1 0 1 0 0 1,1 0 1 1 1   </a:t>
            </a:r>
            <a:r>
              <a:rPr lang="en-US"/>
              <a:t>     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57766" name="AutoShape 70"/>
          <p:cNvSpPr>
            <a:spLocks noChangeArrowheads="1"/>
          </p:cNvSpPr>
          <p:nvPr/>
        </p:nvSpPr>
        <p:spPr bwMode="auto">
          <a:xfrm flipH="1">
            <a:off x="1979613" y="5516563"/>
            <a:ext cx="646112" cy="144462"/>
          </a:xfrm>
          <a:prstGeom prst="curvedUpArrow">
            <a:avLst>
              <a:gd name="adj1" fmla="val 69283"/>
              <a:gd name="adj2" fmla="val 1789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67" name="AutoShape 71"/>
          <p:cNvSpPr>
            <a:spLocks noChangeArrowheads="1"/>
          </p:cNvSpPr>
          <p:nvPr/>
        </p:nvSpPr>
        <p:spPr bwMode="auto">
          <a:xfrm>
            <a:off x="2771775" y="5516563"/>
            <a:ext cx="720725" cy="144462"/>
          </a:xfrm>
          <a:prstGeom prst="curvedUpArrow">
            <a:avLst>
              <a:gd name="adj1" fmla="val 77284"/>
              <a:gd name="adj2" fmla="val 1995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68" name="Text Box 72"/>
          <p:cNvSpPr txBox="1">
            <a:spLocks noChangeArrowheads="1"/>
          </p:cNvSpPr>
          <p:nvPr/>
        </p:nvSpPr>
        <p:spPr bwMode="auto">
          <a:xfrm>
            <a:off x="2124075" y="5734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7769" name="Text Box 73"/>
          <p:cNvSpPr txBox="1">
            <a:spLocks noChangeArrowheads="1"/>
          </p:cNvSpPr>
          <p:nvPr/>
        </p:nvSpPr>
        <p:spPr bwMode="auto">
          <a:xfrm>
            <a:off x="2987675" y="56610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7770" name="AutoShape 74"/>
          <p:cNvSpPr>
            <a:spLocks noChangeArrowheads="1"/>
          </p:cNvSpPr>
          <p:nvPr/>
        </p:nvSpPr>
        <p:spPr bwMode="auto">
          <a:xfrm flipH="1">
            <a:off x="1258888" y="5516563"/>
            <a:ext cx="717550" cy="144462"/>
          </a:xfrm>
          <a:prstGeom prst="curvedUpArrow">
            <a:avLst>
              <a:gd name="adj1" fmla="val 76943"/>
              <a:gd name="adj2" fmla="val 19868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71" name="Text Box 75"/>
          <p:cNvSpPr txBox="1">
            <a:spLocks noChangeArrowheads="1"/>
          </p:cNvSpPr>
          <p:nvPr/>
        </p:nvSpPr>
        <p:spPr bwMode="auto">
          <a:xfrm>
            <a:off x="1476375" y="56610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7772" name="AutoShape 76"/>
          <p:cNvSpPr>
            <a:spLocks noChangeArrowheads="1"/>
          </p:cNvSpPr>
          <p:nvPr/>
        </p:nvSpPr>
        <p:spPr bwMode="auto">
          <a:xfrm>
            <a:off x="3421063" y="5518150"/>
            <a:ext cx="719137" cy="142875"/>
          </a:xfrm>
          <a:prstGeom prst="curvedUpArrow">
            <a:avLst>
              <a:gd name="adj1" fmla="val 77970"/>
              <a:gd name="adj2" fmla="val 201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7773" name="Text Box 77"/>
          <p:cNvSpPr txBox="1">
            <a:spLocks noChangeArrowheads="1"/>
          </p:cNvSpPr>
          <p:nvPr/>
        </p:nvSpPr>
        <p:spPr bwMode="auto">
          <a:xfrm>
            <a:off x="3563938" y="51577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00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7775" name="Text Box 79"/>
          <p:cNvSpPr txBox="1">
            <a:spLocks noChangeArrowheads="1"/>
          </p:cNvSpPr>
          <p:nvPr/>
        </p:nvSpPr>
        <p:spPr bwMode="auto">
          <a:xfrm>
            <a:off x="3635375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8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7776" name="Text Box 80"/>
          <p:cNvSpPr txBox="1">
            <a:spLocks noChangeArrowheads="1"/>
          </p:cNvSpPr>
          <p:nvPr/>
        </p:nvSpPr>
        <p:spPr bwMode="auto">
          <a:xfrm>
            <a:off x="4140200" y="5157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</a:t>
            </a:r>
            <a:r>
              <a:rPr lang="en-US"/>
              <a:t>A9</a:t>
            </a:r>
            <a:r>
              <a:rPr lang="ru-RU"/>
              <a:t>,</a:t>
            </a:r>
            <a:r>
              <a:rPr lang="en-US"/>
              <a:t>B8</a:t>
            </a:r>
            <a:r>
              <a:rPr lang="ru-RU" baseline="-25000"/>
              <a:t>16</a:t>
            </a:r>
            <a:endParaRPr lang="ru-RU"/>
          </a:p>
        </p:txBody>
      </p:sp>
      <p:sp>
        <p:nvSpPr>
          <p:cNvPr id="23583" name="AutoShape 8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488" y="5516563"/>
            <a:ext cx="1943100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Таблица соответствия</a:t>
            </a:r>
          </a:p>
        </p:txBody>
      </p:sp>
      <p:sp>
        <p:nvSpPr>
          <p:cNvPr id="23584" name="AutoShape 8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7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5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5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5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5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5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5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5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5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157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40" grpId="0" animBg="1"/>
      <p:bldP spid="157741" grpId="0" animBg="1"/>
      <p:bldP spid="157742" grpId="0" animBg="1"/>
      <p:bldP spid="157743" grpId="0" animBg="1"/>
      <p:bldP spid="157747" grpId="0"/>
      <p:bldP spid="157748" grpId="0"/>
      <p:bldP spid="157750" grpId="0"/>
      <p:bldP spid="157751" grpId="0"/>
      <p:bldP spid="157752" grpId="0"/>
      <p:bldP spid="157766" grpId="0" animBg="1"/>
      <p:bldP spid="157767" grpId="0" animBg="1"/>
      <p:bldP spid="157770" grpId="0" animBg="1"/>
      <p:bldP spid="157771" grpId="0"/>
      <p:bldP spid="157772" grpId="0" animBg="1"/>
      <p:bldP spid="157773" grpId="0"/>
      <p:bldP spid="1577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35975" cy="1944687"/>
          </a:xfrm>
        </p:spPr>
        <p:txBody>
          <a:bodyPr/>
          <a:lstStyle/>
          <a:p>
            <a:pPr eaLnBrk="1" hangingPunct="1"/>
            <a:r>
              <a:rPr lang="ru-RU" sz="3800" b="1" smtClean="0"/>
              <a:t>Перевод из восьмеричной системы счисления в шестнадцатеричную и обратно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640762" cy="865187"/>
          </a:xfrm>
        </p:spPr>
        <p:txBody>
          <a:bodyPr/>
          <a:lstStyle/>
          <a:p>
            <a:pPr marL="85725" indent="-85725" eaLnBrk="1" hangingPunct="1">
              <a:buFont typeface="Wingdings" pitchFamily="2" charset="2"/>
              <a:buNone/>
            </a:pPr>
            <a:r>
              <a:rPr lang="ru-RU" sz="1800" smtClean="0"/>
              <a:t>     При переходе из восьмеричной системы счисления в шестнадцатеричную и обратно вначале производится перевод чисел из исходной системы счисления в двоичную, а затем – в конечную систему .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323850" y="3284538"/>
            <a:ext cx="828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Перевести число 527,1</a:t>
            </a:r>
            <a:r>
              <a:rPr lang="ru-RU" baseline="-25000"/>
              <a:t>8</a:t>
            </a:r>
            <a:r>
              <a:rPr lang="ru-RU"/>
              <a:t> в шестнадцатеричную систему счисления.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1187450" y="38608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527,1</a:t>
            </a:r>
            <a:r>
              <a:rPr lang="ru-RU" baseline="-25000"/>
              <a:t>8 </a:t>
            </a:r>
            <a:r>
              <a:rPr lang="ru-RU"/>
              <a:t>= </a:t>
            </a:r>
            <a:endParaRPr lang="ru-RU" baseline="-25000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468313" y="47244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Перевести число </a:t>
            </a:r>
            <a:r>
              <a:rPr lang="en-US"/>
              <a:t>1A3</a:t>
            </a:r>
            <a:r>
              <a:rPr lang="ru-RU"/>
              <a:t>,</a:t>
            </a:r>
            <a:r>
              <a:rPr lang="en-US"/>
              <a:t>F</a:t>
            </a:r>
            <a:r>
              <a:rPr lang="en-US" baseline="-25000"/>
              <a:t>16</a:t>
            </a:r>
            <a:r>
              <a:rPr lang="ru-RU"/>
              <a:t> в восьмеричную систему счисления.</a:t>
            </a:r>
          </a:p>
        </p:txBody>
      </p:sp>
      <p:sp>
        <p:nvSpPr>
          <p:cNvPr id="161812" name="Rectangle 20"/>
          <p:cNvSpPr>
            <a:spLocks noChangeArrowheads="1"/>
          </p:cNvSpPr>
          <p:nvPr/>
        </p:nvSpPr>
        <p:spPr bwMode="auto">
          <a:xfrm>
            <a:off x="1116013" y="5300663"/>
            <a:ext cx="1201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1A3</a:t>
            </a:r>
            <a:r>
              <a:rPr lang="ru-RU"/>
              <a:t>,</a:t>
            </a:r>
            <a:r>
              <a:rPr lang="en-US"/>
              <a:t>F</a:t>
            </a:r>
            <a:r>
              <a:rPr lang="en-US" baseline="-25000"/>
              <a:t>16</a:t>
            </a:r>
            <a:r>
              <a:rPr lang="ru-RU" baseline="-25000"/>
              <a:t> </a:t>
            </a:r>
            <a:r>
              <a:rPr lang="ru-RU"/>
              <a:t>= </a:t>
            </a:r>
            <a:endParaRPr lang="ru-RU" baseline="-25000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2339975" y="3860800"/>
            <a:ext cx="2236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ru-RU"/>
              <a:t>101010111,011 </a:t>
            </a:r>
            <a:r>
              <a:rPr lang="en-US"/>
              <a:t> </a:t>
            </a:r>
            <a:r>
              <a:rPr lang="ru-RU"/>
              <a:t> 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61828" name="AutoShape 36"/>
          <p:cNvSpPr>
            <a:spLocks noChangeArrowheads="1"/>
          </p:cNvSpPr>
          <p:nvPr/>
        </p:nvSpPr>
        <p:spPr bwMode="auto">
          <a:xfrm flipH="1">
            <a:off x="3203575" y="4149725"/>
            <a:ext cx="503238" cy="142875"/>
          </a:xfrm>
          <a:prstGeom prst="curvedUpArrow">
            <a:avLst>
              <a:gd name="adj1" fmla="val 54562"/>
              <a:gd name="adj2" fmla="val 140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29" name="Text Box 37"/>
          <p:cNvSpPr txBox="1">
            <a:spLocks noChangeArrowheads="1"/>
          </p:cNvSpPr>
          <p:nvPr/>
        </p:nvSpPr>
        <p:spPr bwMode="auto">
          <a:xfrm>
            <a:off x="3348038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61831" name="AutoShape 39"/>
          <p:cNvSpPr>
            <a:spLocks noChangeArrowheads="1"/>
          </p:cNvSpPr>
          <p:nvPr/>
        </p:nvSpPr>
        <p:spPr bwMode="auto">
          <a:xfrm>
            <a:off x="3851275" y="4149725"/>
            <a:ext cx="504825" cy="144463"/>
          </a:xfrm>
          <a:prstGeom prst="curvedUpArrow">
            <a:avLst>
              <a:gd name="adj1" fmla="val 54132"/>
              <a:gd name="adj2" fmla="val 13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32" name="Text Box 40"/>
          <p:cNvSpPr txBox="1">
            <a:spLocks noChangeArrowheads="1"/>
          </p:cNvSpPr>
          <p:nvPr/>
        </p:nvSpPr>
        <p:spPr bwMode="auto">
          <a:xfrm>
            <a:off x="392430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61833" name="Text Box 41"/>
          <p:cNvSpPr txBox="1">
            <a:spLocks noChangeArrowheads="1"/>
          </p:cNvSpPr>
          <p:nvPr/>
        </p:nvSpPr>
        <p:spPr bwMode="auto">
          <a:xfrm>
            <a:off x="4140200" y="38608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0</a:t>
            </a:r>
            <a:r>
              <a:rPr lang="en-US">
                <a:solidFill>
                  <a:schemeClr val="accent2"/>
                </a:solidFill>
              </a:rPr>
              <a:t> 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1834" name="AutoShape 42"/>
          <p:cNvSpPr>
            <a:spLocks noChangeArrowheads="1"/>
          </p:cNvSpPr>
          <p:nvPr/>
        </p:nvSpPr>
        <p:spPr bwMode="auto">
          <a:xfrm flipH="1">
            <a:off x="2700338" y="4149725"/>
            <a:ext cx="501650" cy="142875"/>
          </a:xfrm>
          <a:prstGeom prst="curvedUpArrow">
            <a:avLst>
              <a:gd name="adj1" fmla="val 54390"/>
              <a:gd name="adj2" fmla="val 1404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27717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1836" name="Text Box 44"/>
          <p:cNvSpPr txBox="1">
            <a:spLocks noChangeArrowheads="1"/>
          </p:cNvSpPr>
          <p:nvPr/>
        </p:nvSpPr>
        <p:spPr bwMode="auto">
          <a:xfrm>
            <a:off x="4479925" y="3881438"/>
            <a:ext cx="105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=157,6</a:t>
            </a:r>
            <a:r>
              <a:rPr lang="ru-RU" baseline="-25000"/>
              <a:t>16</a:t>
            </a:r>
            <a:endParaRPr lang="ru-RU"/>
          </a:p>
        </p:txBody>
      </p:sp>
      <p:sp>
        <p:nvSpPr>
          <p:cNvPr id="161837" name="Text Box 45"/>
          <p:cNvSpPr txBox="1">
            <a:spLocks noChangeArrowheads="1"/>
          </p:cNvSpPr>
          <p:nvPr/>
        </p:nvSpPr>
        <p:spPr bwMode="auto">
          <a:xfrm>
            <a:off x="2124075" y="38608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000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1838" name="AutoShape 46"/>
          <p:cNvSpPr>
            <a:spLocks noChangeArrowheads="1"/>
          </p:cNvSpPr>
          <p:nvPr/>
        </p:nvSpPr>
        <p:spPr bwMode="auto">
          <a:xfrm flipH="1">
            <a:off x="2195513" y="4149725"/>
            <a:ext cx="501650" cy="142875"/>
          </a:xfrm>
          <a:prstGeom prst="curvedUpArrow">
            <a:avLst>
              <a:gd name="adj1" fmla="val 54390"/>
              <a:gd name="adj2" fmla="val 1404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39" name="Text Box 47"/>
          <p:cNvSpPr txBox="1">
            <a:spLocks noChangeArrowheads="1"/>
          </p:cNvSpPr>
          <p:nvPr/>
        </p:nvSpPr>
        <p:spPr bwMode="auto">
          <a:xfrm>
            <a:off x="23399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1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1840" name="Text Box 48"/>
          <p:cNvSpPr txBox="1">
            <a:spLocks noChangeArrowheads="1"/>
          </p:cNvSpPr>
          <p:nvPr/>
        </p:nvSpPr>
        <p:spPr bwMode="auto">
          <a:xfrm>
            <a:off x="2124075" y="5300663"/>
            <a:ext cx="2300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110100011,1111     </a:t>
            </a:r>
            <a:r>
              <a:rPr lang="ru-RU" baseline="-25000"/>
              <a:t>2</a:t>
            </a:r>
            <a:endParaRPr lang="ru-RU"/>
          </a:p>
        </p:txBody>
      </p:sp>
      <p:sp>
        <p:nvSpPr>
          <p:cNvPr id="161841" name="AutoShape 49"/>
          <p:cNvSpPr>
            <a:spLocks noChangeArrowheads="1"/>
          </p:cNvSpPr>
          <p:nvPr/>
        </p:nvSpPr>
        <p:spPr bwMode="auto">
          <a:xfrm flipH="1">
            <a:off x="2987675" y="5589588"/>
            <a:ext cx="360363" cy="71437"/>
          </a:xfrm>
          <a:prstGeom prst="curvedUpArrow">
            <a:avLst>
              <a:gd name="adj1" fmla="val 78143"/>
              <a:gd name="adj2" fmla="val 2017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42" name="AutoShape 50"/>
          <p:cNvSpPr>
            <a:spLocks noChangeArrowheads="1"/>
          </p:cNvSpPr>
          <p:nvPr/>
        </p:nvSpPr>
        <p:spPr bwMode="auto">
          <a:xfrm>
            <a:off x="3492500" y="5589588"/>
            <a:ext cx="360363" cy="71437"/>
          </a:xfrm>
          <a:prstGeom prst="curvedUpArrow">
            <a:avLst>
              <a:gd name="adj1" fmla="val 78143"/>
              <a:gd name="adj2" fmla="val 2017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43" name="Text Box 51"/>
          <p:cNvSpPr txBox="1">
            <a:spLocks noChangeArrowheads="1"/>
          </p:cNvSpPr>
          <p:nvPr/>
        </p:nvSpPr>
        <p:spPr bwMode="auto">
          <a:xfrm>
            <a:off x="3040063" y="568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1844" name="Text Box 52"/>
          <p:cNvSpPr txBox="1">
            <a:spLocks noChangeArrowheads="1"/>
          </p:cNvSpPr>
          <p:nvPr/>
        </p:nvSpPr>
        <p:spPr bwMode="auto">
          <a:xfrm>
            <a:off x="3492500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161845" name="AutoShape 53"/>
          <p:cNvSpPr>
            <a:spLocks noChangeArrowheads="1"/>
          </p:cNvSpPr>
          <p:nvPr/>
        </p:nvSpPr>
        <p:spPr bwMode="auto">
          <a:xfrm flipH="1">
            <a:off x="2627313" y="5589588"/>
            <a:ext cx="360362" cy="71437"/>
          </a:xfrm>
          <a:prstGeom prst="curvedUpArrow">
            <a:avLst>
              <a:gd name="adj1" fmla="val 78143"/>
              <a:gd name="adj2" fmla="val 2017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46" name="Text Box 54"/>
          <p:cNvSpPr txBox="1">
            <a:spLocks noChangeArrowheads="1"/>
          </p:cNvSpPr>
          <p:nvPr/>
        </p:nvSpPr>
        <p:spPr bwMode="auto">
          <a:xfrm>
            <a:off x="2700338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61847" name="AutoShape 55"/>
          <p:cNvSpPr>
            <a:spLocks noChangeArrowheads="1"/>
          </p:cNvSpPr>
          <p:nvPr/>
        </p:nvSpPr>
        <p:spPr bwMode="auto">
          <a:xfrm>
            <a:off x="3851275" y="5589588"/>
            <a:ext cx="360363" cy="71437"/>
          </a:xfrm>
          <a:prstGeom prst="curvedUpArrow">
            <a:avLst>
              <a:gd name="adj1" fmla="val 78143"/>
              <a:gd name="adj2" fmla="val 2017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1849" name="Text Box 57"/>
          <p:cNvSpPr txBox="1">
            <a:spLocks noChangeArrowheads="1"/>
          </p:cNvSpPr>
          <p:nvPr/>
        </p:nvSpPr>
        <p:spPr bwMode="auto">
          <a:xfrm>
            <a:off x="3851275" y="5300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00</a:t>
            </a:r>
          </a:p>
        </p:txBody>
      </p:sp>
      <p:sp>
        <p:nvSpPr>
          <p:cNvPr id="161850" name="AutoShape 58"/>
          <p:cNvSpPr>
            <a:spLocks noChangeArrowheads="1"/>
          </p:cNvSpPr>
          <p:nvPr/>
        </p:nvSpPr>
        <p:spPr bwMode="auto">
          <a:xfrm flipH="1">
            <a:off x="2195513" y="5589588"/>
            <a:ext cx="360362" cy="71437"/>
          </a:xfrm>
          <a:prstGeom prst="curvedUpArrow">
            <a:avLst>
              <a:gd name="adj1" fmla="val 78143"/>
              <a:gd name="adj2" fmla="val 2017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1851" name="Text Box 59"/>
          <p:cNvSpPr txBox="1">
            <a:spLocks noChangeArrowheads="1"/>
          </p:cNvSpPr>
          <p:nvPr/>
        </p:nvSpPr>
        <p:spPr bwMode="auto">
          <a:xfrm>
            <a:off x="2339975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61852" name="Text Box 60"/>
          <p:cNvSpPr txBox="1">
            <a:spLocks noChangeArrowheads="1"/>
          </p:cNvSpPr>
          <p:nvPr/>
        </p:nvSpPr>
        <p:spPr bwMode="auto">
          <a:xfrm>
            <a:off x="3924300" y="5661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61853" name="Text Box 61"/>
          <p:cNvSpPr txBox="1">
            <a:spLocks noChangeArrowheads="1"/>
          </p:cNvSpPr>
          <p:nvPr/>
        </p:nvSpPr>
        <p:spPr bwMode="auto">
          <a:xfrm>
            <a:off x="4284663" y="5300663"/>
            <a:ext cx="1100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=643,74</a:t>
            </a:r>
            <a:r>
              <a:rPr lang="ru-RU" baseline="-25000"/>
              <a:t>8</a:t>
            </a:r>
            <a:endParaRPr lang="ru-RU"/>
          </a:p>
        </p:txBody>
      </p:sp>
      <p:sp>
        <p:nvSpPr>
          <p:cNvPr id="24609" name="AutoShape 6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48488" y="5516563"/>
            <a:ext cx="1943100" cy="5048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Таблица соответствия</a:t>
            </a:r>
          </a:p>
        </p:txBody>
      </p:sp>
      <p:sp>
        <p:nvSpPr>
          <p:cNvPr id="24610" name="AutoShape 6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  <p:sp>
        <p:nvSpPr>
          <p:cNvPr id="24611" name="Text Box 64"/>
          <p:cNvSpPr txBox="1">
            <a:spLocks noChangeArrowheads="1"/>
          </p:cNvSpPr>
          <p:nvPr/>
        </p:nvSpPr>
        <p:spPr bwMode="auto">
          <a:xfrm>
            <a:off x="4551363" y="625633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5" action="ppaction://hlinkfile" tooltip="перевод из одной системы счисления в другую"/>
              </a:rPr>
              <a:t>самостоятельные задания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61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6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6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1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6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812" grpId="0"/>
      <p:bldP spid="161828" grpId="0" animBg="1"/>
      <p:bldP spid="161831" grpId="0" animBg="1"/>
      <p:bldP spid="161834" grpId="0" animBg="1"/>
      <p:bldP spid="161835" grpId="0"/>
      <p:bldP spid="161837" grpId="0"/>
      <p:bldP spid="161838" grpId="0" animBg="1"/>
      <p:bldP spid="161839" grpId="0"/>
      <p:bldP spid="161840" grpId="0"/>
      <p:bldP spid="161841" grpId="0" animBg="1"/>
      <p:bldP spid="161842" grpId="0" animBg="1"/>
      <p:bldP spid="161843" grpId="0"/>
      <p:bldP spid="161844" grpId="0"/>
      <p:bldP spid="161845" grpId="0" animBg="1"/>
      <p:bldP spid="161846" grpId="0"/>
      <p:bldP spid="161849" grpId="0"/>
      <p:bldP spid="161850" grpId="0" animBg="1"/>
      <p:bldP spid="161851" grpId="0"/>
      <p:bldP spid="1618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/>
          <a:lstStyle/>
          <a:p>
            <a:pPr eaLnBrk="1" hangingPunct="1"/>
            <a:r>
              <a:rPr lang="ru-RU" sz="3800" b="1" smtClean="0"/>
              <a:t>Арифметические операции в позиционных системах счисления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62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 Правила выполнения основных арифметических операций в любой позиционной системе счисления подчиняются тем же законам, что и в десятичной системе.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При сложении цифры суммируются по разрядам, и если при этом возникает переполнение разряда, то производится перенос в старший разряд. Переполнение разряда наступает тогда, когда величина числа в нем становится равной или большей основания системы счисления.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</a:t>
            </a:r>
            <a:r>
              <a:rPr lang="ru-RU" sz="1900" smtClean="0"/>
              <a:t>При вычитании из меньшей цифры большей в старшем разряде занимается единица, которая при переходе в младший разряд будет равна основанию системы счисления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/>
          <a:lstStyle/>
          <a:p>
            <a:pPr eaLnBrk="1" hangingPunct="1"/>
            <a:r>
              <a:rPr lang="ru-RU" sz="3800" b="1" smtClean="0"/>
              <a:t>Арифметические операции в позиционных системах счисления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820150" cy="42862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900" smtClean="0"/>
              <a:t>        Если при умножении однозначных чисел возникает переполнение разряда, то в старший разряд переносится число кратное основанию системы счисления. При умножении многозначных чисел в различных позиционных системах применяется алгоритм перемножения чисел в столбик, но при этом результаты умножения и сложения записываются с учетом основания системы счисления.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sz="190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900" smtClean="0"/>
              <a:t>        Деление в любой позиционной системе производится по тем же правилам, как и деление углом в десятичной системе, то есть сводится к операциям умножения и вычитания.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Сложение  в позиционных системах счисления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539750" y="155733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Цифры суммируются по разрядам, и если при этом возникает избыток, то он переносится влево</a:t>
            </a: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827088" y="31416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1 0 1 0 1</a:t>
            </a: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971550" y="3357563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+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827088" y="33575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1 1 0 1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971550" y="2276475"/>
            <a:ext cx="119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двоичная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>
            <a:off x="971550" y="3716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1763713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65901" name="Freeform 13"/>
          <p:cNvSpPr>
            <a:spLocks/>
          </p:cNvSpPr>
          <p:nvPr/>
        </p:nvSpPr>
        <p:spPr bwMode="auto">
          <a:xfrm>
            <a:off x="1908175" y="4076700"/>
            <a:ext cx="1079500" cy="3603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1908175" y="4149725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1+1=2=2+</a:t>
            </a:r>
            <a:r>
              <a:rPr lang="ru-RU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1619250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04" name="Text Box 16"/>
          <p:cNvSpPr txBox="1">
            <a:spLocks noChangeArrowheads="1"/>
          </p:cNvSpPr>
          <p:nvPr/>
        </p:nvSpPr>
        <p:spPr bwMode="auto">
          <a:xfrm>
            <a:off x="161925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65905" name="Freeform 17"/>
          <p:cNvSpPr>
            <a:spLocks/>
          </p:cNvSpPr>
          <p:nvPr/>
        </p:nvSpPr>
        <p:spPr bwMode="auto">
          <a:xfrm>
            <a:off x="1763713" y="4076700"/>
            <a:ext cx="863600" cy="7921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1763713" y="4508500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1+0+0=</a:t>
            </a:r>
            <a:r>
              <a:rPr lang="ru-RU" sz="1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140335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65908" name="Freeform 20"/>
          <p:cNvSpPr>
            <a:spLocks/>
          </p:cNvSpPr>
          <p:nvPr/>
        </p:nvSpPr>
        <p:spPr bwMode="auto">
          <a:xfrm>
            <a:off x="1547813" y="4076700"/>
            <a:ext cx="1079500" cy="12239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1547813" y="5013325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1+1=2=2+</a:t>
            </a:r>
            <a:r>
              <a:rPr lang="ru-RU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1258888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118745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65914" name="Freeform 26"/>
          <p:cNvSpPr>
            <a:spLocks/>
          </p:cNvSpPr>
          <p:nvPr/>
        </p:nvSpPr>
        <p:spPr bwMode="auto">
          <a:xfrm>
            <a:off x="1331913" y="4076700"/>
            <a:ext cx="1295400" cy="1584325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15" name="Text Box 27"/>
          <p:cNvSpPr txBox="1">
            <a:spLocks noChangeArrowheads="1"/>
          </p:cNvSpPr>
          <p:nvPr/>
        </p:nvSpPr>
        <p:spPr bwMode="auto">
          <a:xfrm>
            <a:off x="1331913" y="5373688"/>
            <a:ext cx="129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1+1+0=2=2+</a:t>
            </a:r>
            <a:r>
              <a:rPr lang="ru-RU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1042988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1042988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>
            <a:off x="1116013" y="4076700"/>
            <a:ext cx="1223962" cy="2016125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23" name="Text Box 35"/>
          <p:cNvSpPr txBox="1">
            <a:spLocks noChangeArrowheads="1"/>
          </p:cNvSpPr>
          <p:nvPr/>
        </p:nvSpPr>
        <p:spPr bwMode="auto">
          <a:xfrm>
            <a:off x="1187450" y="5805488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1+1=2=2+</a:t>
            </a:r>
            <a:r>
              <a:rPr lang="ru-RU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65924" name="Text Box 36"/>
          <p:cNvSpPr txBox="1">
            <a:spLocks noChangeArrowheads="1"/>
          </p:cNvSpPr>
          <p:nvPr/>
        </p:nvSpPr>
        <p:spPr bwMode="auto">
          <a:xfrm>
            <a:off x="827088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65925" name="Text Box 37"/>
          <p:cNvSpPr txBox="1">
            <a:spLocks noChangeArrowheads="1"/>
          </p:cNvSpPr>
          <p:nvPr/>
        </p:nvSpPr>
        <p:spPr bwMode="auto">
          <a:xfrm>
            <a:off x="1023938" y="6256338"/>
            <a:ext cx="179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100010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65926" name="Text Box 38"/>
          <p:cNvSpPr txBox="1">
            <a:spLocks noChangeArrowheads="1"/>
          </p:cNvSpPr>
          <p:nvPr/>
        </p:nvSpPr>
        <p:spPr bwMode="auto">
          <a:xfrm>
            <a:off x="3851275" y="30686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2 1 5 4</a:t>
            </a:r>
          </a:p>
        </p:txBody>
      </p:sp>
      <p:sp>
        <p:nvSpPr>
          <p:cNvPr id="165927" name="Text Box 39"/>
          <p:cNvSpPr txBox="1">
            <a:spLocks noChangeArrowheads="1"/>
          </p:cNvSpPr>
          <p:nvPr/>
        </p:nvSpPr>
        <p:spPr bwMode="auto">
          <a:xfrm>
            <a:off x="3851275" y="3213100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+</a:t>
            </a:r>
          </a:p>
        </p:txBody>
      </p:sp>
      <p:sp>
        <p:nvSpPr>
          <p:cNvPr id="165928" name="Text Box 40"/>
          <p:cNvSpPr txBox="1">
            <a:spLocks noChangeArrowheads="1"/>
          </p:cNvSpPr>
          <p:nvPr/>
        </p:nvSpPr>
        <p:spPr bwMode="auto">
          <a:xfrm>
            <a:off x="3851275" y="328453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7 3 6</a:t>
            </a:r>
          </a:p>
        </p:txBody>
      </p:sp>
      <p:sp>
        <p:nvSpPr>
          <p:cNvPr id="165929" name="Line 41"/>
          <p:cNvSpPr>
            <a:spLocks noChangeShapeType="1"/>
          </p:cNvSpPr>
          <p:nvPr/>
        </p:nvSpPr>
        <p:spPr bwMode="auto">
          <a:xfrm flipV="1">
            <a:off x="4067175" y="3643313"/>
            <a:ext cx="8651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30" name="Text Box 42"/>
          <p:cNvSpPr txBox="1">
            <a:spLocks noChangeArrowheads="1"/>
          </p:cNvSpPr>
          <p:nvPr/>
        </p:nvSpPr>
        <p:spPr bwMode="auto">
          <a:xfrm>
            <a:off x="457200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65931" name="Freeform 43"/>
          <p:cNvSpPr>
            <a:spLocks/>
          </p:cNvSpPr>
          <p:nvPr/>
        </p:nvSpPr>
        <p:spPr bwMode="auto">
          <a:xfrm>
            <a:off x="4716463" y="4003675"/>
            <a:ext cx="1150937" cy="361950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32" name="Text Box 44"/>
          <p:cNvSpPr txBox="1">
            <a:spLocks noChangeArrowheads="1"/>
          </p:cNvSpPr>
          <p:nvPr/>
        </p:nvSpPr>
        <p:spPr bwMode="auto">
          <a:xfrm>
            <a:off x="4716463" y="4076700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4+6=10=8+</a:t>
            </a:r>
            <a:r>
              <a:rPr lang="ru-RU" sz="1400" b="1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65933" name="Text Box 45"/>
          <p:cNvSpPr txBox="1">
            <a:spLocks noChangeArrowheads="1"/>
          </p:cNvSpPr>
          <p:nvPr/>
        </p:nvSpPr>
        <p:spPr bwMode="auto">
          <a:xfrm>
            <a:off x="4427538" y="29241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34" name="Text Box 46"/>
          <p:cNvSpPr txBox="1">
            <a:spLocks noChangeArrowheads="1"/>
          </p:cNvSpPr>
          <p:nvPr/>
        </p:nvSpPr>
        <p:spPr bwMode="auto">
          <a:xfrm>
            <a:off x="4427538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65935" name="Freeform 47"/>
          <p:cNvSpPr>
            <a:spLocks/>
          </p:cNvSpPr>
          <p:nvPr/>
        </p:nvSpPr>
        <p:spPr bwMode="auto">
          <a:xfrm>
            <a:off x="4572000" y="4005263"/>
            <a:ext cx="1296988" cy="792162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36" name="Text Box 48"/>
          <p:cNvSpPr txBox="1">
            <a:spLocks noChangeArrowheads="1"/>
          </p:cNvSpPr>
          <p:nvPr/>
        </p:nvSpPr>
        <p:spPr bwMode="auto">
          <a:xfrm>
            <a:off x="4572000" y="4508500"/>
            <a:ext cx="129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5+3+1=9=8+</a:t>
            </a:r>
            <a:r>
              <a:rPr lang="ru-RU" sz="1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37" name="Text Box 49"/>
          <p:cNvSpPr txBox="1">
            <a:spLocks noChangeArrowheads="1"/>
          </p:cNvSpPr>
          <p:nvPr/>
        </p:nvSpPr>
        <p:spPr bwMode="auto">
          <a:xfrm>
            <a:off x="4211638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65938" name="Freeform 50"/>
          <p:cNvSpPr>
            <a:spLocks/>
          </p:cNvSpPr>
          <p:nvPr/>
        </p:nvSpPr>
        <p:spPr bwMode="auto">
          <a:xfrm>
            <a:off x="4356100" y="4003675"/>
            <a:ext cx="1295400" cy="12239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39" name="Text Box 51"/>
          <p:cNvSpPr txBox="1">
            <a:spLocks noChangeArrowheads="1"/>
          </p:cNvSpPr>
          <p:nvPr/>
        </p:nvSpPr>
        <p:spPr bwMode="auto">
          <a:xfrm>
            <a:off x="4356100" y="4940300"/>
            <a:ext cx="129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1+7+1=9=8+</a:t>
            </a:r>
            <a:r>
              <a:rPr lang="ru-RU" sz="1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40" name="Text Box 52"/>
          <p:cNvSpPr txBox="1">
            <a:spLocks noChangeArrowheads="1"/>
          </p:cNvSpPr>
          <p:nvPr/>
        </p:nvSpPr>
        <p:spPr bwMode="auto">
          <a:xfrm>
            <a:off x="4067175" y="29241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41" name="Text Box 53"/>
          <p:cNvSpPr txBox="1">
            <a:spLocks noChangeArrowheads="1"/>
          </p:cNvSpPr>
          <p:nvPr/>
        </p:nvSpPr>
        <p:spPr bwMode="auto">
          <a:xfrm>
            <a:off x="3995738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65942" name="Freeform 54"/>
          <p:cNvSpPr>
            <a:spLocks/>
          </p:cNvSpPr>
          <p:nvPr/>
        </p:nvSpPr>
        <p:spPr bwMode="auto">
          <a:xfrm>
            <a:off x="4140200" y="4003675"/>
            <a:ext cx="792163" cy="158591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43" name="Text Box 55"/>
          <p:cNvSpPr txBox="1">
            <a:spLocks noChangeArrowheads="1"/>
          </p:cNvSpPr>
          <p:nvPr/>
        </p:nvSpPr>
        <p:spPr bwMode="auto">
          <a:xfrm>
            <a:off x="4140200" y="5300663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1+2=3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165949" name="Text Box 61"/>
          <p:cNvSpPr txBox="1">
            <a:spLocks noChangeArrowheads="1"/>
          </p:cNvSpPr>
          <p:nvPr/>
        </p:nvSpPr>
        <p:spPr bwMode="auto">
          <a:xfrm>
            <a:off x="3635375" y="2276475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восьмеричная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65950" name="Text Box 62"/>
          <p:cNvSpPr txBox="1">
            <a:spLocks noChangeArrowheads="1"/>
          </p:cNvSpPr>
          <p:nvPr/>
        </p:nvSpPr>
        <p:spPr bwMode="auto">
          <a:xfrm>
            <a:off x="4284663" y="29241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51" name="Text Box 63"/>
          <p:cNvSpPr txBox="1">
            <a:spLocks noChangeArrowheads="1"/>
          </p:cNvSpPr>
          <p:nvPr/>
        </p:nvSpPr>
        <p:spPr bwMode="auto">
          <a:xfrm>
            <a:off x="3779838" y="6237288"/>
            <a:ext cx="153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3112</a:t>
            </a:r>
            <a:r>
              <a:rPr lang="ru-RU" baseline="-25000">
                <a:solidFill>
                  <a:srgbClr val="FF3300"/>
                </a:solidFill>
              </a:rPr>
              <a:t>8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65952" name="Text Box 64"/>
          <p:cNvSpPr txBox="1">
            <a:spLocks noChangeArrowheads="1"/>
          </p:cNvSpPr>
          <p:nvPr/>
        </p:nvSpPr>
        <p:spPr bwMode="auto">
          <a:xfrm>
            <a:off x="6300788" y="227647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шестнадцатеричная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65969" name="Text Box 81"/>
          <p:cNvSpPr txBox="1">
            <a:spLocks noChangeArrowheads="1"/>
          </p:cNvSpPr>
          <p:nvPr/>
        </p:nvSpPr>
        <p:spPr bwMode="auto">
          <a:xfrm>
            <a:off x="6516688" y="31416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</a:t>
            </a:r>
            <a:r>
              <a:rPr lang="en-US"/>
              <a:t>8  D 8</a:t>
            </a:r>
            <a:endParaRPr lang="ru-RU"/>
          </a:p>
        </p:txBody>
      </p:sp>
      <p:sp>
        <p:nvSpPr>
          <p:cNvPr id="165970" name="Text Box 82"/>
          <p:cNvSpPr txBox="1">
            <a:spLocks noChangeArrowheads="1"/>
          </p:cNvSpPr>
          <p:nvPr/>
        </p:nvSpPr>
        <p:spPr bwMode="auto">
          <a:xfrm>
            <a:off x="6588125" y="3284538"/>
            <a:ext cx="258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+</a:t>
            </a:r>
          </a:p>
        </p:txBody>
      </p:sp>
      <p:sp>
        <p:nvSpPr>
          <p:cNvPr id="165971" name="Text Box 83"/>
          <p:cNvSpPr txBox="1">
            <a:spLocks noChangeArrowheads="1"/>
          </p:cNvSpPr>
          <p:nvPr/>
        </p:nvSpPr>
        <p:spPr bwMode="auto">
          <a:xfrm>
            <a:off x="6372225" y="33575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</a:t>
            </a:r>
            <a:r>
              <a:rPr lang="en-US"/>
              <a:t>3  B C</a:t>
            </a:r>
            <a:endParaRPr lang="ru-RU"/>
          </a:p>
        </p:txBody>
      </p:sp>
      <p:sp>
        <p:nvSpPr>
          <p:cNvPr id="165972" name="Line 84"/>
          <p:cNvSpPr>
            <a:spLocks noChangeShapeType="1"/>
          </p:cNvSpPr>
          <p:nvPr/>
        </p:nvSpPr>
        <p:spPr bwMode="auto">
          <a:xfrm flipV="1">
            <a:off x="6659563" y="3643313"/>
            <a:ext cx="9366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73" name="Text Box 85"/>
          <p:cNvSpPr txBox="1">
            <a:spLocks noChangeArrowheads="1"/>
          </p:cNvSpPr>
          <p:nvPr/>
        </p:nvSpPr>
        <p:spPr bwMode="auto">
          <a:xfrm>
            <a:off x="7235825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ru-RU"/>
          </a:p>
        </p:txBody>
      </p:sp>
      <p:sp>
        <p:nvSpPr>
          <p:cNvPr id="165974" name="Freeform 86"/>
          <p:cNvSpPr>
            <a:spLocks/>
          </p:cNvSpPr>
          <p:nvPr/>
        </p:nvSpPr>
        <p:spPr bwMode="auto">
          <a:xfrm>
            <a:off x="7380288" y="4003675"/>
            <a:ext cx="1368425" cy="3603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75" name="Text Box 87"/>
          <p:cNvSpPr txBox="1">
            <a:spLocks noChangeArrowheads="1"/>
          </p:cNvSpPr>
          <p:nvPr/>
        </p:nvSpPr>
        <p:spPr bwMode="auto">
          <a:xfrm>
            <a:off x="7380288" y="4076700"/>
            <a:ext cx="1384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8</a:t>
            </a:r>
            <a:r>
              <a:rPr lang="ru-RU" sz="1400">
                <a:solidFill>
                  <a:schemeClr val="accent2"/>
                </a:solidFill>
              </a:rPr>
              <a:t>+</a:t>
            </a:r>
            <a:r>
              <a:rPr lang="en-US" sz="1400">
                <a:solidFill>
                  <a:schemeClr val="accent2"/>
                </a:solidFill>
              </a:rPr>
              <a:t>12</a:t>
            </a:r>
            <a:r>
              <a:rPr lang="ru-RU" sz="1400">
                <a:solidFill>
                  <a:schemeClr val="accent2"/>
                </a:solidFill>
              </a:rPr>
              <a:t>=</a:t>
            </a:r>
            <a:r>
              <a:rPr lang="en-US" sz="1400">
                <a:solidFill>
                  <a:schemeClr val="accent2"/>
                </a:solidFill>
              </a:rPr>
              <a:t>2</a:t>
            </a:r>
            <a:r>
              <a:rPr lang="ru-RU" sz="1400">
                <a:solidFill>
                  <a:schemeClr val="accent2"/>
                </a:solidFill>
              </a:rPr>
              <a:t>0=</a:t>
            </a:r>
            <a:r>
              <a:rPr lang="en-US" sz="1400">
                <a:solidFill>
                  <a:schemeClr val="accent2"/>
                </a:solidFill>
              </a:rPr>
              <a:t>16</a:t>
            </a:r>
            <a:r>
              <a:rPr lang="ru-RU" sz="1400">
                <a:solidFill>
                  <a:schemeClr val="accent2"/>
                </a:solidFill>
              </a:rPr>
              <a:t>+</a:t>
            </a:r>
            <a:r>
              <a:rPr lang="en-US" sz="1400">
                <a:solidFill>
                  <a:schemeClr val="accent2"/>
                </a:solidFill>
              </a:rPr>
              <a:t>4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165976" name="Text Box 88"/>
          <p:cNvSpPr txBox="1">
            <a:spLocks noChangeArrowheads="1"/>
          </p:cNvSpPr>
          <p:nvPr/>
        </p:nvSpPr>
        <p:spPr bwMode="auto">
          <a:xfrm>
            <a:off x="7019925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77" name="Text Box 89"/>
          <p:cNvSpPr txBox="1">
            <a:spLocks noChangeArrowheads="1"/>
          </p:cNvSpPr>
          <p:nvPr/>
        </p:nvSpPr>
        <p:spPr bwMode="auto">
          <a:xfrm>
            <a:off x="7019925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9</a:t>
            </a:r>
            <a:endParaRPr lang="ru-RU"/>
          </a:p>
        </p:txBody>
      </p:sp>
      <p:sp>
        <p:nvSpPr>
          <p:cNvPr id="165978" name="Freeform 90"/>
          <p:cNvSpPr>
            <a:spLocks/>
          </p:cNvSpPr>
          <p:nvPr/>
        </p:nvSpPr>
        <p:spPr bwMode="auto">
          <a:xfrm>
            <a:off x="7164388" y="4005263"/>
            <a:ext cx="1296987" cy="792162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79" name="Text Box 91"/>
          <p:cNvSpPr txBox="1">
            <a:spLocks noChangeArrowheads="1"/>
          </p:cNvSpPr>
          <p:nvPr/>
        </p:nvSpPr>
        <p:spPr bwMode="auto">
          <a:xfrm>
            <a:off x="7164388" y="4508500"/>
            <a:ext cx="1684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13</a:t>
            </a:r>
            <a:r>
              <a:rPr lang="ru-RU" sz="1400">
                <a:solidFill>
                  <a:schemeClr val="accent2"/>
                </a:solidFill>
              </a:rPr>
              <a:t>+</a:t>
            </a:r>
            <a:r>
              <a:rPr lang="en-US" sz="1400">
                <a:solidFill>
                  <a:schemeClr val="accent2"/>
                </a:solidFill>
              </a:rPr>
              <a:t>11</a:t>
            </a:r>
            <a:r>
              <a:rPr lang="ru-RU" sz="1400">
                <a:solidFill>
                  <a:schemeClr val="accent2"/>
                </a:solidFill>
              </a:rPr>
              <a:t>+1=</a:t>
            </a:r>
            <a:r>
              <a:rPr lang="en-US" sz="1400">
                <a:solidFill>
                  <a:schemeClr val="accent2"/>
                </a:solidFill>
              </a:rPr>
              <a:t>25</a:t>
            </a:r>
            <a:r>
              <a:rPr lang="ru-RU" sz="1400">
                <a:solidFill>
                  <a:schemeClr val="accent2"/>
                </a:solidFill>
              </a:rPr>
              <a:t>=</a:t>
            </a:r>
            <a:r>
              <a:rPr lang="en-US" sz="1400">
                <a:solidFill>
                  <a:schemeClr val="accent2"/>
                </a:solidFill>
              </a:rPr>
              <a:t>16</a:t>
            </a:r>
            <a:r>
              <a:rPr lang="ru-RU" sz="1400">
                <a:solidFill>
                  <a:schemeClr val="accent2"/>
                </a:solidFill>
              </a:rPr>
              <a:t>+</a:t>
            </a:r>
            <a:r>
              <a:rPr lang="en-US" sz="1400" b="1">
                <a:solidFill>
                  <a:schemeClr val="accent2"/>
                </a:solidFill>
              </a:rPr>
              <a:t>9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165981" name="Freeform 93"/>
          <p:cNvSpPr>
            <a:spLocks/>
          </p:cNvSpPr>
          <p:nvPr/>
        </p:nvSpPr>
        <p:spPr bwMode="auto">
          <a:xfrm>
            <a:off x="6877050" y="4005263"/>
            <a:ext cx="1295400" cy="1366837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982" name="Text Box 94"/>
          <p:cNvSpPr txBox="1">
            <a:spLocks noChangeArrowheads="1"/>
          </p:cNvSpPr>
          <p:nvPr/>
        </p:nvSpPr>
        <p:spPr bwMode="auto">
          <a:xfrm>
            <a:off x="6877050" y="5084763"/>
            <a:ext cx="1344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8</a:t>
            </a:r>
            <a:r>
              <a:rPr lang="ru-RU" sz="1400">
                <a:solidFill>
                  <a:schemeClr val="accent2"/>
                </a:solidFill>
              </a:rPr>
              <a:t>+</a:t>
            </a:r>
            <a:r>
              <a:rPr lang="en-US" sz="1400">
                <a:solidFill>
                  <a:schemeClr val="accent2"/>
                </a:solidFill>
              </a:rPr>
              <a:t>3</a:t>
            </a:r>
            <a:r>
              <a:rPr lang="ru-RU" sz="1400">
                <a:solidFill>
                  <a:schemeClr val="accent2"/>
                </a:solidFill>
              </a:rPr>
              <a:t>+1=</a:t>
            </a:r>
            <a:r>
              <a:rPr lang="en-US" sz="1400">
                <a:solidFill>
                  <a:schemeClr val="accent2"/>
                </a:solidFill>
              </a:rPr>
              <a:t>12</a:t>
            </a:r>
            <a:r>
              <a:rPr lang="ru-RU" sz="1400">
                <a:solidFill>
                  <a:schemeClr val="accent2"/>
                </a:solidFill>
              </a:rPr>
              <a:t>=</a:t>
            </a:r>
            <a:r>
              <a:rPr lang="en-US" sz="1400" b="1">
                <a:solidFill>
                  <a:schemeClr val="accent2"/>
                </a:solidFill>
              </a:rPr>
              <a:t>C</a:t>
            </a:r>
            <a:r>
              <a:rPr lang="en-US" sz="1400" b="1" baseline="-25000">
                <a:solidFill>
                  <a:schemeClr val="accent2"/>
                </a:solidFill>
              </a:rPr>
              <a:t>16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165984" name="Text Box 96"/>
          <p:cNvSpPr txBox="1">
            <a:spLocks noChangeArrowheads="1"/>
          </p:cNvSpPr>
          <p:nvPr/>
        </p:nvSpPr>
        <p:spPr bwMode="auto">
          <a:xfrm>
            <a:off x="6732588" y="36449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ru-RU"/>
          </a:p>
        </p:txBody>
      </p:sp>
      <p:sp>
        <p:nvSpPr>
          <p:cNvPr id="165987" name="Text Box 99"/>
          <p:cNvSpPr txBox="1">
            <a:spLocks noChangeArrowheads="1"/>
          </p:cNvSpPr>
          <p:nvPr/>
        </p:nvSpPr>
        <p:spPr bwMode="auto">
          <a:xfrm>
            <a:off x="6732588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5988" name="Text Box 100"/>
          <p:cNvSpPr txBox="1">
            <a:spLocks noChangeArrowheads="1"/>
          </p:cNvSpPr>
          <p:nvPr/>
        </p:nvSpPr>
        <p:spPr bwMode="auto">
          <a:xfrm>
            <a:off x="6732588" y="6237288"/>
            <a:ext cx="1535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en-US">
                <a:solidFill>
                  <a:srgbClr val="FF3300"/>
                </a:solidFill>
              </a:rPr>
              <a:t>C94</a:t>
            </a:r>
            <a:r>
              <a:rPr lang="en-US" baseline="-25000">
                <a:solidFill>
                  <a:srgbClr val="FF3300"/>
                </a:solidFill>
              </a:rPr>
              <a:t>16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27716" name="AutoShape 10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93063" y="5661025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5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5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6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6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65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65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6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6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6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6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6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6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6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6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6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65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65894" grpId="0"/>
      <p:bldP spid="165895" grpId="0"/>
      <p:bldP spid="165898" grpId="0" animBg="1"/>
      <p:bldP spid="165899" grpId="0"/>
      <p:bldP spid="165901" grpId="0" animBg="1"/>
      <p:bldP spid="165902" grpId="0"/>
      <p:bldP spid="165903" grpId="0"/>
      <p:bldP spid="165904" grpId="0"/>
      <p:bldP spid="165905" grpId="0" animBg="1"/>
      <p:bldP spid="165906" grpId="0"/>
      <p:bldP spid="165907" grpId="0"/>
      <p:bldP spid="165908" grpId="0" animBg="1"/>
      <p:bldP spid="165909" grpId="0"/>
      <p:bldP spid="165910" grpId="0"/>
      <p:bldP spid="165911" grpId="0"/>
      <p:bldP spid="165914" grpId="0" animBg="1"/>
      <p:bldP spid="165915" grpId="0"/>
      <p:bldP spid="165916" grpId="0"/>
      <p:bldP spid="165917" grpId="0"/>
      <p:bldP spid="165922" grpId="0" animBg="1"/>
      <p:bldP spid="165923" grpId="0"/>
      <p:bldP spid="165924" grpId="0"/>
      <p:bldP spid="165926" grpId="0"/>
      <p:bldP spid="165927" grpId="0"/>
      <p:bldP spid="165928" grpId="0"/>
      <p:bldP spid="165929" grpId="0" animBg="1"/>
      <p:bldP spid="165930" grpId="0"/>
      <p:bldP spid="165931" grpId="0" animBg="1"/>
      <p:bldP spid="165932" grpId="0"/>
      <p:bldP spid="165933" grpId="0"/>
      <p:bldP spid="165934" grpId="0"/>
      <p:bldP spid="165935" grpId="0" animBg="1"/>
      <p:bldP spid="165936" grpId="0"/>
      <p:bldP spid="165937" grpId="0"/>
      <p:bldP spid="165938" grpId="0" animBg="1"/>
      <p:bldP spid="165939" grpId="0"/>
      <p:bldP spid="165940" grpId="0"/>
      <p:bldP spid="165941" grpId="0"/>
      <p:bldP spid="165942" grpId="0" animBg="1"/>
      <p:bldP spid="165943" grpId="0"/>
      <p:bldP spid="165950" grpId="0"/>
      <p:bldP spid="165969" grpId="0"/>
      <p:bldP spid="165970" grpId="0"/>
      <p:bldP spid="165971" grpId="0"/>
      <p:bldP spid="165972" grpId="0" animBg="1"/>
      <p:bldP spid="165973" grpId="0"/>
      <p:bldP spid="165974" grpId="0" animBg="1"/>
      <p:bldP spid="165975" grpId="0"/>
      <p:bldP spid="165976" grpId="0"/>
      <p:bldP spid="165977" grpId="0"/>
      <p:bldP spid="165978" grpId="0" animBg="1"/>
      <p:bldP spid="165979" grpId="0"/>
      <p:bldP spid="165981" grpId="0" animBg="1"/>
      <p:bldP spid="165982" grpId="0"/>
      <p:bldP spid="165984" grpId="0"/>
      <p:bldP spid="16598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Вычитание  в позиционных системах счисления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39750" y="134143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вычитании чисел, если цифра уменьшаемого меньше цифры вычитаемого, то из старшего разряда занимается единица основания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827088" y="2420938"/>
            <a:ext cx="119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двоичная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1023938" y="6256338"/>
            <a:ext cx="153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1010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70032" name="Text Box 48"/>
          <p:cNvSpPr txBox="1">
            <a:spLocks noChangeArrowheads="1"/>
          </p:cNvSpPr>
          <p:nvPr/>
        </p:nvSpPr>
        <p:spPr bwMode="auto">
          <a:xfrm>
            <a:off x="3419475" y="2420938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восьмеричная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0034" name="Text Box 50"/>
          <p:cNvSpPr txBox="1">
            <a:spLocks noChangeArrowheads="1"/>
          </p:cNvSpPr>
          <p:nvPr/>
        </p:nvSpPr>
        <p:spPr bwMode="auto">
          <a:xfrm>
            <a:off x="3779838" y="6237288"/>
            <a:ext cx="166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36444</a:t>
            </a:r>
            <a:r>
              <a:rPr lang="ru-RU" baseline="-25000">
                <a:solidFill>
                  <a:srgbClr val="FF3300"/>
                </a:solidFill>
              </a:rPr>
              <a:t>8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70035" name="Text Box 51"/>
          <p:cNvSpPr txBox="1">
            <a:spLocks noChangeArrowheads="1"/>
          </p:cNvSpPr>
          <p:nvPr/>
        </p:nvSpPr>
        <p:spPr bwMode="auto">
          <a:xfrm>
            <a:off x="6227763" y="2420938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шестнадцатеричная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0051" name="Text Box 67"/>
          <p:cNvSpPr txBox="1">
            <a:spLocks noChangeArrowheads="1"/>
          </p:cNvSpPr>
          <p:nvPr/>
        </p:nvSpPr>
        <p:spPr bwMode="auto">
          <a:xfrm>
            <a:off x="6732588" y="6237288"/>
            <a:ext cx="1497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</a:t>
            </a:r>
            <a:r>
              <a:rPr lang="en-US">
                <a:solidFill>
                  <a:srgbClr val="FF3300"/>
                </a:solidFill>
              </a:rPr>
              <a:t>848</a:t>
            </a:r>
            <a:r>
              <a:rPr lang="en-US" baseline="-25000">
                <a:solidFill>
                  <a:srgbClr val="FF3300"/>
                </a:solidFill>
              </a:rPr>
              <a:t>16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70052" name="Text Box 68"/>
          <p:cNvSpPr txBox="1">
            <a:spLocks noChangeArrowheads="1"/>
          </p:cNvSpPr>
          <p:nvPr/>
        </p:nvSpPr>
        <p:spPr bwMode="auto">
          <a:xfrm>
            <a:off x="827088" y="31416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1 0 1 0 1</a:t>
            </a:r>
          </a:p>
        </p:txBody>
      </p:sp>
      <p:sp>
        <p:nvSpPr>
          <p:cNvPr id="170053" name="Text Box 69"/>
          <p:cNvSpPr txBox="1">
            <a:spLocks noChangeArrowheads="1"/>
          </p:cNvSpPr>
          <p:nvPr/>
        </p:nvSpPr>
        <p:spPr bwMode="auto">
          <a:xfrm>
            <a:off x="971550" y="3284538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-</a:t>
            </a:r>
          </a:p>
        </p:txBody>
      </p:sp>
      <p:sp>
        <p:nvSpPr>
          <p:cNvPr id="170054" name="Text Box 70"/>
          <p:cNvSpPr txBox="1">
            <a:spLocks noChangeArrowheads="1"/>
          </p:cNvSpPr>
          <p:nvPr/>
        </p:nvSpPr>
        <p:spPr bwMode="auto">
          <a:xfrm>
            <a:off x="827088" y="33575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1 0 1 1</a:t>
            </a:r>
          </a:p>
        </p:txBody>
      </p:sp>
      <p:sp>
        <p:nvSpPr>
          <p:cNvPr id="170055" name="Line 71"/>
          <p:cNvSpPr>
            <a:spLocks noChangeShapeType="1"/>
          </p:cNvSpPr>
          <p:nvPr/>
        </p:nvSpPr>
        <p:spPr bwMode="auto">
          <a:xfrm>
            <a:off x="971550" y="3716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56" name="Text Box 72"/>
          <p:cNvSpPr txBox="1">
            <a:spLocks noChangeArrowheads="1"/>
          </p:cNvSpPr>
          <p:nvPr/>
        </p:nvSpPr>
        <p:spPr bwMode="auto">
          <a:xfrm>
            <a:off x="1763713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70057" name="Freeform 73"/>
          <p:cNvSpPr>
            <a:spLocks/>
          </p:cNvSpPr>
          <p:nvPr/>
        </p:nvSpPr>
        <p:spPr bwMode="auto">
          <a:xfrm>
            <a:off x="1908175" y="4076700"/>
            <a:ext cx="576263" cy="3603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58" name="Text Box 74"/>
          <p:cNvSpPr txBox="1">
            <a:spLocks noChangeArrowheads="1"/>
          </p:cNvSpPr>
          <p:nvPr/>
        </p:nvSpPr>
        <p:spPr bwMode="auto">
          <a:xfrm>
            <a:off x="1908175" y="4149725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1-1=</a:t>
            </a:r>
            <a:r>
              <a:rPr lang="ru-RU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70059" name="Text Box 75"/>
          <p:cNvSpPr txBox="1">
            <a:spLocks noChangeArrowheads="1"/>
          </p:cNvSpPr>
          <p:nvPr/>
        </p:nvSpPr>
        <p:spPr bwMode="auto">
          <a:xfrm>
            <a:off x="1403350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060" name="Text Box 76"/>
          <p:cNvSpPr txBox="1">
            <a:spLocks noChangeArrowheads="1"/>
          </p:cNvSpPr>
          <p:nvPr/>
        </p:nvSpPr>
        <p:spPr bwMode="auto">
          <a:xfrm>
            <a:off x="161925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0061" name="Freeform 77"/>
          <p:cNvSpPr>
            <a:spLocks/>
          </p:cNvSpPr>
          <p:nvPr/>
        </p:nvSpPr>
        <p:spPr bwMode="auto">
          <a:xfrm>
            <a:off x="1763713" y="4076700"/>
            <a:ext cx="720725" cy="7921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62" name="Text Box 78"/>
          <p:cNvSpPr txBox="1">
            <a:spLocks noChangeArrowheads="1"/>
          </p:cNvSpPr>
          <p:nvPr/>
        </p:nvSpPr>
        <p:spPr bwMode="auto">
          <a:xfrm>
            <a:off x="1763713" y="450850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2-1=</a:t>
            </a:r>
            <a:r>
              <a:rPr lang="ru-RU" sz="1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063" name="Text Box 79"/>
          <p:cNvSpPr txBox="1">
            <a:spLocks noChangeArrowheads="1"/>
          </p:cNvSpPr>
          <p:nvPr/>
        </p:nvSpPr>
        <p:spPr bwMode="auto">
          <a:xfrm>
            <a:off x="140335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70064" name="Freeform 80"/>
          <p:cNvSpPr>
            <a:spLocks/>
          </p:cNvSpPr>
          <p:nvPr/>
        </p:nvSpPr>
        <p:spPr bwMode="auto">
          <a:xfrm>
            <a:off x="1547813" y="4076700"/>
            <a:ext cx="792162" cy="12239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65" name="Text Box 81"/>
          <p:cNvSpPr txBox="1">
            <a:spLocks noChangeArrowheads="1"/>
          </p:cNvSpPr>
          <p:nvPr/>
        </p:nvSpPr>
        <p:spPr bwMode="auto">
          <a:xfrm>
            <a:off x="1547813" y="5013325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0-0=</a:t>
            </a:r>
            <a:r>
              <a:rPr lang="ru-RU" sz="14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70067" name="Text Box 83"/>
          <p:cNvSpPr txBox="1">
            <a:spLocks noChangeArrowheads="1"/>
          </p:cNvSpPr>
          <p:nvPr/>
        </p:nvSpPr>
        <p:spPr bwMode="auto">
          <a:xfrm>
            <a:off x="118745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0068" name="Freeform 84"/>
          <p:cNvSpPr>
            <a:spLocks/>
          </p:cNvSpPr>
          <p:nvPr/>
        </p:nvSpPr>
        <p:spPr bwMode="auto">
          <a:xfrm>
            <a:off x="1331913" y="4076700"/>
            <a:ext cx="792162" cy="1584325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69" name="Text Box 85"/>
          <p:cNvSpPr txBox="1">
            <a:spLocks noChangeArrowheads="1"/>
          </p:cNvSpPr>
          <p:nvPr/>
        </p:nvSpPr>
        <p:spPr bwMode="auto">
          <a:xfrm>
            <a:off x="1331913" y="5373688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2-1=</a:t>
            </a:r>
            <a:r>
              <a:rPr lang="ru-RU" sz="14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070" name="Text Box 86"/>
          <p:cNvSpPr txBox="1">
            <a:spLocks noChangeArrowheads="1"/>
          </p:cNvSpPr>
          <p:nvPr/>
        </p:nvSpPr>
        <p:spPr bwMode="auto">
          <a:xfrm>
            <a:off x="1042988" y="29972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071" name="Text Box 87"/>
          <p:cNvSpPr txBox="1">
            <a:spLocks noChangeArrowheads="1"/>
          </p:cNvSpPr>
          <p:nvPr/>
        </p:nvSpPr>
        <p:spPr bwMode="auto">
          <a:xfrm>
            <a:off x="1042988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70075" name="Text Box 91"/>
          <p:cNvSpPr txBox="1">
            <a:spLocks noChangeArrowheads="1"/>
          </p:cNvSpPr>
          <p:nvPr/>
        </p:nvSpPr>
        <p:spPr bwMode="auto">
          <a:xfrm>
            <a:off x="3490913" y="3214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4 3 5 0 6</a:t>
            </a:r>
          </a:p>
        </p:txBody>
      </p:sp>
      <p:sp>
        <p:nvSpPr>
          <p:cNvPr id="170076" name="Text Box 92"/>
          <p:cNvSpPr txBox="1">
            <a:spLocks noChangeArrowheads="1"/>
          </p:cNvSpPr>
          <p:nvPr/>
        </p:nvSpPr>
        <p:spPr bwMode="auto">
          <a:xfrm>
            <a:off x="3635375" y="3357563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-</a:t>
            </a:r>
          </a:p>
        </p:txBody>
      </p:sp>
      <p:sp>
        <p:nvSpPr>
          <p:cNvPr id="170077" name="Text Box 93"/>
          <p:cNvSpPr txBox="1">
            <a:spLocks noChangeArrowheads="1"/>
          </p:cNvSpPr>
          <p:nvPr/>
        </p:nvSpPr>
        <p:spPr bwMode="auto">
          <a:xfrm>
            <a:off x="3490913" y="34305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5 0 4 2</a:t>
            </a:r>
          </a:p>
        </p:txBody>
      </p:sp>
      <p:sp>
        <p:nvSpPr>
          <p:cNvPr id="170078" name="Line 94"/>
          <p:cNvSpPr>
            <a:spLocks noChangeShapeType="1"/>
          </p:cNvSpPr>
          <p:nvPr/>
        </p:nvSpPr>
        <p:spPr bwMode="auto">
          <a:xfrm>
            <a:off x="3635375" y="37893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79" name="Text Box 95"/>
          <p:cNvSpPr txBox="1">
            <a:spLocks noChangeArrowheads="1"/>
          </p:cNvSpPr>
          <p:nvPr/>
        </p:nvSpPr>
        <p:spPr bwMode="auto">
          <a:xfrm>
            <a:off x="4427538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70080" name="Freeform 96"/>
          <p:cNvSpPr>
            <a:spLocks/>
          </p:cNvSpPr>
          <p:nvPr/>
        </p:nvSpPr>
        <p:spPr bwMode="auto">
          <a:xfrm>
            <a:off x="4572000" y="4149725"/>
            <a:ext cx="792163" cy="3603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81" name="Text Box 97"/>
          <p:cNvSpPr txBox="1">
            <a:spLocks noChangeArrowheads="1"/>
          </p:cNvSpPr>
          <p:nvPr/>
        </p:nvSpPr>
        <p:spPr bwMode="auto">
          <a:xfrm>
            <a:off x="4572000" y="422275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6-2=</a:t>
            </a:r>
            <a:r>
              <a:rPr lang="ru-RU" sz="14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70082" name="Text Box 98"/>
          <p:cNvSpPr txBox="1">
            <a:spLocks noChangeArrowheads="1"/>
          </p:cNvSpPr>
          <p:nvPr/>
        </p:nvSpPr>
        <p:spPr bwMode="auto">
          <a:xfrm>
            <a:off x="4067175" y="30702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083" name="Text Box 99"/>
          <p:cNvSpPr txBox="1">
            <a:spLocks noChangeArrowheads="1"/>
          </p:cNvSpPr>
          <p:nvPr/>
        </p:nvSpPr>
        <p:spPr bwMode="auto">
          <a:xfrm>
            <a:off x="4284663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70084" name="Freeform 100"/>
          <p:cNvSpPr>
            <a:spLocks/>
          </p:cNvSpPr>
          <p:nvPr/>
        </p:nvSpPr>
        <p:spPr bwMode="auto">
          <a:xfrm>
            <a:off x="4427538" y="4149725"/>
            <a:ext cx="720725" cy="7921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85" name="Text Box 101"/>
          <p:cNvSpPr txBox="1">
            <a:spLocks noChangeArrowheads="1"/>
          </p:cNvSpPr>
          <p:nvPr/>
        </p:nvSpPr>
        <p:spPr bwMode="auto">
          <a:xfrm>
            <a:off x="4427538" y="4581525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8-4=</a:t>
            </a:r>
            <a:r>
              <a:rPr lang="ru-RU" sz="14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70086" name="Text Box 102"/>
          <p:cNvSpPr txBox="1">
            <a:spLocks noChangeArrowheads="1"/>
          </p:cNvSpPr>
          <p:nvPr/>
        </p:nvSpPr>
        <p:spPr bwMode="auto">
          <a:xfrm>
            <a:off x="4067175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70087" name="Freeform 103"/>
          <p:cNvSpPr>
            <a:spLocks/>
          </p:cNvSpPr>
          <p:nvPr/>
        </p:nvSpPr>
        <p:spPr bwMode="auto">
          <a:xfrm>
            <a:off x="4211638" y="4149725"/>
            <a:ext cx="792162" cy="12239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88" name="Text Box 104"/>
          <p:cNvSpPr txBox="1">
            <a:spLocks noChangeArrowheads="1"/>
          </p:cNvSpPr>
          <p:nvPr/>
        </p:nvSpPr>
        <p:spPr bwMode="auto">
          <a:xfrm>
            <a:off x="4211638" y="508635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4-0=</a:t>
            </a:r>
            <a:r>
              <a:rPr lang="ru-RU" sz="14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70089" name="Text Box 105"/>
          <p:cNvSpPr txBox="1">
            <a:spLocks noChangeArrowheads="1"/>
          </p:cNvSpPr>
          <p:nvPr/>
        </p:nvSpPr>
        <p:spPr bwMode="auto">
          <a:xfrm>
            <a:off x="3851275" y="37893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170090" name="Freeform 106"/>
          <p:cNvSpPr>
            <a:spLocks/>
          </p:cNvSpPr>
          <p:nvPr/>
        </p:nvSpPr>
        <p:spPr bwMode="auto">
          <a:xfrm>
            <a:off x="3995738" y="4149725"/>
            <a:ext cx="1368425" cy="1584325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91" name="Text Box 107"/>
          <p:cNvSpPr txBox="1">
            <a:spLocks noChangeArrowheads="1"/>
          </p:cNvSpPr>
          <p:nvPr/>
        </p:nvSpPr>
        <p:spPr bwMode="auto">
          <a:xfrm>
            <a:off x="3995738" y="5446713"/>
            <a:ext cx="1300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8+3-5=11-5=</a:t>
            </a:r>
            <a:r>
              <a:rPr lang="ru-RU" sz="14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70092" name="Text Box 108"/>
          <p:cNvSpPr txBox="1">
            <a:spLocks noChangeArrowheads="1"/>
          </p:cNvSpPr>
          <p:nvPr/>
        </p:nvSpPr>
        <p:spPr bwMode="auto">
          <a:xfrm>
            <a:off x="3706813" y="30702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093" name="Text Box 109"/>
          <p:cNvSpPr txBox="1">
            <a:spLocks noChangeArrowheads="1"/>
          </p:cNvSpPr>
          <p:nvPr/>
        </p:nvSpPr>
        <p:spPr bwMode="auto">
          <a:xfrm>
            <a:off x="3708400" y="3789363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70094" name="Text Box 110"/>
          <p:cNvSpPr txBox="1">
            <a:spLocks noChangeArrowheads="1"/>
          </p:cNvSpPr>
          <p:nvPr/>
        </p:nvSpPr>
        <p:spPr bwMode="auto">
          <a:xfrm>
            <a:off x="6083300" y="328453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С  9  4</a:t>
            </a:r>
          </a:p>
        </p:txBody>
      </p:sp>
      <p:sp>
        <p:nvSpPr>
          <p:cNvPr id="170095" name="Text Box 111"/>
          <p:cNvSpPr txBox="1">
            <a:spLocks noChangeArrowheads="1"/>
          </p:cNvSpPr>
          <p:nvPr/>
        </p:nvSpPr>
        <p:spPr bwMode="auto">
          <a:xfrm>
            <a:off x="6156325" y="3429000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-</a:t>
            </a:r>
          </a:p>
        </p:txBody>
      </p:sp>
      <p:sp>
        <p:nvSpPr>
          <p:cNvPr id="170096" name="Text Box 112"/>
          <p:cNvSpPr txBox="1">
            <a:spLocks noChangeArrowheads="1"/>
          </p:cNvSpPr>
          <p:nvPr/>
        </p:nvSpPr>
        <p:spPr bwMode="auto">
          <a:xfrm>
            <a:off x="6011863" y="3500438"/>
            <a:ext cx="1192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3  В  С</a:t>
            </a:r>
          </a:p>
        </p:txBody>
      </p:sp>
      <p:sp>
        <p:nvSpPr>
          <p:cNvPr id="170097" name="Line 113"/>
          <p:cNvSpPr>
            <a:spLocks noChangeShapeType="1"/>
          </p:cNvSpPr>
          <p:nvPr/>
        </p:nvSpPr>
        <p:spPr bwMode="auto">
          <a:xfrm>
            <a:off x="6227763" y="38608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98" name="Text Box 114"/>
          <p:cNvSpPr txBox="1">
            <a:spLocks noChangeArrowheads="1"/>
          </p:cNvSpPr>
          <p:nvPr/>
        </p:nvSpPr>
        <p:spPr bwMode="auto">
          <a:xfrm>
            <a:off x="6802438" y="3860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70099" name="Freeform 115"/>
          <p:cNvSpPr>
            <a:spLocks/>
          </p:cNvSpPr>
          <p:nvPr/>
        </p:nvSpPr>
        <p:spPr bwMode="auto">
          <a:xfrm>
            <a:off x="6946900" y="4221163"/>
            <a:ext cx="1657350" cy="360362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100" name="Text Box 116"/>
          <p:cNvSpPr txBox="1">
            <a:spLocks noChangeArrowheads="1"/>
          </p:cNvSpPr>
          <p:nvPr/>
        </p:nvSpPr>
        <p:spPr bwMode="auto">
          <a:xfrm>
            <a:off x="7019925" y="4292600"/>
            <a:ext cx="1595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16+4-12=20-12=</a:t>
            </a:r>
            <a:r>
              <a:rPr lang="ru-RU" sz="1400" b="1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70101" name="Text Box 117"/>
          <p:cNvSpPr txBox="1">
            <a:spLocks noChangeArrowheads="1"/>
          </p:cNvSpPr>
          <p:nvPr/>
        </p:nvSpPr>
        <p:spPr bwMode="auto">
          <a:xfrm>
            <a:off x="6588125" y="31416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70102" name="Text Box 118"/>
          <p:cNvSpPr txBox="1">
            <a:spLocks noChangeArrowheads="1"/>
          </p:cNvSpPr>
          <p:nvPr/>
        </p:nvSpPr>
        <p:spPr bwMode="auto">
          <a:xfrm>
            <a:off x="6515100" y="3860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70103" name="Freeform 119"/>
          <p:cNvSpPr>
            <a:spLocks/>
          </p:cNvSpPr>
          <p:nvPr/>
        </p:nvSpPr>
        <p:spPr bwMode="auto">
          <a:xfrm>
            <a:off x="6659563" y="4221163"/>
            <a:ext cx="2089150" cy="792162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104" name="Text Box 120"/>
          <p:cNvSpPr txBox="1">
            <a:spLocks noChangeArrowheads="1"/>
          </p:cNvSpPr>
          <p:nvPr/>
        </p:nvSpPr>
        <p:spPr bwMode="auto">
          <a:xfrm>
            <a:off x="6588125" y="4724400"/>
            <a:ext cx="2052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16+8-11=24-11=</a:t>
            </a:r>
            <a:r>
              <a:rPr lang="ru-RU" sz="1400" b="1">
                <a:solidFill>
                  <a:schemeClr val="accent2"/>
                </a:solidFill>
              </a:rPr>
              <a:t>13=</a:t>
            </a:r>
            <a:r>
              <a:rPr lang="en-US" sz="1400" b="1">
                <a:solidFill>
                  <a:schemeClr val="accent2"/>
                </a:solidFill>
              </a:rPr>
              <a:t>D</a:t>
            </a:r>
            <a:r>
              <a:rPr lang="en-US" sz="1400" b="1" baseline="-25000">
                <a:solidFill>
                  <a:schemeClr val="accent2"/>
                </a:solidFill>
              </a:rPr>
              <a:t>16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170105" name="Text Box 121"/>
          <p:cNvSpPr txBox="1">
            <a:spLocks noChangeArrowheads="1"/>
          </p:cNvSpPr>
          <p:nvPr/>
        </p:nvSpPr>
        <p:spPr bwMode="auto">
          <a:xfrm>
            <a:off x="6227763" y="3860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  <p:sp>
        <p:nvSpPr>
          <p:cNvPr id="170106" name="Freeform 122"/>
          <p:cNvSpPr>
            <a:spLocks/>
          </p:cNvSpPr>
          <p:nvPr/>
        </p:nvSpPr>
        <p:spPr bwMode="auto">
          <a:xfrm>
            <a:off x="6372225" y="4292600"/>
            <a:ext cx="792163" cy="1223963"/>
          </a:xfrm>
          <a:custGeom>
            <a:avLst/>
            <a:gdLst>
              <a:gd name="T0" fmla="*/ 0 w 499"/>
              <a:gd name="T1" fmla="*/ 0 h 136"/>
              <a:gd name="T2" fmla="*/ 0 w 499"/>
              <a:gd name="T3" fmla="*/ 136 h 136"/>
              <a:gd name="T4" fmla="*/ 499 w 499"/>
              <a:gd name="T5" fmla="*/ 136 h 136"/>
              <a:gd name="T6" fmla="*/ 0 60000 65536"/>
              <a:gd name="T7" fmla="*/ 0 60000 65536"/>
              <a:gd name="T8" fmla="*/ 0 60000 65536"/>
              <a:gd name="T9" fmla="*/ 0 w 499"/>
              <a:gd name="T10" fmla="*/ 0 h 136"/>
              <a:gd name="T11" fmla="*/ 499 w 49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6">
                <a:moveTo>
                  <a:pt x="0" y="0"/>
                </a:moveTo>
                <a:lnTo>
                  <a:pt x="0" y="136"/>
                </a:lnTo>
                <a:lnTo>
                  <a:pt x="499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107" name="Text Box 123"/>
          <p:cNvSpPr txBox="1">
            <a:spLocks noChangeArrowheads="1"/>
          </p:cNvSpPr>
          <p:nvPr/>
        </p:nvSpPr>
        <p:spPr bwMode="auto">
          <a:xfrm>
            <a:off x="6443663" y="5157788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11</a:t>
            </a:r>
            <a:r>
              <a:rPr lang="ru-RU" sz="1400">
                <a:solidFill>
                  <a:schemeClr val="accent2"/>
                </a:solidFill>
              </a:rPr>
              <a:t>-</a:t>
            </a:r>
            <a:r>
              <a:rPr lang="en-US" sz="1400">
                <a:solidFill>
                  <a:schemeClr val="accent2"/>
                </a:solidFill>
              </a:rPr>
              <a:t>3</a:t>
            </a:r>
            <a:r>
              <a:rPr lang="ru-RU" sz="1400">
                <a:solidFill>
                  <a:schemeClr val="accent2"/>
                </a:solidFill>
              </a:rPr>
              <a:t>=</a:t>
            </a:r>
            <a:r>
              <a:rPr lang="en-US" sz="1400" b="1">
                <a:solidFill>
                  <a:schemeClr val="accent2"/>
                </a:solidFill>
              </a:rPr>
              <a:t>8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170111" name="Text Box 127"/>
          <p:cNvSpPr txBox="1">
            <a:spLocks noChangeArrowheads="1"/>
          </p:cNvSpPr>
          <p:nvPr/>
        </p:nvSpPr>
        <p:spPr bwMode="auto">
          <a:xfrm>
            <a:off x="6300788" y="31416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8736" name="AutoShape 1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89588"/>
            <a:ext cx="11509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0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0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0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7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7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7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7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7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7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7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7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7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7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7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7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7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7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7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7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7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7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7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7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7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7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7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7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70052" grpId="0"/>
      <p:bldP spid="170053" grpId="0"/>
      <p:bldP spid="170054" grpId="0"/>
      <p:bldP spid="170055" grpId="0" animBg="1"/>
      <p:bldP spid="170056" grpId="0"/>
      <p:bldP spid="170057" grpId="0" animBg="1"/>
      <p:bldP spid="170058" grpId="0"/>
      <p:bldP spid="170059" grpId="0"/>
      <p:bldP spid="170060" grpId="0"/>
      <p:bldP spid="170061" grpId="0" animBg="1"/>
      <p:bldP spid="170062" grpId="0"/>
      <p:bldP spid="170063" grpId="0"/>
      <p:bldP spid="170064" grpId="0" animBg="1"/>
      <p:bldP spid="170068" grpId="0" animBg="1"/>
      <p:bldP spid="170070" grpId="0"/>
      <p:bldP spid="170071" grpId="0"/>
      <p:bldP spid="170075" grpId="0"/>
      <p:bldP spid="170076" grpId="0"/>
      <p:bldP spid="170077" grpId="0"/>
      <p:bldP spid="170078" grpId="0" animBg="1"/>
      <p:bldP spid="170079" grpId="0"/>
      <p:bldP spid="170080" grpId="0" animBg="1"/>
      <p:bldP spid="170081" grpId="0"/>
      <p:bldP spid="170082" grpId="0"/>
      <p:bldP spid="170083" grpId="0"/>
      <p:bldP spid="170084" grpId="0" animBg="1"/>
      <p:bldP spid="170085" grpId="0"/>
      <p:bldP spid="170086" grpId="0"/>
      <p:bldP spid="170087" grpId="0" animBg="1"/>
      <p:bldP spid="170090" grpId="0" animBg="1"/>
      <p:bldP spid="170093" grpId="0"/>
      <p:bldP spid="170094" grpId="0"/>
      <p:bldP spid="170095" grpId="0"/>
      <p:bldP spid="170096" grpId="0"/>
      <p:bldP spid="170097" grpId="0" animBg="1"/>
      <p:bldP spid="170098" grpId="0"/>
      <p:bldP spid="170099" grpId="0" animBg="1"/>
      <p:bldP spid="170100" grpId="0"/>
      <p:bldP spid="170101" grpId="0"/>
      <p:bldP spid="170103" grpId="0" animBg="1"/>
      <p:bldP spid="170104" grpId="0"/>
      <p:bldP spid="17010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1" name="Text Box 99"/>
          <p:cNvSpPr txBox="1">
            <a:spLocks noChangeArrowheads="1"/>
          </p:cNvSpPr>
          <p:nvPr/>
        </p:nvSpPr>
        <p:spPr bwMode="auto">
          <a:xfrm>
            <a:off x="6443663" y="4508500"/>
            <a:ext cx="1035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3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∙3=9=8+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1</a:t>
            </a:r>
            <a:endParaRPr lang="ru-RU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Умножение  в позиционных системах счисления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39750" y="1341438"/>
            <a:ext cx="8137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умножении многозначных чисел в различных позиционных системах применяется алгоритм перемножения чисел в столбик, но при этом результаты умножения и сложения записываются с учетом основания системы счисления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827088" y="2708275"/>
            <a:ext cx="119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двоичная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11188" y="6237288"/>
            <a:ext cx="2174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101011111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580063" y="2708275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восьмеричная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6300788" y="6237288"/>
            <a:ext cx="166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13351</a:t>
            </a:r>
            <a:r>
              <a:rPr lang="ru-RU" baseline="-25000">
                <a:solidFill>
                  <a:srgbClr val="FF3300"/>
                </a:solidFill>
              </a:rPr>
              <a:t>8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72096" name="Text Box 64"/>
          <p:cNvSpPr txBox="1">
            <a:spLocks noChangeArrowheads="1"/>
          </p:cNvSpPr>
          <p:nvPr/>
        </p:nvSpPr>
        <p:spPr bwMode="auto">
          <a:xfrm>
            <a:off x="1403350" y="34290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1 1 0 1 1</a:t>
            </a:r>
          </a:p>
        </p:txBody>
      </p:sp>
      <p:sp>
        <p:nvSpPr>
          <p:cNvPr id="172097" name="Text Box 65"/>
          <p:cNvSpPr txBox="1">
            <a:spLocks noChangeArrowheads="1"/>
          </p:cNvSpPr>
          <p:nvPr/>
        </p:nvSpPr>
        <p:spPr bwMode="auto">
          <a:xfrm>
            <a:off x="1331913" y="3573463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х</a:t>
            </a:r>
          </a:p>
        </p:txBody>
      </p:sp>
      <p:sp>
        <p:nvSpPr>
          <p:cNvPr id="172098" name="Text Box 66"/>
          <p:cNvSpPr txBox="1">
            <a:spLocks noChangeArrowheads="1"/>
          </p:cNvSpPr>
          <p:nvPr/>
        </p:nvSpPr>
        <p:spPr bwMode="auto">
          <a:xfrm>
            <a:off x="1566863" y="36972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1 1 0 1</a:t>
            </a:r>
          </a:p>
        </p:txBody>
      </p:sp>
      <p:sp>
        <p:nvSpPr>
          <p:cNvPr id="172099" name="Line 67"/>
          <p:cNvSpPr>
            <a:spLocks noChangeShapeType="1"/>
          </p:cNvSpPr>
          <p:nvPr/>
        </p:nvSpPr>
        <p:spPr bwMode="auto">
          <a:xfrm>
            <a:off x="1279525" y="405765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00" name="Text Box 68"/>
          <p:cNvSpPr txBox="1">
            <a:spLocks noChangeArrowheads="1"/>
          </p:cNvSpPr>
          <p:nvPr/>
        </p:nvSpPr>
        <p:spPr bwMode="auto">
          <a:xfrm>
            <a:off x="1350963" y="40576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1 1 0 1 1</a:t>
            </a:r>
          </a:p>
        </p:txBody>
      </p:sp>
      <p:sp>
        <p:nvSpPr>
          <p:cNvPr id="172101" name="Text Box 69"/>
          <p:cNvSpPr txBox="1">
            <a:spLocks noChangeArrowheads="1"/>
          </p:cNvSpPr>
          <p:nvPr/>
        </p:nvSpPr>
        <p:spPr bwMode="auto">
          <a:xfrm>
            <a:off x="990600" y="427355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1 1 0 1 1</a:t>
            </a:r>
          </a:p>
        </p:txBody>
      </p:sp>
      <p:sp>
        <p:nvSpPr>
          <p:cNvPr id="172102" name="Text Box 70"/>
          <p:cNvSpPr txBox="1">
            <a:spLocks noChangeArrowheads="1"/>
          </p:cNvSpPr>
          <p:nvPr/>
        </p:nvSpPr>
        <p:spPr bwMode="auto">
          <a:xfrm>
            <a:off x="827088" y="4508500"/>
            <a:ext cx="1163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1 1 0 1 1</a:t>
            </a:r>
          </a:p>
        </p:txBody>
      </p:sp>
      <p:sp>
        <p:nvSpPr>
          <p:cNvPr id="172104" name="Line 72"/>
          <p:cNvSpPr>
            <a:spLocks noChangeShapeType="1"/>
          </p:cNvSpPr>
          <p:nvPr/>
        </p:nvSpPr>
        <p:spPr bwMode="auto">
          <a:xfrm>
            <a:off x="827088" y="479742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4" name="Text Box 73"/>
          <p:cNvSpPr txBox="1">
            <a:spLocks noChangeArrowheads="1"/>
          </p:cNvSpPr>
          <p:nvPr/>
        </p:nvSpPr>
        <p:spPr bwMode="auto">
          <a:xfrm>
            <a:off x="755650" y="4724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2106" name="Text Box 74"/>
          <p:cNvSpPr txBox="1">
            <a:spLocks noChangeArrowheads="1"/>
          </p:cNvSpPr>
          <p:nvPr/>
        </p:nvSpPr>
        <p:spPr bwMode="auto">
          <a:xfrm>
            <a:off x="684213" y="4797425"/>
            <a:ext cx="1906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1 0 1 0 1 1 1 1 1</a:t>
            </a:r>
          </a:p>
        </p:txBody>
      </p:sp>
      <p:sp>
        <p:nvSpPr>
          <p:cNvPr id="172107" name="Freeform 75"/>
          <p:cNvSpPr>
            <a:spLocks/>
          </p:cNvSpPr>
          <p:nvPr/>
        </p:nvSpPr>
        <p:spPr bwMode="auto">
          <a:xfrm>
            <a:off x="1763713" y="5157788"/>
            <a:ext cx="1295400" cy="287337"/>
          </a:xfrm>
          <a:custGeom>
            <a:avLst/>
            <a:gdLst>
              <a:gd name="T0" fmla="*/ 0 w 726"/>
              <a:gd name="T1" fmla="*/ 0 h 317"/>
              <a:gd name="T2" fmla="*/ 0 w 726"/>
              <a:gd name="T3" fmla="*/ 317 h 317"/>
              <a:gd name="T4" fmla="*/ 726 w 726"/>
              <a:gd name="T5" fmla="*/ 317 h 317"/>
              <a:gd name="T6" fmla="*/ 0 60000 65536"/>
              <a:gd name="T7" fmla="*/ 0 60000 65536"/>
              <a:gd name="T8" fmla="*/ 0 60000 65536"/>
              <a:gd name="T9" fmla="*/ 0 w 726"/>
              <a:gd name="T10" fmla="*/ 0 h 317"/>
              <a:gd name="T11" fmla="*/ 726 w 72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317">
                <a:moveTo>
                  <a:pt x="0" y="0"/>
                </a:moveTo>
                <a:lnTo>
                  <a:pt x="0" y="317"/>
                </a:lnTo>
                <a:lnTo>
                  <a:pt x="726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08" name="Text Box 76"/>
          <p:cNvSpPr txBox="1">
            <a:spLocks noChangeArrowheads="1"/>
          </p:cNvSpPr>
          <p:nvPr/>
        </p:nvSpPr>
        <p:spPr bwMode="auto">
          <a:xfrm>
            <a:off x="1763713" y="5157788"/>
            <a:ext cx="1290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1+1+1=3=2+</a:t>
            </a:r>
            <a:r>
              <a:rPr lang="ru-RU" sz="1400" b="1">
                <a:solidFill>
                  <a:schemeClr val="tx2"/>
                </a:solidFill>
              </a:rPr>
              <a:t>1</a:t>
            </a: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172109" name="Text Box 77"/>
          <p:cNvSpPr txBox="1">
            <a:spLocks noChangeArrowheads="1"/>
          </p:cNvSpPr>
          <p:nvPr/>
        </p:nvSpPr>
        <p:spPr bwMode="auto">
          <a:xfrm>
            <a:off x="1331913" y="3933825"/>
            <a:ext cx="24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2110" name="Freeform 78"/>
          <p:cNvSpPr>
            <a:spLocks/>
          </p:cNvSpPr>
          <p:nvPr/>
        </p:nvSpPr>
        <p:spPr bwMode="auto">
          <a:xfrm>
            <a:off x="1619250" y="5157788"/>
            <a:ext cx="1441450" cy="576262"/>
          </a:xfrm>
          <a:custGeom>
            <a:avLst/>
            <a:gdLst>
              <a:gd name="T0" fmla="*/ 0 w 726"/>
              <a:gd name="T1" fmla="*/ 0 h 317"/>
              <a:gd name="T2" fmla="*/ 0 w 726"/>
              <a:gd name="T3" fmla="*/ 317 h 317"/>
              <a:gd name="T4" fmla="*/ 726 w 726"/>
              <a:gd name="T5" fmla="*/ 317 h 317"/>
              <a:gd name="T6" fmla="*/ 0 60000 65536"/>
              <a:gd name="T7" fmla="*/ 0 60000 65536"/>
              <a:gd name="T8" fmla="*/ 0 60000 65536"/>
              <a:gd name="T9" fmla="*/ 0 w 726"/>
              <a:gd name="T10" fmla="*/ 0 h 317"/>
              <a:gd name="T11" fmla="*/ 726 w 72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317">
                <a:moveTo>
                  <a:pt x="0" y="0"/>
                </a:moveTo>
                <a:lnTo>
                  <a:pt x="0" y="317"/>
                </a:lnTo>
                <a:lnTo>
                  <a:pt x="726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11" name="Text Box 79"/>
          <p:cNvSpPr txBox="1">
            <a:spLocks noChangeArrowheads="1"/>
          </p:cNvSpPr>
          <p:nvPr/>
        </p:nvSpPr>
        <p:spPr bwMode="auto">
          <a:xfrm>
            <a:off x="1619250" y="5445125"/>
            <a:ext cx="129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1+1+1=3=2+</a:t>
            </a:r>
            <a:r>
              <a:rPr lang="ru-RU" sz="1400" b="1">
                <a:solidFill>
                  <a:schemeClr val="tx2"/>
                </a:solidFill>
              </a:rPr>
              <a:t>1</a:t>
            </a: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172112" name="Text Box 80"/>
          <p:cNvSpPr txBox="1">
            <a:spLocks noChangeArrowheads="1"/>
          </p:cNvSpPr>
          <p:nvPr/>
        </p:nvSpPr>
        <p:spPr bwMode="auto">
          <a:xfrm>
            <a:off x="1187450" y="4149725"/>
            <a:ext cx="246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2115" name="Freeform 83"/>
          <p:cNvSpPr>
            <a:spLocks/>
          </p:cNvSpPr>
          <p:nvPr/>
        </p:nvSpPr>
        <p:spPr bwMode="auto">
          <a:xfrm>
            <a:off x="1403350" y="5157788"/>
            <a:ext cx="1008063" cy="863600"/>
          </a:xfrm>
          <a:custGeom>
            <a:avLst/>
            <a:gdLst>
              <a:gd name="T0" fmla="*/ 0 w 726"/>
              <a:gd name="T1" fmla="*/ 0 h 317"/>
              <a:gd name="T2" fmla="*/ 0 w 726"/>
              <a:gd name="T3" fmla="*/ 317 h 317"/>
              <a:gd name="T4" fmla="*/ 726 w 726"/>
              <a:gd name="T5" fmla="*/ 317 h 317"/>
              <a:gd name="T6" fmla="*/ 0 60000 65536"/>
              <a:gd name="T7" fmla="*/ 0 60000 65536"/>
              <a:gd name="T8" fmla="*/ 0 60000 65536"/>
              <a:gd name="T9" fmla="*/ 0 w 726"/>
              <a:gd name="T10" fmla="*/ 0 h 317"/>
              <a:gd name="T11" fmla="*/ 726 w 726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317">
                <a:moveTo>
                  <a:pt x="0" y="0"/>
                </a:moveTo>
                <a:lnTo>
                  <a:pt x="0" y="317"/>
                </a:lnTo>
                <a:lnTo>
                  <a:pt x="726" y="31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16" name="Text Box 84"/>
          <p:cNvSpPr txBox="1">
            <a:spLocks noChangeArrowheads="1"/>
          </p:cNvSpPr>
          <p:nvPr/>
        </p:nvSpPr>
        <p:spPr bwMode="auto">
          <a:xfrm>
            <a:off x="1331913" y="5734050"/>
            <a:ext cx="1089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1+1=2=2+</a:t>
            </a:r>
            <a:r>
              <a:rPr lang="ru-RU" sz="1400" b="1">
                <a:solidFill>
                  <a:schemeClr val="tx2"/>
                </a:solidFill>
              </a:rPr>
              <a:t>0</a:t>
            </a: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172117" name="Text Box 85"/>
          <p:cNvSpPr txBox="1">
            <a:spLocks noChangeArrowheads="1"/>
          </p:cNvSpPr>
          <p:nvPr/>
        </p:nvSpPr>
        <p:spPr bwMode="auto">
          <a:xfrm>
            <a:off x="1042988" y="4149725"/>
            <a:ext cx="24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2118" name="Text Box 86"/>
          <p:cNvSpPr txBox="1">
            <a:spLocks noChangeArrowheads="1"/>
          </p:cNvSpPr>
          <p:nvPr/>
        </p:nvSpPr>
        <p:spPr bwMode="auto">
          <a:xfrm>
            <a:off x="827088" y="4365625"/>
            <a:ext cx="24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2119" name="Text Box 87"/>
          <p:cNvSpPr txBox="1">
            <a:spLocks noChangeArrowheads="1"/>
          </p:cNvSpPr>
          <p:nvPr/>
        </p:nvSpPr>
        <p:spPr bwMode="auto">
          <a:xfrm>
            <a:off x="5776913" y="344805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1 6 3</a:t>
            </a:r>
          </a:p>
        </p:txBody>
      </p:sp>
      <p:sp>
        <p:nvSpPr>
          <p:cNvPr id="172120" name="Text Box 88"/>
          <p:cNvSpPr txBox="1">
            <a:spLocks noChangeArrowheads="1"/>
          </p:cNvSpPr>
          <p:nvPr/>
        </p:nvSpPr>
        <p:spPr bwMode="auto">
          <a:xfrm>
            <a:off x="5651500" y="3592513"/>
            <a:ext cx="25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х</a:t>
            </a:r>
          </a:p>
        </p:txBody>
      </p:sp>
      <p:sp>
        <p:nvSpPr>
          <p:cNvPr id="172121" name="Text Box 89"/>
          <p:cNvSpPr txBox="1">
            <a:spLocks noChangeArrowheads="1"/>
          </p:cNvSpPr>
          <p:nvPr/>
        </p:nvSpPr>
        <p:spPr bwMode="auto">
          <a:xfrm>
            <a:off x="5940425" y="371633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6 3</a:t>
            </a:r>
          </a:p>
        </p:txBody>
      </p:sp>
      <p:sp>
        <p:nvSpPr>
          <p:cNvPr id="172122" name="Line 90"/>
          <p:cNvSpPr>
            <a:spLocks noChangeShapeType="1"/>
          </p:cNvSpPr>
          <p:nvPr/>
        </p:nvSpPr>
        <p:spPr bwMode="auto">
          <a:xfrm>
            <a:off x="5653088" y="40767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23" name="Text Box 91"/>
          <p:cNvSpPr txBox="1">
            <a:spLocks noChangeArrowheads="1"/>
          </p:cNvSpPr>
          <p:nvPr/>
        </p:nvSpPr>
        <p:spPr bwMode="auto">
          <a:xfrm>
            <a:off x="5867400" y="40767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5 3 1</a:t>
            </a:r>
          </a:p>
        </p:txBody>
      </p:sp>
      <p:sp>
        <p:nvSpPr>
          <p:cNvPr id="172130" name="Freeform 98"/>
          <p:cNvSpPr>
            <a:spLocks/>
          </p:cNvSpPr>
          <p:nvPr/>
        </p:nvSpPr>
        <p:spPr bwMode="auto">
          <a:xfrm>
            <a:off x="6443663" y="4437063"/>
            <a:ext cx="1152525" cy="360362"/>
          </a:xfrm>
          <a:custGeom>
            <a:avLst/>
            <a:gdLst>
              <a:gd name="T0" fmla="*/ 0 w 726"/>
              <a:gd name="T1" fmla="*/ 0 h 227"/>
              <a:gd name="T2" fmla="*/ 0 w 726"/>
              <a:gd name="T3" fmla="*/ 227 h 227"/>
              <a:gd name="T4" fmla="*/ 726 w 726"/>
              <a:gd name="T5" fmla="*/ 227 h 227"/>
              <a:gd name="T6" fmla="*/ 0 60000 65536"/>
              <a:gd name="T7" fmla="*/ 0 60000 65536"/>
              <a:gd name="T8" fmla="*/ 0 60000 65536"/>
              <a:gd name="T9" fmla="*/ 0 w 726"/>
              <a:gd name="T10" fmla="*/ 0 h 227"/>
              <a:gd name="T11" fmla="*/ 726 w 72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27">
                <a:moveTo>
                  <a:pt x="0" y="0"/>
                </a:moveTo>
                <a:lnTo>
                  <a:pt x="0" y="227"/>
                </a:lnTo>
                <a:lnTo>
                  <a:pt x="726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32" name="Text Box 100"/>
          <p:cNvSpPr txBox="1">
            <a:spLocks noChangeArrowheads="1"/>
          </p:cNvSpPr>
          <p:nvPr/>
        </p:nvSpPr>
        <p:spPr bwMode="auto">
          <a:xfrm>
            <a:off x="6011863" y="32845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2135" name="Freeform 103"/>
          <p:cNvSpPr>
            <a:spLocks/>
          </p:cNvSpPr>
          <p:nvPr/>
        </p:nvSpPr>
        <p:spPr bwMode="auto">
          <a:xfrm>
            <a:off x="6227763" y="4437063"/>
            <a:ext cx="1944687" cy="647700"/>
          </a:xfrm>
          <a:custGeom>
            <a:avLst/>
            <a:gdLst>
              <a:gd name="T0" fmla="*/ 0 w 726"/>
              <a:gd name="T1" fmla="*/ 0 h 227"/>
              <a:gd name="T2" fmla="*/ 0 w 726"/>
              <a:gd name="T3" fmla="*/ 227 h 227"/>
              <a:gd name="T4" fmla="*/ 726 w 726"/>
              <a:gd name="T5" fmla="*/ 227 h 227"/>
              <a:gd name="T6" fmla="*/ 0 60000 65536"/>
              <a:gd name="T7" fmla="*/ 0 60000 65536"/>
              <a:gd name="T8" fmla="*/ 0 60000 65536"/>
              <a:gd name="T9" fmla="*/ 0 w 726"/>
              <a:gd name="T10" fmla="*/ 0 h 227"/>
              <a:gd name="T11" fmla="*/ 726 w 72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27">
                <a:moveTo>
                  <a:pt x="0" y="0"/>
                </a:moveTo>
                <a:lnTo>
                  <a:pt x="0" y="227"/>
                </a:lnTo>
                <a:lnTo>
                  <a:pt x="726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37" name="Text Box 105"/>
          <p:cNvSpPr txBox="1">
            <a:spLocks noChangeArrowheads="1"/>
          </p:cNvSpPr>
          <p:nvPr/>
        </p:nvSpPr>
        <p:spPr bwMode="auto">
          <a:xfrm>
            <a:off x="6227763" y="4797425"/>
            <a:ext cx="198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6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∙3+1=19=16+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3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=2∙8+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3</a:t>
            </a:r>
          </a:p>
        </p:txBody>
      </p:sp>
      <p:sp>
        <p:nvSpPr>
          <p:cNvPr id="172138" name="Text Box 106"/>
          <p:cNvSpPr txBox="1">
            <a:spLocks noChangeArrowheads="1"/>
          </p:cNvSpPr>
          <p:nvPr/>
        </p:nvSpPr>
        <p:spPr bwMode="auto">
          <a:xfrm>
            <a:off x="5795963" y="32845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2139" name="Freeform 107"/>
          <p:cNvSpPr>
            <a:spLocks/>
          </p:cNvSpPr>
          <p:nvPr/>
        </p:nvSpPr>
        <p:spPr bwMode="auto">
          <a:xfrm>
            <a:off x="6011863" y="4437063"/>
            <a:ext cx="1008062" cy="936625"/>
          </a:xfrm>
          <a:custGeom>
            <a:avLst/>
            <a:gdLst>
              <a:gd name="T0" fmla="*/ 0 w 726"/>
              <a:gd name="T1" fmla="*/ 0 h 227"/>
              <a:gd name="T2" fmla="*/ 0 w 726"/>
              <a:gd name="T3" fmla="*/ 227 h 227"/>
              <a:gd name="T4" fmla="*/ 726 w 726"/>
              <a:gd name="T5" fmla="*/ 227 h 227"/>
              <a:gd name="T6" fmla="*/ 0 60000 65536"/>
              <a:gd name="T7" fmla="*/ 0 60000 65536"/>
              <a:gd name="T8" fmla="*/ 0 60000 65536"/>
              <a:gd name="T9" fmla="*/ 0 w 726"/>
              <a:gd name="T10" fmla="*/ 0 h 227"/>
              <a:gd name="T11" fmla="*/ 726 w 726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227">
                <a:moveTo>
                  <a:pt x="0" y="0"/>
                </a:moveTo>
                <a:lnTo>
                  <a:pt x="0" y="227"/>
                </a:lnTo>
                <a:lnTo>
                  <a:pt x="726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41" name="Text Box 109"/>
          <p:cNvSpPr txBox="1">
            <a:spLocks noChangeArrowheads="1"/>
          </p:cNvSpPr>
          <p:nvPr/>
        </p:nvSpPr>
        <p:spPr bwMode="auto">
          <a:xfrm>
            <a:off x="6011863" y="5084763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1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∙3+2=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5</a:t>
            </a:r>
          </a:p>
        </p:txBody>
      </p:sp>
      <p:sp>
        <p:nvSpPr>
          <p:cNvPr id="172142" name="Text Box 110"/>
          <p:cNvSpPr txBox="1">
            <a:spLocks noChangeArrowheads="1"/>
          </p:cNvSpPr>
          <p:nvPr/>
        </p:nvSpPr>
        <p:spPr bwMode="auto">
          <a:xfrm>
            <a:off x="5508625" y="42926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1 2 6 2</a:t>
            </a:r>
          </a:p>
        </p:txBody>
      </p:sp>
      <p:sp>
        <p:nvSpPr>
          <p:cNvPr id="172146" name="Freeform 114"/>
          <p:cNvSpPr>
            <a:spLocks/>
          </p:cNvSpPr>
          <p:nvPr/>
        </p:nvSpPr>
        <p:spPr bwMode="auto">
          <a:xfrm>
            <a:off x="6227763" y="4652963"/>
            <a:ext cx="1800225" cy="215900"/>
          </a:xfrm>
          <a:custGeom>
            <a:avLst/>
            <a:gdLst>
              <a:gd name="T0" fmla="*/ 0 w 817"/>
              <a:gd name="T1" fmla="*/ 0 h 363"/>
              <a:gd name="T2" fmla="*/ 0 w 817"/>
              <a:gd name="T3" fmla="*/ 363 h 363"/>
              <a:gd name="T4" fmla="*/ 817 w 817"/>
              <a:gd name="T5" fmla="*/ 363 h 363"/>
              <a:gd name="T6" fmla="*/ 0 60000 65536"/>
              <a:gd name="T7" fmla="*/ 0 60000 65536"/>
              <a:gd name="T8" fmla="*/ 0 60000 65536"/>
              <a:gd name="T9" fmla="*/ 0 w 817"/>
              <a:gd name="T10" fmla="*/ 0 h 363"/>
              <a:gd name="T11" fmla="*/ 817 w 817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363">
                <a:moveTo>
                  <a:pt x="0" y="0"/>
                </a:moveTo>
                <a:lnTo>
                  <a:pt x="0" y="363"/>
                </a:lnTo>
                <a:lnTo>
                  <a:pt x="817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0" name="Text Box 115"/>
          <p:cNvSpPr txBox="1">
            <a:spLocks noChangeArrowheads="1"/>
          </p:cNvSpPr>
          <p:nvPr/>
        </p:nvSpPr>
        <p:spPr bwMode="auto">
          <a:xfrm>
            <a:off x="5343525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2149" name="Text Box 117"/>
          <p:cNvSpPr txBox="1">
            <a:spLocks noChangeArrowheads="1"/>
          </p:cNvSpPr>
          <p:nvPr/>
        </p:nvSpPr>
        <p:spPr bwMode="auto">
          <a:xfrm>
            <a:off x="6156325" y="4581525"/>
            <a:ext cx="1782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6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∙3=18=16+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2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=8∙2+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2</a:t>
            </a:r>
          </a:p>
        </p:txBody>
      </p:sp>
      <p:sp>
        <p:nvSpPr>
          <p:cNvPr id="172150" name="Freeform 118"/>
          <p:cNvSpPr>
            <a:spLocks/>
          </p:cNvSpPr>
          <p:nvPr/>
        </p:nvSpPr>
        <p:spPr bwMode="auto">
          <a:xfrm>
            <a:off x="6084888" y="4652963"/>
            <a:ext cx="2016125" cy="576262"/>
          </a:xfrm>
          <a:custGeom>
            <a:avLst/>
            <a:gdLst>
              <a:gd name="T0" fmla="*/ 0 w 997"/>
              <a:gd name="T1" fmla="*/ 0 h 363"/>
              <a:gd name="T2" fmla="*/ 0 w 997"/>
              <a:gd name="T3" fmla="*/ 363 h 363"/>
              <a:gd name="T4" fmla="*/ 997 w 997"/>
              <a:gd name="T5" fmla="*/ 363 h 363"/>
              <a:gd name="T6" fmla="*/ 0 60000 65536"/>
              <a:gd name="T7" fmla="*/ 0 60000 65536"/>
              <a:gd name="T8" fmla="*/ 0 60000 65536"/>
              <a:gd name="T9" fmla="*/ 0 w 997"/>
              <a:gd name="T10" fmla="*/ 0 h 363"/>
              <a:gd name="T11" fmla="*/ 997 w 997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7" h="363">
                <a:moveTo>
                  <a:pt x="0" y="0"/>
                </a:moveTo>
                <a:lnTo>
                  <a:pt x="0" y="363"/>
                </a:lnTo>
                <a:lnTo>
                  <a:pt x="997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51" name="Text Box 119"/>
          <p:cNvSpPr txBox="1">
            <a:spLocks noChangeArrowheads="1"/>
          </p:cNvSpPr>
          <p:nvPr/>
        </p:nvSpPr>
        <p:spPr bwMode="auto">
          <a:xfrm>
            <a:off x="6084888" y="4941888"/>
            <a:ext cx="198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6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∙6+2=38=32+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6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=4∙8+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6</a:t>
            </a:r>
          </a:p>
        </p:txBody>
      </p:sp>
      <p:sp>
        <p:nvSpPr>
          <p:cNvPr id="172152" name="Freeform 120"/>
          <p:cNvSpPr>
            <a:spLocks/>
          </p:cNvSpPr>
          <p:nvPr/>
        </p:nvSpPr>
        <p:spPr bwMode="auto">
          <a:xfrm>
            <a:off x="5867400" y="4652963"/>
            <a:ext cx="1584325" cy="863600"/>
          </a:xfrm>
          <a:custGeom>
            <a:avLst/>
            <a:gdLst>
              <a:gd name="T0" fmla="*/ 0 w 998"/>
              <a:gd name="T1" fmla="*/ 0 h 544"/>
              <a:gd name="T2" fmla="*/ 0 w 998"/>
              <a:gd name="T3" fmla="*/ 544 h 544"/>
              <a:gd name="T4" fmla="*/ 998 w 998"/>
              <a:gd name="T5" fmla="*/ 544 h 544"/>
              <a:gd name="T6" fmla="*/ 0 60000 65536"/>
              <a:gd name="T7" fmla="*/ 0 60000 65536"/>
              <a:gd name="T8" fmla="*/ 0 60000 65536"/>
              <a:gd name="T9" fmla="*/ 0 w 998"/>
              <a:gd name="T10" fmla="*/ 0 h 544"/>
              <a:gd name="T11" fmla="*/ 998 w 998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544">
                <a:moveTo>
                  <a:pt x="0" y="0"/>
                </a:moveTo>
                <a:lnTo>
                  <a:pt x="0" y="544"/>
                </a:lnTo>
                <a:lnTo>
                  <a:pt x="998" y="5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54" name="Text Box 122"/>
          <p:cNvSpPr txBox="1">
            <a:spLocks noChangeArrowheads="1"/>
          </p:cNvSpPr>
          <p:nvPr/>
        </p:nvSpPr>
        <p:spPr bwMode="auto">
          <a:xfrm>
            <a:off x="6011863" y="32845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2155" name="Text Box 123"/>
          <p:cNvSpPr txBox="1">
            <a:spLocks noChangeArrowheads="1"/>
          </p:cNvSpPr>
          <p:nvPr/>
        </p:nvSpPr>
        <p:spPr bwMode="auto">
          <a:xfrm>
            <a:off x="5795963" y="32845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72156" name="Text Box 124"/>
          <p:cNvSpPr txBox="1">
            <a:spLocks noChangeArrowheads="1"/>
          </p:cNvSpPr>
          <p:nvPr/>
        </p:nvSpPr>
        <p:spPr bwMode="auto">
          <a:xfrm>
            <a:off x="5867400" y="5229225"/>
            <a:ext cx="1335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6</a:t>
            </a:r>
            <a:r>
              <a:rPr lang="ru-RU" sz="1400">
                <a:solidFill>
                  <a:schemeClr val="tx2"/>
                </a:solidFill>
                <a:cs typeface="Arial" charset="0"/>
              </a:rPr>
              <a:t>∙1+4=10=8+</a:t>
            </a:r>
            <a:r>
              <a:rPr lang="ru-RU" sz="1400" b="1">
                <a:solidFill>
                  <a:schemeClr val="tx2"/>
                </a:solidFill>
                <a:cs typeface="Arial" charset="0"/>
              </a:rPr>
              <a:t>2</a:t>
            </a:r>
            <a:endParaRPr lang="ru-RU" sz="1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2157" name="Line 125"/>
          <p:cNvSpPr>
            <a:spLocks noChangeShapeType="1"/>
          </p:cNvSpPr>
          <p:nvPr/>
        </p:nvSpPr>
        <p:spPr bwMode="auto">
          <a:xfrm>
            <a:off x="5580063" y="45815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58" name="Text Box 126"/>
          <p:cNvSpPr txBox="1">
            <a:spLocks noChangeArrowheads="1"/>
          </p:cNvSpPr>
          <p:nvPr/>
        </p:nvSpPr>
        <p:spPr bwMode="auto">
          <a:xfrm>
            <a:off x="5508625" y="45815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1 3 3 5 1</a:t>
            </a:r>
          </a:p>
        </p:txBody>
      </p:sp>
      <p:sp>
        <p:nvSpPr>
          <p:cNvPr id="172159" name="Freeform 127"/>
          <p:cNvSpPr>
            <a:spLocks/>
          </p:cNvSpPr>
          <p:nvPr/>
        </p:nvSpPr>
        <p:spPr bwMode="auto">
          <a:xfrm>
            <a:off x="6011863" y="4868863"/>
            <a:ext cx="1223962" cy="576262"/>
          </a:xfrm>
          <a:custGeom>
            <a:avLst/>
            <a:gdLst>
              <a:gd name="T0" fmla="*/ 0 w 771"/>
              <a:gd name="T1" fmla="*/ 0 h 408"/>
              <a:gd name="T2" fmla="*/ 0 w 771"/>
              <a:gd name="T3" fmla="*/ 408 h 408"/>
              <a:gd name="T4" fmla="*/ 771 w 771"/>
              <a:gd name="T5" fmla="*/ 408 h 408"/>
              <a:gd name="T6" fmla="*/ 0 60000 65536"/>
              <a:gd name="T7" fmla="*/ 0 60000 65536"/>
              <a:gd name="T8" fmla="*/ 0 60000 65536"/>
              <a:gd name="T9" fmla="*/ 0 w 771"/>
              <a:gd name="T10" fmla="*/ 0 h 408"/>
              <a:gd name="T11" fmla="*/ 771 w 77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408">
                <a:moveTo>
                  <a:pt x="0" y="0"/>
                </a:moveTo>
                <a:lnTo>
                  <a:pt x="0" y="408"/>
                </a:lnTo>
                <a:lnTo>
                  <a:pt x="771" y="4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160" name="Text Box 128"/>
          <p:cNvSpPr txBox="1">
            <a:spLocks noChangeArrowheads="1"/>
          </p:cNvSpPr>
          <p:nvPr/>
        </p:nvSpPr>
        <p:spPr bwMode="auto">
          <a:xfrm>
            <a:off x="6084888" y="5084763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tx2"/>
                </a:solidFill>
              </a:rPr>
              <a:t>6+5=11=8+</a:t>
            </a:r>
            <a:r>
              <a:rPr lang="ru-RU" sz="1400" b="1">
                <a:solidFill>
                  <a:schemeClr val="tx2"/>
                </a:solidFill>
              </a:rPr>
              <a:t>3</a:t>
            </a:r>
            <a:endParaRPr lang="ru-RU" sz="1400">
              <a:solidFill>
                <a:schemeClr val="tx2"/>
              </a:solidFill>
            </a:endParaRPr>
          </a:p>
        </p:txBody>
      </p:sp>
      <p:sp>
        <p:nvSpPr>
          <p:cNvPr id="172161" name="Text Box 129"/>
          <p:cNvSpPr txBox="1">
            <a:spLocks noChangeArrowheads="1"/>
          </p:cNvSpPr>
          <p:nvPr/>
        </p:nvSpPr>
        <p:spPr bwMode="auto">
          <a:xfrm>
            <a:off x="5724525" y="414972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9753" name="AutoShape 1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5589588"/>
            <a:ext cx="1150937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  <p:sp>
        <p:nvSpPr>
          <p:cNvPr id="29754" name="Text Box 131"/>
          <p:cNvSpPr txBox="1">
            <a:spLocks noChangeArrowheads="1"/>
          </p:cNvSpPr>
          <p:nvPr/>
        </p:nvSpPr>
        <p:spPr bwMode="auto">
          <a:xfrm>
            <a:off x="3203575" y="623728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file" tooltip="сложение, вычитание и умножение"/>
              </a:rPr>
              <a:t>самостоятельные задания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7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7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7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7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7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7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7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72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7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7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7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172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17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17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7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000"/>
                                        <p:tgtEl>
                                          <p:spTgt spid="17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7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17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7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7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0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1000"/>
                                        <p:tgtEl>
                                          <p:spTgt spid="17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9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7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7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1000"/>
                                        <p:tgtEl>
                                          <p:spTgt spid="17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17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1000"/>
                                        <p:tgtEl>
                                          <p:spTgt spid="17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1000"/>
                                        <p:tgtEl>
                                          <p:spTgt spid="17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7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31" grpId="0"/>
      <p:bldP spid="172131" grpId="1"/>
      <p:bldP spid="172039" grpId="0"/>
      <p:bldP spid="172040" grpId="0"/>
      <p:bldP spid="172097" grpId="0"/>
      <p:bldP spid="172098" grpId="0"/>
      <p:bldP spid="172099" grpId="0" animBg="1"/>
      <p:bldP spid="172104" grpId="0" animBg="1"/>
      <p:bldP spid="172106" grpId="0"/>
      <p:bldP spid="172107" grpId="0" animBg="1"/>
      <p:bldP spid="172108" grpId="0"/>
      <p:bldP spid="172109" grpId="0"/>
      <p:bldP spid="172110" grpId="0" animBg="1"/>
      <p:bldP spid="172111" grpId="0"/>
      <p:bldP spid="172112" grpId="0"/>
      <p:bldP spid="172115" grpId="0" animBg="1"/>
      <p:bldP spid="172116" grpId="0"/>
      <p:bldP spid="172117" grpId="0"/>
      <p:bldP spid="172118" grpId="0"/>
      <p:bldP spid="172120" grpId="0"/>
      <p:bldP spid="172121" grpId="0"/>
      <p:bldP spid="172122" grpId="0" animBg="1"/>
      <p:bldP spid="172130" grpId="0" animBg="1"/>
      <p:bldP spid="172130" grpId="1" animBg="1"/>
      <p:bldP spid="172132" grpId="0"/>
      <p:bldP spid="172132" grpId="1"/>
      <p:bldP spid="172135" grpId="0" animBg="1"/>
      <p:bldP spid="172135" grpId="1" animBg="1"/>
      <p:bldP spid="172137" grpId="0"/>
      <p:bldP spid="172137" grpId="1"/>
      <p:bldP spid="172138" grpId="0"/>
      <p:bldP spid="172138" grpId="1"/>
      <p:bldP spid="172139" grpId="0" animBg="1"/>
      <p:bldP spid="172139" grpId="1" animBg="1"/>
      <p:bldP spid="172141" grpId="0"/>
      <p:bldP spid="172141" grpId="1"/>
      <p:bldP spid="172142" grpId="0"/>
      <p:bldP spid="172146" grpId="0" animBg="1"/>
      <p:bldP spid="172146" grpId="1" animBg="1"/>
      <p:bldP spid="172149" grpId="0"/>
      <p:bldP spid="172149" grpId="1"/>
      <p:bldP spid="172149" grpId="2"/>
      <p:bldP spid="172150" grpId="0" animBg="1"/>
      <p:bldP spid="172150" grpId="1" animBg="1"/>
      <p:bldP spid="172151" grpId="0"/>
      <p:bldP spid="172151" grpId="1"/>
      <p:bldP spid="172152" grpId="0" animBg="1"/>
      <p:bldP spid="172152" grpId="1" animBg="1"/>
      <p:bldP spid="172154" grpId="0"/>
      <p:bldP spid="172155" grpId="0"/>
      <p:bldP spid="172156" grpId="0"/>
      <p:bldP spid="172156" grpId="1"/>
      <p:bldP spid="172157" grpId="0" animBg="1"/>
      <p:bldP spid="172158" grpId="0"/>
      <p:bldP spid="172159" grpId="0" animBg="1"/>
      <p:bldP spid="172160" grpId="0"/>
      <p:bldP spid="1721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Деление  в позиционных системах счисления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   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539750" y="1341438"/>
            <a:ext cx="835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Деление в любой позиционной системе производится по тем же правилам, как и деление углом в десятичной системе. При этом необходимо учитывать основание системы счисления.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827088" y="2708275"/>
            <a:ext cx="1190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двоичная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827088" y="5373688"/>
            <a:ext cx="147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10,1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580063" y="2708275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восьмеричная</a:t>
            </a:r>
          </a:p>
          <a:p>
            <a:r>
              <a:rPr lang="ru-RU">
                <a:solidFill>
                  <a:srgbClr val="FF3300"/>
                </a:solidFill>
              </a:rPr>
              <a:t>система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724525" y="5373688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Ответ: 63</a:t>
            </a:r>
            <a:r>
              <a:rPr lang="ru-RU" baseline="-25000">
                <a:solidFill>
                  <a:srgbClr val="FF3300"/>
                </a:solidFill>
              </a:rPr>
              <a:t>8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0729" name="Text Box 44"/>
          <p:cNvSpPr txBox="1">
            <a:spLocks noChangeArrowheads="1"/>
          </p:cNvSpPr>
          <p:nvPr/>
        </p:nvSpPr>
        <p:spPr bwMode="auto">
          <a:xfrm>
            <a:off x="5343525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37" name="Text Box 57"/>
          <p:cNvSpPr txBox="1">
            <a:spLocks noChangeArrowheads="1"/>
          </p:cNvSpPr>
          <p:nvPr/>
        </p:nvSpPr>
        <p:spPr bwMode="auto">
          <a:xfrm>
            <a:off x="827088" y="34290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1 0 0 0 1 1</a:t>
            </a:r>
          </a:p>
        </p:txBody>
      </p:sp>
      <p:sp>
        <p:nvSpPr>
          <p:cNvPr id="174139" name="Freeform 59"/>
          <p:cNvSpPr>
            <a:spLocks/>
          </p:cNvSpPr>
          <p:nvPr/>
        </p:nvSpPr>
        <p:spPr bwMode="auto">
          <a:xfrm>
            <a:off x="2195513" y="3500438"/>
            <a:ext cx="720725" cy="504825"/>
          </a:xfrm>
          <a:custGeom>
            <a:avLst/>
            <a:gdLst>
              <a:gd name="T0" fmla="*/ 0 w 227"/>
              <a:gd name="T1" fmla="*/ 0 h 318"/>
              <a:gd name="T2" fmla="*/ 0 w 227"/>
              <a:gd name="T3" fmla="*/ 318 h 318"/>
              <a:gd name="T4" fmla="*/ 0 w 227"/>
              <a:gd name="T5" fmla="*/ 181 h 318"/>
              <a:gd name="T6" fmla="*/ 227 w 227"/>
              <a:gd name="T7" fmla="*/ 181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318"/>
              <a:gd name="T14" fmla="*/ 227 w 227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318">
                <a:moveTo>
                  <a:pt x="0" y="0"/>
                </a:moveTo>
                <a:lnTo>
                  <a:pt x="0" y="318"/>
                </a:lnTo>
                <a:lnTo>
                  <a:pt x="0" y="181"/>
                </a:lnTo>
                <a:lnTo>
                  <a:pt x="227" y="1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0" name="Freeform 60"/>
          <p:cNvSpPr>
            <a:spLocks/>
          </p:cNvSpPr>
          <p:nvPr/>
        </p:nvSpPr>
        <p:spPr bwMode="auto">
          <a:xfrm>
            <a:off x="6443663" y="3573463"/>
            <a:ext cx="719137" cy="504825"/>
          </a:xfrm>
          <a:custGeom>
            <a:avLst/>
            <a:gdLst>
              <a:gd name="T0" fmla="*/ 0 w 227"/>
              <a:gd name="T1" fmla="*/ 0 h 318"/>
              <a:gd name="T2" fmla="*/ 0 w 227"/>
              <a:gd name="T3" fmla="*/ 318 h 318"/>
              <a:gd name="T4" fmla="*/ 0 w 227"/>
              <a:gd name="T5" fmla="*/ 181 h 318"/>
              <a:gd name="T6" fmla="*/ 227 w 227"/>
              <a:gd name="T7" fmla="*/ 181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318"/>
              <a:gd name="T14" fmla="*/ 227 w 227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318">
                <a:moveTo>
                  <a:pt x="0" y="0"/>
                </a:moveTo>
                <a:lnTo>
                  <a:pt x="0" y="318"/>
                </a:lnTo>
                <a:lnTo>
                  <a:pt x="0" y="181"/>
                </a:lnTo>
                <a:lnTo>
                  <a:pt x="227" y="18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1" name="Text Box 61"/>
          <p:cNvSpPr txBox="1">
            <a:spLocks noChangeArrowheads="1"/>
          </p:cNvSpPr>
          <p:nvPr/>
        </p:nvSpPr>
        <p:spPr bwMode="auto">
          <a:xfrm>
            <a:off x="2195513" y="34290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1 1 1 0</a:t>
            </a:r>
          </a:p>
        </p:txBody>
      </p:sp>
      <p:sp>
        <p:nvSpPr>
          <p:cNvPr id="174142" name="Text Box 62"/>
          <p:cNvSpPr txBox="1">
            <a:spLocks noChangeArrowheads="1"/>
          </p:cNvSpPr>
          <p:nvPr/>
        </p:nvSpPr>
        <p:spPr bwMode="auto">
          <a:xfrm>
            <a:off x="2268538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4143" name="Text Box 63"/>
          <p:cNvSpPr txBox="1">
            <a:spLocks noChangeArrowheads="1"/>
          </p:cNvSpPr>
          <p:nvPr/>
        </p:nvSpPr>
        <p:spPr bwMode="auto">
          <a:xfrm>
            <a:off x="1042988" y="36449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1 1 1 0</a:t>
            </a:r>
          </a:p>
        </p:txBody>
      </p:sp>
      <p:sp>
        <p:nvSpPr>
          <p:cNvPr id="174144" name="Text Box 64"/>
          <p:cNvSpPr txBox="1">
            <a:spLocks noChangeArrowheads="1"/>
          </p:cNvSpPr>
          <p:nvPr/>
        </p:nvSpPr>
        <p:spPr bwMode="auto">
          <a:xfrm>
            <a:off x="1403350" y="42926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1 1 1 0</a:t>
            </a:r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>
            <a:off x="1116013" y="40052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6" name="Text Box 66"/>
          <p:cNvSpPr txBox="1">
            <a:spLocks noChangeArrowheads="1"/>
          </p:cNvSpPr>
          <p:nvPr/>
        </p:nvSpPr>
        <p:spPr bwMode="auto">
          <a:xfrm>
            <a:off x="1403350" y="400526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1 1</a:t>
            </a:r>
          </a:p>
        </p:txBody>
      </p:sp>
      <p:sp>
        <p:nvSpPr>
          <p:cNvPr id="174147" name="Line 67"/>
          <p:cNvSpPr>
            <a:spLocks noChangeShapeType="1"/>
          </p:cNvSpPr>
          <p:nvPr/>
        </p:nvSpPr>
        <p:spPr bwMode="auto">
          <a:xfrm>
            <a:off x="827088" y="37893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8" name="Text Box 68"/>
          <p:cNvSpPr txBox="1">
            <a:spLocks noChangeArrowheads="1"/>
          </p:cNvSpPr>
          <p:nvPr/>
        </p:nvSpPr>
        <p:spPr bwMode="auto">
          <a:xfrm>
            <a:off x="1763713" y="4005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4149" name="Text Box 69"/>
          <p:cNvSpPr txBox="1">
            <a:spLocks noChangeArrowheads="1"/>
          </p:cNvSpPr>
          <p:nvPr/>
        </p:nvSpPr>
        <p:spPr bwMode="auto">
          <a:xfrm>
            <a:off x="2555875" y="3716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,</a:t>
            </a:r>
          </a:p>
        </p:txBody>
      </p:sp>
      <p:sp>
        <p:nvSpPr>
          <p:cNvPr id="174150" name="Text Box 70"/>
          <p:cNvSpPr txBox="1">
            <a:spLocks noChangeArrowheads="1"/>
          </p:cNvSpPr>
          <p:nvPr/>
        </p:nvSpPr>
        <p:spPr bwMode="auto">
          <a:xfrm>
            <a:off x="24130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74151" name="Text Box 71"/>
          <p:cNvSpPr txBox="1">
            <a:spLocks noChangeArrowheads="1"/>
          </p:cNvSpPr>
          <p:nvPr/>
        </p:nvSpPr>
        <p:spPr bwMode="auto">
          <a:xfrm>
            <a:off x="1979613" y="4005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74152" name="Line 72"/>
          <p:cNvSpPr>
            <a:spLocks noChangeShapeType="1"/>
          </p:cNvSpPr>
          <p:nvPr/>
        </p:nvSpPr>
        <p:spPr bwMode="auto">
          <a:xfrm>
            <a:off x="1331913" y="42926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3" name="Line 73"/>
          <p:cNvSpPr>
            <a:spLocks noChangeShapeType="1"/>
          </p:cNvSpPr>
          <p:nvPr/>
        </p:nvSpPr>
        <p:spPr bwMode="auto">
          <a:xfrm>
            <a:off x="1476375" y="46529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4" name="Text Box 74"/>
          <p:cNvSpPr txBox="1">
            <a:spLocks noChangeArrowheads="1"/>
          </p:cNvSpPr>
          <p:nvPr/>
        </p:nvSpPr>
        <p:spPr bwMode="auto">
          <a:xfrm>
            <a:off x="2628900" y="371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4155" name="Text Box 75"/>
          <p:cNvSpPr txBox="1">
            <a:spLocks noChangeArrowheads="1"/>
          </p:cNvSpPr>
          <p:nvPr/>
        </p:nvSpPr>
        <p:spPr bwMode="auto">
          <a:xfrm>
            <a:off x="1979613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174156" name="Text Box 76"/>
          <p:cNvSpPr txBox="1">
            <a:spLocks noChangeArrowheads="1"/>
          </p:cNvSpPr>
          <p:nvPr/>
        </p:nvSpPr>
        <p:spPr bwMode="auto">
          <a:xfrm>
            <a:off x="5343525" y="352107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1 3 3 5 1</a:t>
            </a:r>
          </a:p>
        </p:txBody>
      </p:sp>
      <p:sp>
        <p:nvSpPr>
          <p:cNvPr id="174157" name="Text Box 77"/>
          <p:cNvSpPr txBox="1">
            <a:spLocks noChangeArrowheads="1"/>
          </p:cNvSpPr>
          <p:nvPr/>
        </p:nvSpPr>
        <p:spPr bwMode="auto">
          <a:xfrm>
            <a:off x="6588125" y="35004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1 6 3</a:t>
            </a:r>
          </a:p>
        </p:txBody>
      </p:sp>
      <p:sp>
        <p:nvSpPr>
          <p:cNvPr id="174158" name="Text Box 78"/>
          <p:cNvSpPr txBox="1">
            <a:spLocks noChangeArrowheads="1"/>
          </p:cNvSpPr>
          <p:nvPr/>
        </p:nvSpPr>
        <p:spPr bwMode="auto">
          <a:xfrm>
            <a:off x="6516688" y="3860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174159" name="Text Box 79"/>
          <p:cNvSpPr txBox="1">
            <a:spLocks noChangeArrowheads="1"/>
          </p:cNvSpPr>
          <p:nvPr/>
        </p:nvSpPr>
        <p:spPr bwMode="auto">
          <a:xfrm>
            <a:off x="5364163" y="378936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1 2 6 2</a:t>
            </a:r>
          </a:p>
        </p:txBody>
      </p:sp>
      <p:sp>
        <p:nvSpPr>
          <p:cNvPr id="174160" name="Line 80"/>
          <p:cNvSpPr>
            <a:spLocks noChangeShapeType="1"/>
          </p:cNvSpPr>
          <p:nvPr/>
        </p:nvSpPr>
        <p:spPr bwMode="auto">
          <a:xfrm>
            <a:off x="5292725" y="38608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1" name="Line 81"/>
          <p:cNvSpPr>
            <a:spLocks noChangeShapeType="1"/>
          </p:cNvSpPr>
          <p:nvPr/>
        </p:nvSpPr>
        <p:spPr bwMode="auto">
          <a:xfrm>
            <a:off x="543560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2" name="Text Box 82"/>
          <p:cNvSpPr txBox="1">
            <a:spLocks noChangeArrowheads="1"/>
          </p:cNvSpPr>
          <p:nvPr/>
        </p:nvSpPr>
        <p:spPr bwMode="auto">
          <a:xfrm>
            <a:off x="5795963" y="414972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5 3</a:t>
            </a:r>
          </a:p>
        </p:txBody>
      </p:sp>
      <p:sp>
        <p:nvSpPr>
          <p:cNvPr id="174163" name="Text Box 83"/>
          <p:cNvSpPr txBox="1">
            <a:spLocks noChangeArrowheads="1"/>
          </p:cNvSpPr>
          <p:nvPr/>
        </p:nvSpPr>
        <p:spPr bwMode="auto">
          <a:xfrm>
            <a:off x="6156325" y="414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74164" name="Text Box 84"/>
          <p:cNvSpPr txBox="1">
            <a:spLocks noChangeArrowheads="1"/>
          </p:cNvSpPr>
          <p:nvPr/>
        </p:nvSpPr>
        <p:spPr bwMode="auto">
          <a:xfrm>
            <a:off x="6732588" y="3860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74165" name="Text Box 85"/>
          <p:cNvSpPr txBox="1">
            <a:spLocks noChangeArrowheads="1"/>
          </p:cNvSpPr>
          <p:nvPr/>
        </p:nvSpPr>
        <p:spPr bwMode="auto">
          <a:xfrm>
            <a:off x="5795963" y="443706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5 3 1</a:t>
            </a:r>
          </a:p>
        </p:txBody>
      </p:sp>
      <p:sp>
        <p:nvSpPr>
          <p:cNvPr id="174166" name="Line 86"/>
          <p:cNvSpPr>
            <a:spLocks noChangeShapeType="1"/>
          </p:cNvSpPr>
          <p:nvPr/>
        </p:nvSpPr>
        <p:spPr bwMode="auto">
          <a:xfrm>
            <a:off x="5724525" y="44370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7" name="Line 87"/>
          <p:cNvSpPr>
            <a:spLocks noChangeShapeType="1"/>
          </p:cNvSpPr>
          <p:nvPr/>
        </p:nvSpPr>
        <p:spPr bwMode="auto">
          <a:xfrm>
            <a:off x="5867400" y="47974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8" name="Text Box 88"/>
          <p:cNvSpPr txBox="1">
            <a:spLocks noChangeArrowheads="1"/>
          </p:cNvSpPr>
          <p:nvPr/>
        </p:nvSpPr>
        <p:spPr bwMode="auto">
          <a:xfrm>
            <a:off x="6156325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30761" name="AutoShape 8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5589588"/>
            <a:ext cx="1150938" cy="503237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  <p:sp>
        <p:nvSpPr>
          <p:cNvPr id="30762" name="Text Box 90"/>
          <p:cNvSpPr txBox="1">
            <a:spLocks noChangeArrowheads="1"/>
          </p:cNvSpPr>
          <p:nvPr/>
        </p:nvSpPr>
        <p:spPr bwMode="auto">
          <a:xfrm>
            <a:off x="2700338" y="623728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file" tooltip="деление"/>
              </a:rPr>
              <a:t>самостоятельные задания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7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7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7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  <p:bldP spid="174137" grpId="0"/>
      <p:bldP spid="174139" grpId="0" animBg="1"/>
      <p:bldP spid="174140" grpId="0" animBg="1"/>
      <p:bldP spid="174141" grpId="0"/>
      <p:bldP spid="174142" grpId="0"/>
      <p:bldP spid="174143" grpId="0"/>
      <p:bldP spid="174144" grpId="0"/>
      <p:bldP spid="174145" grpId="0" animBg="1"/>
      <p:bldP spid="174146" grpId="0"/>
      <p:bldP spid="174147" grpId="0" animBg="1"/>
      <p:bldP spid="174148" grpId="0"/>
      <p:bldP spid="174149" grpId="0"/>
      <p:bldP spid="174150" grpId="0"/>
      <p:bldP spid="174151" grpId="0"/>
      <p:bldP spid="174152" grpId="0" animBg="1"/>
      <p:bldP spid="174153" grpId="0" animBg="1"/>
      <p:bldP spid="174154" grpId="0"/>
      <p:bldP spid="174155" grpId="0"/>
      <p:bldP spid="174156" grpId="0"/>
      <p:bldP spid="174157" grpId="0"/>
      <p:bldP spid="174158" grpId="0"/>
      <p:bldP spid="174159" grpId="0"/>
      <p:bldP spid="174160" grpId="0" animBg="1"/>
      <p:bldP spid="174161" grpId="0" animBg="1"/>
      <p:bldP spid="174162" grpId="0"/>
      <p:bldP spid="174163" grpId="0"/>
      <p:bldP spid="174164" grpId="0"/>
      <p:bldP spid="174165" grpId="0"/>
      <p:bldP spid="174166" grpId="0" animBg="1"/>
      <p:bldP spid="174167" grpId="0" animBg="1"/>
      <p:bldP spid="174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6552728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Перевод  </a:t>
            </a:r>
            <a:r>
              <a:rPr lang="ru-RU" b="1" dirty="0"/>
              <a:t>десятичного числа в </a:t>
            </a:r>
            <a:r>
              <a:rPr lang="ru-RU" b="1" dirty="0" smtClean="0"/>
              <a:t>двоичную, восьмеричную, </a:t>
            </a:r>
            <a:r>
              <a:rPr lang="ru-RU" b="1" dirty="0"/>
              <a:t>шестнадцатеричную</a:t>
            </a:r>
            <a:r>
              <a:rPr lang="ru-RU" b="1" dirty="0" smtClean="0"/>
              <a:t>  </a:t>
            </a:r>
            <a:r>
              <a:rPr lang="ru-RU" b="1" dirty="0"/>
              <a:t>систему </a:t>
            </a:r>
            <a:endParaRPr lang="ru-RU" dirty="0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251520" y="1268760"/>
            <a:ext cx="84969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Для перевода десятичного числа в двоичную систему его необходимо последовательно делить на ___ до тех пор, пока не останется ________, меньший или равный __. Число в двоичной системе записывается как последовательность последнего результата деления и остатков от деления в _________ порядке.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остаток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902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обратном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39552" y="3573016"/>
            <a:ext cx="40560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4000" algn="just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Пример.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Число 22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перевести в двоичную систему счисления.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Рисунок 16" descr="http://inf.e-alekseev.ru/extra/ris1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2808312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95736" y="4293096"/>
            <a:ext cx="2429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22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 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= 10110</a:t>
            </a:r>
            <a:r>
              <a:rPr lang="ru-RU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2</a:t>
            </a:r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4699010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№1: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Переведите целые числа из десятичной системы счисления в двоичную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76; 121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   </a:t>
            </a:r>
            <a:r>
              <a:rPr lang="ru-RU" b="1" dirty="0" smtClean="0">
                <a:solidFill>
                  <a:srgbClr val="660066"/>
                </a:solidFill>
              </a:rPr>
              <a:t>76</a:t>
            </a:r>
            <a:r>
              <a:rPr lang="ru-RU" sz="800" b="1" dirty="0" smtClean="0">
                <a:solidFill>
                  <a:srgbClr val="660066"/>
                </a:solidFill>
              </a:rPr>
              <a:t>10</a:t>
            </a:r>
            <a:r>
              <a:rPr lang="ru-RU" b="1" dirty="0" smtClean="0">
                <a:solidFill>
                  <a:srgbClr val="660066"/>
                </a:solidFill>
              </a:rPr>
              <a:t>  = 10001000</a:t>
            </a:r>
            <a:r>
              <a:rPr lang="ru-RU" sz="800" b="1" dirty="0" smtClean="0">
                <a:solidFill>
                  <a:srgbClr val="660066"/>
                </a:solidFill>
              </a:rPr>
              <a:t>2</a:t>
            </a:r>
            <a:endParaRPr lang="ru-RU" sz="800" b="1" dirty="0">
              <a:solidFill>
                <a:srgbClr val="660066"/>
              </a:solidFill>
            </a:endParaRPr>
          </a:p>
          <a:p>
            <a:r>
              <a:rPr lang="ru-RU" b="1" dirty="0" smtClean="0">
                <a:solidFill>
                  <a:srgbClr val="660066"/>
                </a:solidFill>
              </a:rPr>
              <a:t>              121</a:t>
            </a:r>
            <a:r>
              <a:rPr lang="ru-RU" sz="800" b="1" dirty="0" smtClean="0">
                <a:solidFill>
                  <a:srgbClr val="660066"/>
                </a:solidFill>
              </a:rPr>
              <a:t>10 </a:t>
            </a:r>
            <a:r>
              <a:rPr lang="ru-RU" b="1" dirty="0" smtClean="0">
                <a:solidFill>
                  <a:srgbClr val="660066"/>
                </a:solidFill>
              </a:rPr>
              <a:t> = 1101</a:t>
            </a:r>
            <a:r>
              <a:rPr lang="ru-RU" sz="800" b="1" dirty="0" smtClean="0">
                <a:solidFill>
                  <a:srgbClr val="660066"/>
                </a:solidFill>
              </a:rPr>
              <a:t>2</a:t>
            </a:r>
            <a:endParaRPr lang="ru-RU" sz="800" b="1" dirty="0">
              <a:solidFill>
                <a:srgbClr val="660066"/>
              </a:solidFill>
            </a:endParaRPr>
          </a:p>
        </p:txBody>
      </p:sp>
      <p:pic>
        <p:nvPicPr>
          <p:cNvPr id="22" name="Picture 8" descr="http://3.bp.blogspot.com/-k5NTumM-skI/TnBUvTMKwFI/AAAAAAAAItg/yvbGKKjGTC4/s400/0402201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90515" y="5085184"/>
            <a:ext cx="195348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ru-RU" sz="3800" b="1" smtClean="0"/>
              <a:t>Представление чисел в компьютере</a:t>
            </a:r>
          </a:p>
        </p:txBody>
      </p:sp>
      <p:sp>
        <p:nvSpPr>
          <p:cNvPr id="176169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11525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 Числа в компьютере могут храниться в формате с фиксированной   запятой – целые числа и в формате с плавающей запятой – вещественные числа.</a:t>
            </a:r>
          </a:p>
        </p:txBody>
      </p:sp>
      <p:sp>
        <p:nvSpPr>
          <p:cNvPr id="176170" name="Rectangle 42"/>
          <p:cNvSpPr>
            <a:spLocks noChangeArrowheads="1"/>
          </p:cNvSpPr>
          <p:nvPr/>
        </p:nvSpPr>
        <p:spPr bwMode="auto">
          <a:xfrm>
            <a:off x="468313" y="2565400"/>
            <a:ext cx="820896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      Целые числа без знака занимают в памяти один или два байта.</a:t>
            </a:r>
          </a:p>
          <a:p>
            <a:pPr>
              <a:lnSpc>
                <a:spcPct val="110000"/>
              </a:lnSpc>
            </a:pPr>
            <a:r>
              <a:rPr lang="ru-RU"/>
              <a:t>      Целые числа со знаком занимают в памяти компьютера один, два или     четыре байта, при этом самый левый (старший) разряд содержит информацию о знаке числа</a:t>
            </a:r>
          </a:p>
          <a:p>
            <a:pPr>
              <a:lnSpc>
                <a:spcPct val="110000"/>
              </a:lnSpc>
            </a:pPr>
            <a:r>
              <a:rPr lang="ru-RU"/>
              <a:t>      Применяются три формы записи (кодирования) целых чисел со знаком: прямой</a:t>
            </a:r>
            <a:r>
              <a:rPr lang="ru-RU" b="1"/>
              <a:t> </a:t>
            </a:r>
            <a:r>
              <a:rPr lang="ru-RU"/>
              <a:t>код, обратный</a:t>
            </a:r>
            <a:r>
              <a:rPr lang="ru-RU" b="1"/>
              <a:t> </a:t>
            </a:r>
            <a:r>
              <a:rPr lang="ru-RU"/>
              <a:t>код и дополнительный</a:t>
            </a:r>
            <a:r>
              <a:rPr lang="ru-RU" b="1"/>
              <a:t> </a:t>
            </a:r>
            <a:r>
              <a:rPr lang="ru-RU"/>
              <a:t>код.</a:t>
            </a: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755650" y="2708275"/>
            <a:ext cx="743585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Вещественные числа хранятся и обрабатываются в компьютере в формате с плавающей запятой. Этот формат базируется на экспоненциальной форме записи, в которой может быть представлено любое число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9" grpId="0" build="p"/>
      <p:bldP spid="176170" grpId="0"/>
      <p:bldP spid="176170" grpId="1"/>
      <p:bldP spid="1761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7859712" cy="12525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600" smtClean="0"/>
              <a:t>      </a:t>
            </a:r>
            <a:r>
              <a:rPr lang="ru-RU" sz="1800" smtClean="0"/>
              <a:t>Целые числа в компьютере могут представляться со знаком или без знака.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1800" smtClean="0"/>
              <a:t>      </a:t>
            </a:r>
            <a:r>
              <a:rPr lang="ru-RU" sz="1800" b="1" smtClean="0"/>
              <a:t>Целые числа без знака</a:t>
            </a:r>
            <a:r>
              <a:rPr lang="ru-RU" sz="1800" smtClean="0"/>
              <a:t> занимают в памяти один или два байта</a:t>
            </a:r>
            <a:r>
              <a:rPr lang="ru-RU" sz="2200" smtClean="0"/>
              <a:t>.</a:t>
            </a:r>
          </a:p>
        </p:txBody>
      </p:sp>
      <p:graphicFrame>
        <p:nvGraphicFramePr>
          <p:cNvPr id="180277" name="Group 53"/>
          <p:cNvGraphicFramePr>
            <a:graphicFrameLocks noGrp="1"/>
          </p:cNvGraphicFramePr>
          <p:nvPr>
            <p:ph sz="quarter" idx="2"/>
          </p:nvPr>
        </p:nvGraphicFramePr>
        <p:xfrm>
          <a:off x="971550" y="2852738"/>
          <a:ext cx="7489825" cy="1468438"/>
        </p:xfrm>
        <a:graphic>
          <a:graphicData uri="http://schemas.openxmlformats.org/drawingml/2006/table">
            <a:tbl>
              <a:tblPr/>
              <a:tblGrid>
                <a:gridCol w="2663825"/>
                <a:gridCol w="2376488"/>
                <a:gridCol w="2449512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Формат числа в байтах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Запись с порядком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Обычная запись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…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…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…255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…65535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1116013" y="4581525"/>
            <a:ext cx="6321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Число 72</a:t>
            </a:r>
            <a:r>
              <a:rPr lang="ru-RU" baseline="-25000"/>
              <a:t>10</a:t>
            </a:r>
            <a:r>
              <a:rPr lang="ru-RU"/>
              <a:t> = 1001000</a:t>
            </a:r>
            <a:r>
              <a:rPr lang="ru-RU" baseline="-25000"/>
              <a:t>2</a:t>
            </a:r>
            <a:r>
              <a:rPr lang="ru-RU"/>
              <a:t> в однобайтовом формате</a:t>
            </a:r>
          </a:p>
        </p:txBody>
      </p:sp>
      <p:graphicFrame>
        <p:nvGraphicFramePr>
          <p:cNvPr id="180275" name="Group 51"/>
          <p:cNvGraphicFramePr>
            <a:graphicFrameLocks noGrp="1"/>
          </p:cNvGraphicFramePr>
          <p:nvPr>
            <p:ph sz="quarter" idx="3"/>
          </p:nvPr>
        </p:nvGraphicFramePr>
        <p:xfrm>
          <a:off x="2339975" y="5157788"/>
          <a:ext cx="4038600" cy="36576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  <p:bldP spid="1802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graphicFrame>
        <p:nvGraphicFramePr>
          <p:cNvPr id="184368" name="Group 48"/>
          <p:cNvGraphicFramePr>
            <a:graphicFrameLocks noGrp="1"/>
          </p:cNvGraphicFramePr>
          <p:nvPr>
            <p:ph sz="quarter" idx="2"/>
          </p:nvPr>
        </p:nvGraphicFramePr>
        <p:xfrm>
          <a:off x="179388" y="3213100"/>
          <a:ext cx="8569325" cy="1701991"/>
        </p:xfrm>
        <a:graphic>
          <a:graphicData uri="http://schemas.openxmlformats.org/drawingml/2006/table">
            <a:tbl>
              <a:tblPr/>
              <a:tblGrid>
                <a:gridCol w="2663825"/>
                <a:gridCol w="2160587"/>
                <a:gridCol w="3744913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Формат числа в байтах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Запись с порядком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Обычная запись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- 2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-128 …127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-32 768 …32 767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- 2 147 483 648 …2 147 483 647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9" name="Rectangle 3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8640762" cy="13684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1800" smtClean="0"/>
              <a:t>       </a:t>
            </a:r>
            <a:r>
              <a:rPr lang="ru-RU" sz="1800" b="1" smtClean="0"/>
              <a:t>Целые числа со знаком</a:t>
            </a:r>
            <a:r>
              <a:rPr lang="ru-RU" sz="1800" smtClean="0"/>
              <a:t> занимают в памяти компьютера один, два или     четыре байта, при этом самый левый (старший) разряд содержит информацию о знаке числа. Знак «плюс» кодируется нулем, а «минус» - единицей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539750" y="3716338"/>
            <a:ext cx="6194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Число 62</a:t>
            </a:r>
            <a:r>
              <a:rPr lang="ru-RU" baseline="-25000"/>
              <a:t>10</a:t>
            </a:r>
            <a:r>
              <a:rPr lang="ru-RU"/>
              <a:t> = 111110</a:t>
            </a:r>
            <a:r>
              <a:rPr lang="ru-RU" baseline="-25000"/>
              <a:t>2</a:t>
            </a:r>
            <a:r>
              <a:rPr lang="ru-RU"/>
              <a:t> в однобайтовом формате</a:t>
            </a:r>
          </a:p>
        </p:txBody>
      </p:sp>
      <p:graphicFrame>
        <p:nvGraphicFramePr>
          <p:cNvPr id="186386" name="Group 18"/>
          <p:cNvGraphicFramePr>
            <a:graphicFrameLocks noGrp="1"/>
          </p:cNvGraphicFramePr>
          <p:nvPr>
            <p:ph sz="quarter" idx="3"/>
          </p:nvPr>
        </p:nvGraphicFramePr>
        <p:xfrm>
          <a:off x="1619250" y="4292600"/>
          <a:ext cx="4038600" cy="36576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40" name="Text Box 41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41" name="Text Box 42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42" name="Rectangle 43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>
            <a:off x="323850" y="1535113"/>
            <a:ext cx="81359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В компьютерной технике применяются три формы записи (кодирования) целых чисел со знаком: </a:t>
            </a:r>
            <a:r>
              <a:rPr lang="ru-RU" b="1"/>
              <a:t>прямой </a:t>
            </a:r>
            <a:r>
              <a:rPr lang="ru-RU"/>
              <a:t>код, </a:t>
            </a:r>
            <a:r>
              <a:rPr lang="ru-RU" b="1"/>
              <a:t>обратный </a:t>
            </a:r>
            <a:r>
              <a:rPr lang="ru-RU"/>
              <a:t>код и </a:t>
            </a:r>
            <a:r>
              <a:rPr lang="ru-RU" b="1"/>
              <a:t>дополнительный </a:t>
            </a:r>
            <a:r>
              <a:rPr lang="ru-RU"/>
              <a:t>код.</a:t>
            </a:r>
          </a:p>
          <a:p>
            <a:pPr>
              <a:lnSpc>
                <a:spcPct val="110000"/>
              </a:lnSpc>
            </a:pPr>
            <a:r>
              <a:rPr lang="ru-RU" b="1"/>
              <a:t>Положительные числа </a:t>
            </a:r>
            <a:r>
              <a:rPr lang="ru-RU"/>
              <a:t>в прямом, обратном и дополнительных кодах изображаются одинаково – двоичными кодами с цифрой 0 в знаковом разряде.</a:t>
            </a:r>
            <a:endParaRPr lang="ru-RU" b="1"/>
          </a:p>
          <a:p>
            <a:pPr>
              <a:lnSpc>
                <a:spcPct val="110000"/>
              </a:lnSpc>
            </a:pPr>
            <a:endParaRPr lang="ru-RU"/>
          </a:p>
        </p:txBody>
      </p:sp>
      <p:sp>
        <p:nvSpPr>
          <p:cNvPr id="186413" name="Freeform 45"/>
          <p:cNvSpPr>
            <a:spLocks/>
          </p:cNvSpPr>
          <p:nvPr/>
        </p:nvSpPr>
        <p:spPr bwMode="auto">
          <a:xfrm>
            <a:off x="1908175" y="4652963"/>
            <a:ext cx="2159000" cy="863600"/>
          </a:xfrm>
          <a:custGeom>
            <a:avLst/>
            <a:gdLst>
              <a:gd name="T0" fmla="*/ 0 w 1360"/>
              <a:gd name="T1" fmla="*/ 0 h 544"/>
              <a:gd name="T2" fmla="*/ 0 w 1360"/>
              <a:gd name="T3" fmla="*/ 544 h 544"/>
              <a:gd name="T4" fmla="*/ 1360 w 1360"/>
              <a:gd name="T5" fmla="*/ 544 h 544"/>
              <a:gd name="T6" fmla="*/ 0 60000 65536"/>
              <a:gd name="T7" fmla="*/ 0 60000 65536"/>
              <a:gd name="T8" fmla="*/ 0 60000 65536"/>
              <a:gd name="T9" fmla="*/ 0 w 1360"/>
              <a:gd name="T10" fmla="*/ 0 h 544"/>
              <a:gd name="T11" fmla="*/ 1360 w 1360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544">
                <a:moveTo>
                  <a:pt x="0" y="0"/>
                </a:moveTo>
                <a:lnTo>
                  <a:pt x="0" y="544"/>
                </a:lnTo>
                <a:lnTo>
                  <a:pt x="1360" y="5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6414" name="Text Box 46"/>
          <p:cNvSpPr txBox="1">
            <a:spLocks noChangeArrowheads="1"/>
          </p:cNvSpPr>
          <p:nvPr/>
        </p:nvSpPr>
        <p:spPr bwMode="auto">
          <a:xfrm>
            <a:off x="2103438" y="5105400"/>
            <a:ext cx="1360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Знак числа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6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/>
      <p:bldP spid="186413" grpId="0" animBg="1"/>
      <p:bldP spid="1864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042988" y="3284538"/>
            <a:ext cx="6410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Число -57</a:t>
            </a:r>
            <a:r>
              <a:rPr lang="ru-RU" baseline="-25000"/>
              <a:t>10</a:t>
            </a:r>
            <a:r>
              <a:rPr lang="ru-RU"/>
              <a:t> = -111001</a:t>
            </a:r>
            <a:r>
              <a:rPr lang="ru-RU" baseline="-25000"/>
              <a:t>2</a:t>
            </a:r>
            <a:r>
              <a:rPr lang="ru-RU"/>
              <a:t> в однобайтовом формате </a:t>
            </a:r>
          </a:p>
        </p:txBody>
      </p:sp>
      <p:graphicFrame>
        <p:nvGraphicFramePr>
          <p:cNvPr id="188420" name="Group 4"/>
          <p:cNvGraphicFramePr>
            <a:graphicFrameLocks noGrp="1"/>
          </p:cNvGraphicFramePr>
          <p:nvPr>
            <p:ph sz="quarter" idx="3"/>
          </p:nvPr>
        </p:nvGraphicFramePr>
        <p:xfrm>
          <a:off x="1763713" y="4724400"/>
          <a:ext cx="4038600" cy="36576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323850" y="1535113"/>
            <a:ext cx="8569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/>
              <a:t>Отрицательные числа </a:t>
            </a:r>
            <a:r>
              <a:rPr lang="ru-RU"/>
              <a:t>в прямом, обратном и дополнительных кодах имеют разное изображение..</a:t>
            </a:r>
          </a:p>
        </p:txBody>
      </p:sp>
      <p:sp>
        <p:nvSpPr>
          <p:cNvPr id="188444" name="Freeform 28"/>
          <p:cNvSpPr>
            <a:spLocks/>
          </p:cNvSpPr>
          <p:nvPr/>
        </p:nvSpPr>
        <p:spPr bwMode="auto">
          <a:xfrm>
            <a:off x="2052638" y="5084763"/>
            <a:ext cx="2159000" cy="863600"/>
          </a:xfrm>
          <a:custGeom>
            <a:avLst/>
            <a:gdLst>
              <a:gd name="T0" fmla="*/ 0 w 1360"/>
              <a:gd name="T1" fmla="*/ 0 h 544"/>
              <a:gd name="T2" fmla="*/ 0 w 1360"/>
              <a:gd name="T3" fmla="*/ 544 h 544"/>
              <a:gd name="T4" fmla="*/ 1360 w 1360"/>
              <a:gd name="T5" fmla="*/ 544 h 544"/>
              <a:gd name="T6" fmla="*/ 0 60000 65536"/>
              <a:gd name="T7" fmla="*/ 0 60000 65536"/>
              <a:gd name="T8" fmla="*/ 0 60000 65536"/>
              <a:gd name="T9" fmla="*/ 0 w 1360"/>
              <a:gd name="T10" fmla="*/ 0 h 544"/>
              <a:gd name="T11" fmla="*/ 1360 w 1360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544">
                <a:moveTo>
                  <a:pt x="0" y="0"/>
                </a:moveTo>
                <a:lnTo>
                  <a:pt x="0" y="544"/>
                </a:lnTo>
                <a:lnTo>
                  <a:pt x="1360" y="5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8445" name="Text Box 29"/>
          <p:cNvSpPr txBox="1">
            <a:spLocks noChangeArrowheads="1"/>
          </p:cNvSpPr>
          <p:nvPr/>
        </p:nvSpPr>
        <p:spPr bwMode="auto">
          <a:xfrm>
            <a:off x="2247900" y="5537200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Знак числа</a:t>
            </a:r>
          </a:p>
        </p:txBody>
      </p:sp>
      <p:sp>
        <p:nvSpPr>
          <p:cNvPr id="188446" name="Text Box 30"/>
          <p:cNvSpPr txBox="1">
            <a:spLocks noChangeArrowheads="1"/>
          </p:cNvSpPr>
          <p:nvPr/>
        </p:nvSpPr>
        <p:spPr bwMode="auto">
          <a:xfrm>
            <a:off x="539750" y="2276475"/>
            <a:ext cx="8280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/>
              <a:t>Прямой код</a:t>
            </a:r>
            <a:r>
              <a:rPr lang="ru-RU"/>
              <a:t>. В знаковый разряд помещается цифра 1, а в разряды  цифровой части числа – двоичный код его абсолютной величины.</a:t>
            </a:r>
            <a:endParaRPr lang="ru-RU" b="1"/>
          </a:p>
        </p:txBody>
      </p:sp>
      <p:sp>
        <p:nvSpPr>
          <p:cNvPr id="188447" name="Text Box 31"/>
          <p:cNvSpPr txBox="1">
            <a:spLocks noChangeArrowheads="1"/>
          </p:cNvSpPr>
          <p:nvPr/>
        </p:nvSpPr>
        <p:spPr bwMode="auto">
          <a:xfrm>
            <a:off x="2484438" y="386080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прямой код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8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44" grpId="0" animBg="1"/>
      <p:bldP spid="188445" grpId="0"/>
      <p:bldP spid="18844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042988" y="3284538"/>
            <a:ext cx="6410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Число -57</a:t>
            </a:r>
            <a:r>
              <a:rPr lang="ru-RU" baseline="-25000"/>
              <a:t>10</a:t>
            </a:r>
            <a:r>
              <a:rPr lang="ru-RU"/>
              <a:t> = -111001</a:t>
            </a:r>
            <a:r>
              <a:rPr lang="ru-RU" baseline="-25000"/>
              <a:t>2</a:t>
            </a:r>
            <a:r>
              <a:rPr lang="ru-RU"/>
              <a:t> в однобайтовом формате </a:t>
            </a: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>
            <p:ph sz="quarter" idx="3"/>
          </p:nvPr>
        </p:nvGraphicFramePr>
        <p:xfrm>
          <a:off x="1763713" y="4724400"/>
          <a:ext cx="4038600" cy="36576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0492" name="Freeform 28"/>
          <p:cNvSpPr>
            <a:spLocks/>
          </p:cNvSpPr>
          <p:nvPr/>
        </p:nvSpPr>
        <p:spPr bwMode="auto">
          <a:xfrm>
            <a:off x="2052638" y="5084763"/>
            <a:ext cx="2159000" cy="863600"/>
          </a:xfrm>
          <a:custGeom>
            <a:avLst/>
            <a:gdLst>
              <a:gd name="T0" fmla="*/ 0 w 1360"/>
              <a:gd name="T1" fmla="*/ 0 h 544"/>
              <a:gd name="T2" fmla="*/ 0 w 1360"/>
              <a:gd name="T3" fmla="*/ 544 h 544"/>
              <a:gd name="T4" fmla="*/ 1360 w 1360"/>
              <a:gd name="T5" fmla="*/ 544 h 544"/>
              <a:gd name="T6" fmla="*/ 0 60000 65536"/>
              <a:gd name="T7" fmla="*/ 0 60000 65536"/>
              <a:gd name="T8" fmla="*/ 0 60000 65536"/>
              <a:gd name="T9" fmla="*/ 0 w 1360"/>
              <a:gd name="T10" fmla="*/ 0 h 544"/>
              <a:gd name="T11" fmla="*/ 1360 w 1360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544">
                <a:moveTo>
                  <a:pt x="0" y="0"/>
                </a:moveTo>
                <a:lnTo>
                  <a:pt x="0" y="544"/>
                </a:lnTo>
                <a:lnTo>
                  <a:pt x="1360" y="5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0493" name="Text Box 29"/>
          <p:cNvSpPr txBox="1">
            <a:spLocks noChangeArrowheads="1"/>
          </p:cNvSpPr>
          <p:nvPr/>
        </p:nvSpPr>
        <p:spPr bwMode="auto">
          <a:xfrm>
            <a:off x="2247900" y="5537200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Знак числа</a:t>
            </a:r>
          </a:p>
        </p:txBody>
      </p:sp>
      <p:sp>
        <p:nvSpPr>
          <p:cNvPr id="190494" name="Text Box 30"/>
          <p:cNvSpPr txBox="1">
            <a:spLocks noChangeArrowheads="1"/>
          </p:cNvSpPr>
          <p:nvPr/>
        </p:nvSpPr>
        <p:spPr bwMode="auto">
          <a:xfrm>
            <a:off x="395288" y="1844675"/>
            <a:ext cx="842486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/>
              <a:t>Обратный код</a:t>
            </a:r>
            <a:r>
              <a:rPr lang="ru-RU"/>
              <a:t>. Для образования обратного кода отрицательного двоичного числа необходимо в знаковом разряде поставить 1, а в цифровых разрядах единицы заменить нулями, а нули  - единицами.</a:t>
            </a:r>
            <a:endParaRPr lang="ru-RU" b="1"/>
          </a:p>
        </p:txBody>
      </p:sp>
      <p:sp>
        <p:nvSpPr>
          <p:cNvPr id="190495" name="Text Box 31"/>
          <p:cNvSpPr txBox="1">
            <a:spLocks noChangeArrowheads="1"/>
          </p:cNvSpPr>
          <p:nvPr/>
        </p:nvSpPr>
        <p:spPr bwMode="auto">
          <a:xfrm>
            <a:off x="2484438" y="3860800"/>
            <a:ext cx="164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обратный код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9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  <p:bldP spid="190492" grpId="0" animBg="1"/>
      <p:bldP spid="190493" grpId="0"/>
      <p:bldP spid="19049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042988" y="3284538"/>
            <a:ext cx="6410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Пример. Число -57</a:t>
            </a:r>
            <a:r>
              <a:rPr lang="ru-RU" baseline="-25000"/>
              <a:t>10</a:t>
            </a:r>
            <a:r>
              <a:rPr lang="ru-RU"/>
              <a:t> = -111001</a:t>
            </a:r>
            <a:r>
              <a:rPr lang="ru-RU" baseline="-25000"/>
              <a:t>2</a:t>
            </a:r>
            <a:r>
              <a:rPr lang="ru-RU"/>
              <a:t> в однобайтовом формате </a:t>
            </a:r>
          </a:p>
        </p:txBody>
      </p:sp>
      <p:graphicFrame>
        <p:nvGraphicFramePr>
          <p:cNvPr id="192516" name="Group 4"/>
          <p:cNvGraphicFramePr>
            <a:graphicFrameLocks noGrp="1"/>
          </p:cNvGraphicFramePr>
          <p:nvPr>
            <p:ph sz="quarter" idx="3"/>
          </p:nvPr>
        </p:nvGraphicFramePr>
        <p:xfrm>
          <a:off x="1763713" y="4724400"/>
          <a:ext cx="4038600" cy="36576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2539" name="Freeform 27"/>
          <p:cNvSpPr>
            <a:spLocks/>
          </p:cNvSpPr>
          <p:nvPr/>
        </p:nvSpPr>
        <p:spPr bwMode="auto">
          <a:xfrm>
            <a:off x="2052638" y="5084763"/>
            <a:ext cx="2159000" cy="863600"/>
          </a:xfrm>
          <a:custGeom>
            <a:avLst/>
            <a:gdLst>
              <a:gd name="T0" fmla="*/ 0 w 1360"/>
              <a:gd name="T1" fmla="*/ 0 h 544"/>
              <a:gd name="T2" fmla="*/ 0 w 1360"/>
              <a:gd name="T3" fmla="*/ 544 h 544"/>
              <a:gd name="T4" fmla="*/ 1360 w 1360"/>
              <a:gd name="T5" fmla="*/ 544 h 544"/>
              <a:gd name="T6" fmla="*/ 0 60000 65536"/>
              <a:gd name="T7" fmla="*/ 0 60000 65536"/>
              <a:gd name="T8" fmla="*/ 0 60000 65536"/>
              <a:gd name="T9" fmla="*/ 0 w 1360"/>
              <a:gd name="T10" fmla="*/ 0 h 544"/>
              <a:gd name="T11" fmla="*/ 1360 w 1360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544">
                <a:moveTo>
                  <a:pt x="0" y="0"/>
                </a:moveTo>
                <a:lnTo>
                  <a:pt x="0" y="544"/>
                </a:lnTo>
                <a:lnTo>
                  <a:pt x="1360" y="5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2247900" y="5537200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Знак числа</a:t>
            </a: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468313" y="1700213"/>
            <a:ext cx="83534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b="1"/>
              <a:t>Дополнительный код</a:t>
            </a:r>
            <a:r>
              <a:rPr lang="ru-RU"/>
              <a:t> отрицательного числа получается образованием обратного кода с последующим прибавлением единицы к его младшему разряду</a:t>
            </a:r>
            <a:endParaRPr lang="ru-RU" b="1"/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2484438" y="3860800"/>
            <a:ext cx="240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дополнительный код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9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39" grpId="0" animBg="1"/>
      <p:bldP spid="192540" grpId="0"/>
      <p:bldP spid="1925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целых чисел в компьютере</a:t>
            </a:r>
          </a:p>
        </p:txBody>
      </p:sp>
      <p:sp>
        <p:nvSpPr>
          <p:cNvPr id="38915" name="Text Box 24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6" name="Text Box 25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17" name="Rectangle 26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89" name="Text Box 29"/>
          <p:cNvSpPr txBox="1">
            <a:spLocks noChangeArrowheads="1"/>
          </p:cNvSpPr>
          <p:nvPr/>
        </p:nvSpPr>
        <p:spPr bwMode="auto">
          <a:xfrm>
            <a:off x="539750" y="2276475"/>
            <a:ext cx="8135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Отрицательные десятичные числа при вводе в компьютер автоматически</a:t>
            </a:r>
            <a:r>
              <a:rPr lang="ru-RU" b="1"/>
              <a:t> </a:t>
            </a:r>
            <a:r>
              <a:rPr lang="ru-RU"/>
              <a:t>преобразуются в обратный или дополнительный код и в таком виде хранятся, перемещаются и участвуют в операциях.</a:t>
            </a:r>
          </a:p>
          <a:p>
            <a:pPr>
              <a:lnSpc>
                <a:spcPct val="110000"/>
              </a:lnSpc>
            </a:pPr>
            <a:r>
              <a:rPr lang="ru-RU"/>
              <a:t>При выводе таких чисел из компьютера происходит обратное преобразование в отрицательные десятичные числа</a:t>
            </a:r>
          </a:p>
        </p:txBody>
      </p:sp>
      <p:sp>
        <p:nvSpPr>
          <p:cNvPr id="38919" name="AutoShape 3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вещественных чисел в компьютере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39750" y="1844675"/>
            <a:ext cx="81359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Любое число </a:t>
            </a:r>
            <a:r>
              <a:rPr lang="en-US"/>
              <a:t>N</a:t>
            </a:r>
            <a:r>
              <a:rPr lang="ru-RU"/>
              <a:t> в системе счисления с основанием </a:t>
            </a:r>
            <a:r>
              <a:rPr lang="en-US" i="1"/>
              <a:t>q</a:t>
            </a:r>
            <a:r>
              <a:rPr lang="ru-RU" i="1"/>
              <a:t> </a:t>
            </a:r>
            <a:r>
              <a:rPr lang="ru-RU"/>
              <a:t>можно записать в виде </a:t>
            </a:r>
            <a:r>
              <a:rPr lang="en-US"/>
              <a:t>N = m </a:t>
            </a:r>
            <a:r>
              <a:rPr lang="en-US">
                <a:cs typeface="Arial" charset="0"/>
              </a:rPr>
              <a:t>∙ </a:t>
            </a:r>
            <a:r>
              <a:rPr lang="en-US" i="1">
                <a:cs typeface="Arial" charset="0"/>
              </a:rPr>
              <a:t>q</a:t>
            </a:r>
            <a:r>
              <a:rPr lang="ru-RU" i="1">
                <a:cs typeface="Arial" charset="0"/>
              </a:rPr>
              <a:t> </a:t>
            </a:r>
            <a:r>
              <a:rPr lang="en-US" i="1" baseline="30000">
                <a:cs typeface="Arial" charset="0"/>
              </a:rPr>
              <a:t>p</a:t>
            </a:r>
            <a:r>
              <a:rPr lang="ru-RU" i="1">
                <a:cs typeface="Arial" charset="0"/>
              </a:rPr>
              <a:t>, </a:t>
            </a:r>
            <a:r>
              <a:rPr lang="ru-RU">
                <a:cs typeface="Arial" charset="0"/>
              </a:rPr>
              <a:t>где М называется </a:t>
            </a:r>
            <a:r>
              <a:rPr lang="ru-RU" b="1">
                <a:cs typeface="Arial" charset="0"/>
              </a:rPr>
              <a:t>мантиссой</a:t>
            </a:r>
            <a:r>
              <a:rPr lang="ru-RU">
                <a:cs typeface="Arial" charset="0"/>
              </a:rPr>
              <a:t> числа, а </a:t>
            </a:r>
            <a:r>
              <a:rPr lang="ru-RU" i="1">
                <a:cs typeface="Arial" charset="0"/>
              </a:rPr>
              <a:t>р</a:t>
            </a:r>
            <a:r>
              <a:rPr lang="ru-RU">
                <a:cs typeface="Arial" charset="0"/>
              </a:rPr>
              <a:t> – </a:t>
            </a:r>
            <a:r>
              <a:rPr lang="ru-RU" b="1">
                <a:cs typeface="Arial" charset="0"/>
              </a:rPr>
              <a:t>порядком</a:t>
            </a:r>
            <a:r>
              <a:rPr lang="ru-RU">
                <a:cs typeface="Arial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ru-RU">
                <a:cs typeface="Arial" charset="0"/>
              </a:rPr>
              <a:t>Такой способ записи чисел называется </a:t>
            </a:r>
            <a:r>
              <a:rPr lang="ru-RU" b="1">
                <a:cs typeface="Arial" charset="0"/>
              </a:rPr>
              <a:t>представлением числа с плавающей точкой</a:t>
            </a:r>
            <a:endParaRPr lang="en-US">
              <a:cs typeface="Arial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611188" y="4292600"/>
            <a:ext cx="82073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Данное представление вещественных чисел называется нормализованным.</a:t>
            </a:r>
          </a:p>
          <a:p>
            <a:pPr>
              <a:lnSpc>
                <a:spcPct val="110000"/>
              </a:lnSpc>
            </a:pPr>
            <a:r>
              <a:rPr lang="ru-RU"/>
              <a:t>Мантиссу и порядок </a:t>
            </a:r>
            <a:r>
              <a:rPr lang="en-US" i="1"/>
              <a:t>q</a:t>
            </a:r>
            <a:r>
              <a:rPr lang="ru-RU" i="1"/>
              <a:t>-</a:t>
            </a:r>
            <a:r>
              <a:rPr lang="ru-RU"/>
              <a:t>ичного числа записывают в системе счисления с основанием </a:t>
            </a:r>
            <a:r>
              <a:rPr lang="en-US" i="1"/>
              <a:t>q</a:t>
            </a:r>
            <a:r>
              <a:rPr lang="ru-RU"/>
              <a:t>, а само основание – в десятичной системе</a:t>
            </a:r>
            <a:endParaRPr lang="ru-RU" i="1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611188" y="3429000"/>
            <a:ext cx="7921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Мантисса должна быть правильной дробью, первая цифра которой  отлична от нуля.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/>
      <p:bldP spid="196615" grpId="0"/>
      <p:bldP spid="1966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вещественных чисел в компьютере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2124075" y="1628775"/>
            <a:ext cx="38163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Форматы вещественных чисел</a:t>
            </a:r>
            <a:endParaRPr lang="en-US">
              <a:cs typeface="Arial" charset="0"/>
            </a:endParaRPr>
          </a:p>
        </p:txBody>
      </p:sp>
      <p:graphicFrame>
        <p:nvGraphicFramePr>
          <p:cNvPr id="198684" name="Group 28"/>
          <p:cNvGraphicFramePr>
            <a:graphicFrameLocks noGrp="1"/>
          </p:cNvGraphicFramePr>
          <p:nvPr>
            <p:ph sz="quarter" idx="2"/>
          </p:nvPr>
        </p:nvGraphicFramePr>
        <p:xfrm>
          <a:off x="574675" y="2492375"/>
          <a:ext cx="8101013" cy="2247075"/>
        </p:xfrm>
        <a:graphic>
          <a:graphicData uri="http://schemas.openxmlformats.org/drawingml/2006/table">
            <a:tbl>
              <a:tblPr/>
              <a:tblGrid>
                <a:gridCol w="2043113"/>
                <a:gridCol w="3825875"/>
                <a:gridCol w="2232025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Формат числа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Диапазон абсолютных значений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 в байтах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одинарный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вещественный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двойной</a:t>
                      </a:r>
                    </a:p>
                    <a:p>
                      <a:pPr marL="1857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расширенный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2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-4932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 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6552728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Перевод  </a:t>
            </a:r>
            <a:r>
              <a:rPr lang="ru-RU" b="1" dirty="0"/>
              <a:t>десятичного числа в </a:t>
            </a:r>
            <a:r>
              <a:rPr lang="ru-RU" b="1" dirty="0" smtClean="0"/>
              <a:t>двоичную, восьмеричную, </a:t>
            </a:r>
            <a:r>
              <a:rPr lang="ru-RU" b="1" dirty="0"/>
              <a:t>шестнадцатеричную</a:t>
            </a:r>
            <a:r>
              <a:rPr lang="ru-RU" b="1" dirty="0" smtClean="0"/>
              <a:t>  </a:t>
            </a:r>
            <a:r>
              <a:rPr lang="ru-RU" b="1" dirty="0"/>
              <a:t>систему </a:t>
            </a:r>
            <a:endParaRPr lang="ru-RU" dirty="0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251520" y="1268760"/>
            <a:ext cx="84969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Для перевода десятичного числа в восьмеричную систему его необходимо последовательно делить на ___ до тех пор, пока не останется ________, меньший или равный __. Число в двоичной системе записывается как последовательность последнего результата деления и остатков от деления в _________ порядке.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772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остаток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902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обратном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337734" y="3434517"/>
            <a:ext cx="42342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4000" algn="just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Пример.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Число 571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перевести в восьмеричную систему счисления.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4221088"/>
            <a:ext cx="244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571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 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= 1073</a:t>
            </a:r>
            <a:r>
              <a:rPr lang="ru-RU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8</a:t>
            </a:r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1" name="Рисунок 10" descr="http://inf.e-alekseev.ru/extra/ris3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429000"/>
            <a:ext cx="2304256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79715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№2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Переведите целые числа из десятичной системы счисления в восьмеричную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98; 126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   </a:t>
            </a:r>
            <a:r>
              <a:rPr lang="ru-RU" b="1" dirty="0" smtClean="0">
                <a:solidFill>
                  <a:srgbClr val="660066"/>
                </a:solidFill>
              </a:rPr>
              <a:t>98</a:t>
            </a:r>
            <a:r>
              <a:rPr lang="ru-RU" sz="800" b="1" dirty="0" smtClean="0">
                <a:solidFill>
                  <a:srgbClr val="660066"/>
                </a:solidFill>
              </a:rPr>
              <a:t>10</a:t>
            </a:r>
            <a:r>
              <a:rPr lang="ru-RU" b="1" dirty="0" smtClean="0">
                <a:solidFill>
                  <a:srgbClr val="660066"/>
                </a:solidFill>
              </a:rPr>
              <a:t>  = 142</a:t>
            </a:r>
            <a:r>
              <a:rPr lang="ru-RU" sz="800" b="1" dirty="0" smtClean="0">
                <a:solidFill>
                  <a:srgbClr val="660066"/>
                </a:solidFill>
              </a:rPr>
              <a:t>8</a:t>
            </a:r>
            <a:endParaRPr lang="ru-RU" sz="800" b="1" dirty="0">
              <a:solidFill>
                <a:srgbClr val="660066"/>
              </a:solidFill>
            </a:endParaRPr>
          </a:p>
          <a:p>
            <a:r>
              <a:rPr lang="ru-RU" b="1" dirty="0" smtClean="0">
                <a:solidFill>
                  <a:srgbClr val="660066"/>
                </a:solidFill>
              </a:rPr>
              <a:t>              126</a:t>
            </a:r>
            <a:r>
              <a:rPr lang="ru-RU" sz="800" b="1" dirty="0" smtClean="0">
                <a:solidFill>
                  <a:srgbClr val="660066"/>
                </a:solidFill>
              </a:rPr>
              <a:t>10 </a:t>
            </a:r>
            <a:r>
              <a:rPr lang="ru-RU" b="1" dirty="0" smtClean="0">
                <a:solidFill>
                  <a:srgbClr val="660066"/>
                </a:solidFill>
              </a:rPr>
              <a:t> = 176</a:t>
            </a:r>
            <a:r>
              <a:rPr lang="ru-RU" sz="800" b="1" dirty="0" smtClean="0">
                <a:solidFill>
                  <a:srgbClr val="660066"/>
                </a:solidFill>
              </a:rPr>
              <a:t>8</a:t>
            </a:r>
            <a:endParaRPr lang="ru-RU" sz="800" b="1" dirty="0">
              <a:solidFill>
                <a:srgbClr val="660066"/>
              </a:solidFill>
            </a:endParaRPr>
          </a:p>
        </p:txBody>
      </p:sp>
      <p:pic>
        <p:nvPicPr>
          <p:cNvPr id="14" name="Picture 8" descr="http://3.bp.blogspot.com/-k5NTumM-skI/TnBUvTMKwFI/AAAAAAAAItg/yvbGKKjGTC4/s400/0402201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85184"/>
            <a:ext cx="195348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вещественных чисел в компьютере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-973138" y="685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755650" y="1989138"/>
            <a:ext cx="7632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При хранении числа с плавающей точкой отводятся разряды для мантиссы, порядка, знака числа и знака порядка</a:t>
            </a:r>
            <a:endParaRPr lang="en-US">
              <a:cs typeface="Arial" charset="0"/>
            </a:endParaRPr>
          </a:p>
        </p:txBody>
      </p:sp>
      <p:graphicFrame>
        <p:nvGraphicFramePr>
          <p:cNvPr id="200806" name="Group 102"/>
          <p:cNvGraphicFramePr>
            <a:graphicFrameLocks noGrp="1"/>
          </p:cNvGraphicFramePr>
          <p:nvPr>
            <p:ph idx="1"/>
          </p:nvPr>
        </p:nvGraphicFramePr>
        <p:xfrm>
          <a:off x="468313" y="3573463"/>
          <a:ext cx="8229600" cy="72072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1028700"/>
                <a:gridCol w="514350"/>
                <a:gridCol w="514350"/>
                <a:gridCol w="514350"/>
                <a:gridCol w="514350"/>
                <a:gridCol w="514350"/>
                <a:gridCol w="1028700"/>
                <a:gridCol w="514350"/>
                <a:gridCol w="514350"/>
                <a:gridCol w="5143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799" name="Freeform 95"/>
          <p:cNvSpPr>
            <a:spLocks/>
          </p:cNvSpPr>
          <p:nvPr/>
        </p:nvSpPr>
        <p:spPr bwMode="auto">
          <a:xfrm>
            <a:off x="684213" y="4365625"/>
            <a:ext cx="1439862" cy="1728788"/>
          </a:xfrm>
          <a:custGeom>
            <a:avLst/>
            <a:gdLst>
              <a:gd name="T0" fmla="*/ 0 w 907"/>
              <a:gd name="T1" fmla="*/ 0 h 1089"/>
              <a:gd name="T2" fmla="*/ 0 w 907"/>
              <a:gd name="T3" fmla="*/ 544 h 1089"/>
              <a:gd name="T4" fmla="*/ 0 w 907"/>
              <a:gd name="T5" fmla="*/ 1089 h 1089"/>
              <a:gd name="T6" fmla="*/ 907 w 907"/>
              <a:gd name="T7" fmla="*/ 1089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089"/>
              <a:gd name="T14" fmla="*/ 907 w 90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089">
                <a:moveTo>
                  <a:pt x="0" y="0"/>
                </a:moveTo>
                <a:lnTo>
                  <a:pt x="0" y="544"/>
                </a:lnTo>
                <a:lnTo>
                  <a:pt x="0" y="1089"/>
                </a:lnTo>
                <a:lnTo>
                  <a:pt x="907" y="10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800" name="Text Box 96"/>
          <p:cNvSpPr txBox="1">
            <a:spLocks noChangeArrowheads="1"/>
          </p:cNvSpPr>
          <p:nvPr/>
        </p:nvSpPr>
        <p:spPr bwMode="auto">
          <a:xfrm>
            <a:off x="755650" y="558958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знак числа</a:t>
            </a:r>
          </a:p>
        </p:txBody>
      </p:sp>
      <p:sp>
        <p:nvSpPr>
          <p:cNvPr id="200801" name="Freeform 97"/>
          <p:cNvSpPr>
            <a:spLocks/>
          </p:cNvSpPr>
          <p:nvPr/>
        </p:nvSpPr>
        <p:spPr bwMode="auto">
          <a:xfrm>
            <a:off x="1258888" y="4365625"/>
            <a:ext cx="1657350" cy="1081088"/>
          </a:xfrm>
          <a:custGeom>
            <a:avLst/>
            <a:gdLst>
              <a:gd name="T0" fmla="*/ 0 w 907"/>
              <a:gd name="T1" fmla="*/ 0 h 1089"/>
              <a:gd name="T2" fmla="*/ 0 w 907"/>
              <a:gd name="T3" fmla="*/ 544 h 1089"/>
              <a:gd name="T4" fmla="*/ 0 w 907"/>
              <a:gd name="T5" fmla="*/ 1089 h 1089"/>
              <a:gd name="T6" fmla="*/ 907 w 907"/>
              <a:gd name="T7" fmla="*/ 1089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089"/>
              <a:gd name="T14" fmla="*/ 907 w 90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089">
                <a:moveTo>
                  <a:pt x="0" y="0"/>
                </a:moveTo>
                <a:lnTo>
                  <a:pt x="0" y="544"/>
                </a:lnTo>
                <a:lnTo>
                  <a:pt x="0" y="1089"/>
                </a:lnTo>
                <a:lnTo>
                  <a:pt x="907" y="10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802" name="Text Box 98"/>
          <p:cNvSpPr txBox="1">
            <a:spLocks noChangeArrowheads="1"/>
          </p:cNvSpPr>
          <p:nvPr/>
        </p:nvSpPr>
        <p:spPr bwMode="auto">
          <a:xfrm>
            <a:off x="1403350" y="5013325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знак порядка</a:t>
            </a:r>
          </a:p>
        </p:txBody>
      </p:sp>
      <p:sp>
        <p:nvSpPr>
          <p:cNvPr id="200804" name="AutoShape 100"/>
          <p:cNvSpPr>
            <a:spLocks/>
          </p:cNvSpPr>
          <p:nvPr/>
        </p:nvSpPr>
        <p:spPr bwMode="auto">
          <a:xfrm rot="5400000">
            <a:off x="2879725" y="1952625"/>
            <a:ext cx="360363" cy="2881313"/>
          </a:xfrm>
          <a:prstGeom prst="leftBrace">
            <a:avLst>
              <a:gd name="adj1" fmla="val 666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0805" name="Text Box 101"/>
          <p:cNvSpPr txBox="1">
            <a:spLocks noChangeArrowheads="1"/>
          </p:cNvSpPr>
          <p:nvPr/>
        </p:nvSpPr>
        <p:spPr bwMode="auto">
          <a:xfrm>
            <a:off x="2627313" y="2852738"/>
            <a:ext cx="1046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порядок</a:t>
            </a:r>
          </a:p>
        </p:txBody>
      </p:sp>
      <p:sp>
        <p:nvSpPr>
          <p:cNvPr id="200807" name="AutoShape 103"/>
          <p:cNvSpPr>
            <a:spLocks/>
          </p:cNvSpPr>
          <p:nvPr/>
        </p:nvSpPr>
        <p:spPr bwMode="auto">
          <a:xfrm rot="5400000">
            <a:off x="6480175" y="1449388"/>
            <a:ext cx="360363" cy="3887787"/>
          </a:xfrm>
          <a:prstGeom prst="leftBrace">
            <a:avLst>
              <a:gd name="adj1" fmla="val 8990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0808" name="Text Box 104"/>
          <p:cNvSpPr txBox="1">
            <a:spLocks noChangeArrowheads="1"/>
          </p:cNvSpPr>
          <p:nvPr/>
        </p:nvSpPr>
        <p:spPr bwMode="auto">
          <a:xfrm>
            <a:off x="6011863" y="2852738"/>
            <a:ext cx="1182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мантисса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  <p:bldP spid="200799" grpId="0" animBg="1"/>
      <p:bldP spid="200800" grpId="0"/>
      <p:bldP spid="200801" grpId="0" animBg="1"/>
      <p:bldP spid="200802" grpId="0"/>
      <p:bldP spid="200804" grpId="0" animBg="1"/>
      <p:bldP spid="200805" grpId="0"/>
      <p:bldP spid="200807" grpId="0" animBg="1"/>
      <p:bldP spid="2008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вещественных чисел в компьютере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755650" y="1989138"/>
            <a:ext cx="76327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Пример. Число 6,25</a:t>
            </a:r>
            <a:r>
              <a:rPr lang="ru-RU" baseline="-25000"/>
              <a:t>10 </a:t>
            </a:r>
            <a:r>
              <a:rPr lang="ru-RU"/>
              <a:t>записать в нормализованном виде в четырехбайтовом формате с семью разрядами для записи порядка </a:t>
            </a:r>
          </a:p>
          <a:p>
            <a:pPr>
              <a:lnSpc>
                <a:spcPct val="110000"/>
              </a:lnSpc>
            </a:pPr>
            <a:r>
              <a:rPr lang="ru-RU"/>
              <a:t>6,25</a:t>
            </a:r>
            <a:r>
              <a:rPr lang="ru-RU" baseline="-25000"/>
              <a:t>10</a:t>
            </a:r>
            <a:r>
              <a:rPr lang="ru-RU"/>
              <a:t> = 110,01</a:t>
            </a:r>
            <a:r>
              <a:rPr lang="ru-RU" baseline="-25000"/>
              <a:t>2</a:t>
            </a:r>
            <a:r>
              <a:rPr lang="ru-RU"/>
              <a:t> = 0,11001 </a:t>
            </a:r>
            <a:r>
              <a:rPr lang="ru-RU">
                <a:cs typeface="Arial" charset="0"/>
              </a:rPr>
              <a:t>∙ 2</a:t>
            </a:r>
            <a:r>
              <a:rPr lang="ru-RU" baseline="30000">
                <a:cs typeface="Arial" charset="0"/>
              </a:rPr>
              <a:t>11</a:t>
            </a:r>
          </a:p>
        </p:txBody>
      </p:sp>
      <p:graphicFrame>
        <p:nvGraphicFramePr>
          <p:cNvPr id="203783" name="Group 7"/>
          <p:cNvGraphicFramePr>
            <a:graphicFrameLocks noGrp="1"/>
          </p:cNvGraphicFramePr>
          <p:nvPr>
            <p:ph idx="1"/>
          </p:nvPr>
        </p:nvGraphicFramePr>
        <p:xfrm>
          <a:off x="468313" y="4149725"/>
          <a:ext cx="8229600" cy="72072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1028700"/>
                <a:gridCol w="514350"/>
                <a:gridCol w="514350"/>
                <a:gridCol w="514350"/>
                <a:gridCol w="514350"/>
                <a:gridCol w="514350"/>
                <a:gridCol w="1028700"/>
                <a:gridCol w="514350"/>
                <a:gridCol w="514350"/>
                <a:gridCol w="5143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815" name="Freeform 39"/>
          <p:cNvSpPr>
            <a:spLocks/>
          </p:cNvSpPr>
          <p:nvPr/>
        </p:nvSpPr>
        <p:spPr bwMode="auto">
          <a:xfrm>
            <a:off x="684213" y="5084763"/>
            <a:ext cx="1295400" cy="1008062"/>
          </a:xfrm>
          <a:custGeom>
            <a:avLst/>
            <a:gdLst>
              <a:gd name="T0" fmla="*/ 0 w 907"/>
              <a:gd name="T1" fmla="*/ 0 h 1089"/>
              <a:gd name="T2" fmla="*/ 0 w 907"/>
              <a:gd name="T3" fmla="*/ 544 h 1089"/>
              <a:gd name="T4" fmla="*/ 0 w 907"/>
              <a:gd name="T5" fmla="*/ 1089 h 1089"/>
              <a:gd name="T6" fmla="*/ 907 w 907"/>
              <a:gd name="T7" fmla="*/ 1089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089"/>
              <a:gd name="T14" fmla="*/ 907 w 90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089">
                <a:moveTo>
                  <a:pt x="0" y="0"/>
                </a:moveTo>
                <a:lnTo>
                  <a:pt x="0" y="544"/>
                </a:lnTo>
                <a:lnTo>
                  <a:pt x="0" y="1089"/>
                </a:lnTo>
                <a:lnTo>
                  <a:pt x="907" y="10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6" name="Text Box 40"/>
          <p:cNvSpPr txBox="1">
            <a:spLocks noChangeArrowheads="1"/>
          </p:cNvSpPr>
          <p:nvPr/>
        </p:nvSpPr>
        <p:spPr bwMode="auto">
          <a:xfrm>
            <a:off x="684213" y="5829300"/>
            <a:ext cx="120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знак числа</a:t>
            </a:r>
          </a:p>
        </p:txBody>
      </p:sp>
      <p:sp>
        <p:nvSpPr>
          <p:cNvPr id="203817" name="Freeform 41"/>
          <p:cNvSpPr>
            <a:spLocks/>
          </p:cNvSpPr>
          <p:nvPr/>
        </p:nvSpPr>
        <p:spPr bwMode="auto">
          <a:xfrm>
            <a:off x="1042988" y="5084763"/>
            <a:ext cx="1512887" cy="649287"/>
          </a:xfrm>
          <a:custGeom>
            <a:avLst/>
            <a:gdLst>
              <a:gd name="T0" fmla="*/ 0 w 907"/>
              <a:gd name="T1" fmla="*/ 0 h 1089"/>
              <a:gd name="T2" fmla="*/ 0 w 907"/>
              <a:gd name="T3" fmla="*/ 544 h 1089"/>
              <a:gd name="T4" fmla="*/ 0 w 907"/>
              <a:gd name="T5" fmla="*/ 1089 h 1089"/>
              <a:gd name="T6" fmla="*/ 907 w 907"/>
              <a:gd name="T7" fmla="*/ 1089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089"/>
              <a:gd name="T14" fmla="*/ 907 w 90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089">
                <a:moveTo>
                  <a:pt x="0" y="0"/>
                </a:moveTo>
                <a:lnTo>
                  <a:pt x="0" y="544"/>
                </a:lnTo>
                <a:lnTo>
                  <a:pt x="0" y="1089"/>
                </a:lnTo>
                <a:lnTo>
                  <a:pt x="907" y="10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8" name="Text Box 42"/>
          <p:cNvSpPr txBox="1">
            <a:spLocks noChangeArrowheads="1"/>
          </p:cNvSpPr>
          <p:nvPr/>
        </p:nvSpPr>
        <p:spPr bwMode="auto">
          <a:xfrm>
            <a:off x="1116013" y="54451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знак порядка</a:t>
            </a:r>
          </a:p>
        </p:txBody>
      </p:sp>
      <p:sp>
        <p:nvSpPr>
          <p:cNvPr id="203819" name="AutoShape 43"/>
          <p:cNvSpPr>
            <a:spLocks/>
          </p:cNvSpPr>
          <p:nvPr/>
        </p:nvSpPr>
        <p:spPr bwMode="auto">
          <a:xfrm rot="-5400000">
            <a:off x="2844007" y="3501231"/>
            <a:ext cx="360362" cy="3095625"/>
          </a:xfrm>
          <a:prstGeom prst="leftBrace">
            <a:avLst>
              <a:gd name="adj1" fmla="val 715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3820" name="Text Box 44"/>
          <p:cNvSpPr txBox="1">
            <a:spLocks noChangeArrowheads="1"/>
          </p:cNvSpPr>
          <p:nvPr/>
        </p:nvSpPr>
        <p:spPr bwMode="auto">
          <a:xfrm>
            <a:off x="2411413" y="515778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порядок</a:t>
            </a:r>
          </a:p>
        </p:txBody>
      </p:sp>
      <p:sp>
        <p:nvSpPr>
          <p:cNvPr id="203821" name="AutoShape 45"/>
          <p:cNvSpPr>
            <a:spLocks/>
          </p:cNvSpPr>
          <p:nvPr/>
        </p:nvSpPr>
        <p:spPr bwMode="auto">
          <a:xfrm rot="-5400000">
            <a:off x="6407151" y="3105150"/>
            <a:ext cx="360362" cy="3887787"/>
          </a:xfrm>
          <a:prstGeom prst="leftBrace">
            <a:avLst>
              <a:gd name="adj1" fmla="val 89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3822" name="Text Box 46"/>
          <p:cNvSpPr txBox="1">
            <a:spLocks noChangeArrowheads="1"/>
          </p:cNvSpPr>
          <p:nvPr/>
        </p:nvSpPr>
        <p:spPr bwMode="auto">
          <a:xfrm>
            <a:off x="6156325" y="5300663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мантисса</a:t>
            </a: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468313" y="36449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31</a:t>
            </a: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>
            <a:off x="1042988" y="36449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30</a:t>
            </a: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>
            <a:off x="4643438" y="36449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22</a:t>
            </a: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663575" y="4313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>
            <a:off x="111601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03828" name="Text Box 52"/>
          <p:cNvSpPr txBox="1">
            <a:spLocks noChangeArrowheads="1"/>
          </p:cNvSpPr>
          <p:nvPr/>
        </p:nvSpPr>
        <p:spPr bwMode="auto">
          <a:xfrm>
            <a:off x="4264025" y="4313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3829" name="Text Box 53"/>
          <p:cNvSpPr txBox="1">
            <a:spLocks noChangeArrowheads="1"/>
          </p:cNvSpPr>
          <p:nvPr/>
        </p:nvSpPr>
        <p:spPr bwMode="auto">
          <a:xfrm>
            <a:off x="36353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3830" name="Text Box 54"/>
          <p:cNvSpPr txBox="1">
            <a:spLocks noChangeArrowheads="1"/>
          </p:cNvSpPr>
          <p:nvPr/>
        </p:nvSpPr>
        <p:spPr bwMode="auto">
          <a:xfrm>
            <a:off x="21240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3832" name="Text Box 56"/>
          <p:cNvSpPr txBox="1">
            <a:spLocks noChangeArrowheads="1"/>
          </p:cNvSpPr>
          <p:nvPr/>
        </p:nvSpPr>
        <p:spPr bwMode="auto">
          <a:xfrm>
            <a:off x="161925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3833" name="Text Box 57"/>
          <p:cNvSpPr txBox="1">
            <a:spLocks noChangeArrowheads="1"/>
          </p:cNvSpPr>
          <p:nvPr/>
        </p:nvSpPr>
        <p:spPr bwMode="auto">
          <a:xfrm>
            <a:off x="8243888" y="37163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0</a:t>
            </a:r>
          </a:p>
        </p:txBody>
      </p:sp>
      <p:sp>
        <p:nvSpPr>
          <p:cNvPr id="203834" name="Text Box 58"/>
          <p:cNvSpPr txBox="1">
            <a:spLocks noChangeArrowheads="1"/>
          </p:cNvSpPr>
          <p:nvPr/>
        </p:nvSpPr>
        <p:spPr bwMode="auto">
          <a:xfrm>
            <a:off x="7740650" y="37163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</a:t>
            </a:r>
          </a:p>
        </p:txBody>
      </p:sp>
      <p:sp>
        <p:nvSpPr>
          <p:cNvPr id="203835" name="Text Box 59"/>
          <p:cNvSpPr txBox="1">
            <a:spLocks noChangeArrowheads="1"/>
          </p:cNvSpPr>
          <p:nvPr/>
        </p:nvSpPr>
        <p:spPr bwMode="auto">
          <a:xfrm>
            <a:off x="471646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3836" name="Text Box 60"/>
          <p:cNvSpPr txBox="1">
            <a:spLocks noChangeArrowheads="1"/>
          </p:cNvSpPr>
          <p:nvPr/>
        </p:nvSpPr>
        <p:spPr bwMode="auto">
          <a:xfrm>
            <a:off x="521970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3837" name="Text Box 61"/>
          <p:cNvSpPr txBox="1">
            <a:spLocks noChangeArrowheads="1"/>
          </p:cNvSpPr>
          <p:nvPr/>
        </p:nvSpPr>
        <p:spPr bwMode="auto">
          <a:xfrm>
            <a:off x="572452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3838" name="Text Box 62"/>
          <p:cNvSpPr txBox="1">
            <a:spLocks noChangeArrowheads="1"/>
          </p:cNvSpPr>
          <p:nvPr/>
        </p:nvSpPr>
        <p:spPr bwMode="auto">
          <a:xfrm>
            <a:off x="723582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3839" name="Text Box 63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3840" name="Text Box 64"/>
          <p:cNvSpPr txBox="1">
            <a:spLocks noChangeArrowheads="1"/>
          </p:cNvSpPr>
          <p:nvPr/>
        </p:nvSpPr>
        <p:spPr bwMode="auto">
          <a:xfrm>
            <a:off x="831691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  <p:bldP spid="203815" grpId="0" animBg="1"/>
      <p:bldP spid="203816" grpId="0"/>
      <p:bldP spid="203817" grpId="0" animBg="1"/>
      <p:bldP spid="203818" grpId="0"/>
      <p:bldP spid="203819" grpId="0" animBg="1"/>
      <p:bldP spid="203821" grpId="0" animBg="1"/>
      <p:bldP spid="203822" grpId="0"/>
      <p:bldP spid="203823" grpId="0"/>
      <p:bldP spid="203824" grpId="0"/>
      <p:bldP spid="203825" grpId="0"/>
      <p:bldP spid="203826" grpId="0"/>
      <p:bldP spid="203827" grpId="0"/>
      <p:bldP spid="203828" grpId="0"/>
      <p:bldP spid="203829" grpId="0"/>
      <p:bldP spid="203830" grpId="0"/>
      <p:bldP spid="203832" grpId="0"/>
      <p:bldP spid="203833" grpId="0"/>
      <p:bldP spid="203834" grpId="0"/>
      <p:bldP spid="203835" grpId="0"/>
      <p:bldP spid="203836" grpId="0"/>
      <p:bldP spid="203837" grpId="0"/>
      <p:bldP spid="203838" grpId="0"/>
      <p:bldP spid="203839" grpId="0"/>
      <p:bldP spid="2038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Представление вещественных чисел в компьютере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23938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11275" y="172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827088" y="1844675"/>
            <a:ext cx="78486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/>
              <a:t>Пример. Число -0,125</a:t>
            </a:r>
            <a:r>
              <a:rPr lang="ru-RU" baseline="-25000"/>
              <a:t>10 </a:t>
            </a:r>
            <a:r>
              <a:rPr lang="ru-RU"/>
              <a:t>записать в нормализованном виде в четырехбайтовом формате с семью разрядами для записи порядка </a:t>
            </a:r>
          </a:p>
          <a:p>
            <a:pPr>
              <a:lnSpc>
                <a:spcPct val="110000"/>
              </a:lnSpc>
            </a:pPr>
            <a:r>
              <a:rPr lang="ru-RU"/>
              <a:t>-0,125</a:t>
            </a:r>
            <a:r>
              <a:rPr lang="ru-RU" baseline="-25000"/>
              <a:t>10</a:t>
            </a:r>
            <a:r>
              <a:rPr lang="ru-RU"/>
              <a:t> = -0,001</a:t>
            </a:r>
            <a:r>
              <a:rPr lang="ru-RU" baseline="-25000"/>
              <a:t>2</a:t>
            </a:r>
            <a:r>
              <a:rPr lang="ru-RU"/>
              <a:t> = 0,1 </a:t>
            </a:r>
            <a:r>
              <a:rPr lang="ru-RU">
                <a:cs typeface="Arial" charset="0"/>
              </a:rPr>
              <a:t>∙ 2</a:t>
            </a:r>
            <a:r>
              <a:rPr lang="ru-RU" baseline="30000">
                <a:cs typeface="Arial" charset="0"/>
              </a:rPr>
              <a:t>10   </a:t>
            </a:r>
            <a:r>
              <a:rPr lang="ru-RU">
                <a:cs typeface="Arial" charset="0"/>
              </a:rPr>
              <a:t>(отрицательный порядок записан в дополнительном коде)</a:t>
            </a:r>
            <a:endParaRPr lang="ru-RU" baseline="30000">
              <a:cs typeface="Arial" charset="0"/>
            </a:endParaRPr>
          </a:p>
        </p:txBody>
      </p:sp>
      <p:graphicFrame>
        <p:nvGraphicFramePr>
          <p:cNvPr id="205831" name="Group 7"/>
          <p:cNvGraphicFramePr>
            <a:graphicFrameLocks noGrp="1"/>
          </p:cNvGraphicFramePr>
          <p:nvPr>
            <p:ph idx="1"/>
          </p:nvPr>
        </p:nvGraphicFramePr>
        <p:xfrm>
          <a:off x="468313" y="4149725"/>
          <a:ext cx="8229600" cy="72072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1028700"/>
                <a:gridCol w="514350"/>
                <a:gridCol w="514350"/>
                <a:gridCol w="514350"/>
                <a:gridCol w="514350"/>
                <a:gridCol w="514350"/>
                <a:gridCol w="1028700"/>
                <a:gridCol w="514350"/>
                <a:gridCol w="514350"/>
                <a:gridCol w="51435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863" name="Freeform 39"/>
          <p:cNvSpPr>
            <a:spLocks/>
          </p:cNvSpPr>
          <p:nvPr/>
        </p:nvSpPr>
        <p:spPr bwMode="auto">
          <a:xfrm>
            <a:off x="684213" y="5084763"/>
            <a:ext cx="1295400" cy="1008062"/>
          </a:xfrm>
          <a:custGeom>
            <a:avLst/>
            <a:gdLst>
              <a:gd name="T0" fmla="*/ 0 w 907"/>
              <a:gd name="T1" fmla="*/ 0 h 1089"/>
              <a:gd name="T2" fmla="*/ 0 w 907"/>
              <a:gd name="T3" fmla="*/ 544 h 1089"/>
              <a:gd name="T4" fmla="*/ 0 w 907"/>
              <a:gd name="T5" fmla="*/ 1089 h 1089"/>
              <a:gd name="T6" fmla="*/ 907 w 907"/>
              <a:gd name="T7" fmla="*/ 1089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089"/>
              <a:gd name="T14" fmla="*/ 907 w 90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089">
                <a:moveTo>
                  <a:pt x="0" y="0"/>
                </a:moveTo>
                <a:lnTo>
                  <a:pt x="0" y="544"/>
                </a:lnTo>
                <a:lnTo>
                  <a:pt x="0" y="1089"/>
                </a:lnTo>
                <a:lnTo>
                  <a:pt x="907" y="10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>
            <a:off x="684213" y="5829300"/>
            <a:ext cx="120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знак числа</a:t>
            </a:r>
          </a:p>
        </p:txBody>
      </p:sp>
      <p:sp>
        <p:nvSpPr>
          <p:cNvPr id="205865" name="Freeform 41"/>
          <p:cNvSpPr>
            <a:spLocks/>
          </p:cNvSpPr>
          <p:nvPr/>
        </p:nvSpPr>
        <p:spPr bwMode="auto">
          <a:xfrm>
            <a:off x="1042988" y="5084763"/>
            <a:ext cx="1512887" cy="649287"/>
          </a:xfrm>
          <a:custGeom>
            <a:avLst/>
            <a:gdLst>
              <a:gd name="T0" fmla="*/ 0 w 907"/>
              <a:gd name="T1" fmla="*/ 0 h 1089"/>
              <a:gd name="T2" fmla="*/ 0 w 907"/>
              <a:gd name="T3" fmla="*/ 544 h 1089"/>
              <a:gd name="T4" fmla="*/ 0 w 907"/>
              <a:gd name="T5" fmla="*/ 1089 h 1089"/>
              <a:gd name="T6" fmla="*/ 907 w 907"/>
              <a:gd name="T7" fmla="*/ 1089 h 1089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1089"/>
              <a:gd name="T14" fmla="*/ 907 w 907"/>
              <a:gd name="T15" fmla="*/ 1089 h 10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1089">
                <a:moveTo>
                  <a:pt x="0" y="0"/>
                </a:moveTo>
                <a:lnTo>
                  <a:pt x="0" y="544"/>
                </a:lnTo>
                <a:lnTo>
                  <a:pt x="0" y="1089"/>
                </a:lnTo>
                <a:lnTo>
                  <a:pt x="907" y="108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6" name="Text Box 42"/>
          <p:cNvSpPr txBox="1">
            <a:spLocks noChangeArrowheads="1"/>
          </p:cNvSpPr>
          <p:nvPr/>
        </p:nvSpPr>
        <p:spPr bwMode="auto">
          <a:xfrm>
            <a:off x="1116013" y="54451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знак порядка</a:t>
            </a:r>
          </a:p>
        </p:txBody>
      </p:sp>
      <p:sp>
        <p:nvSpPr>
          <p:cNvPr id="205867" name="AutoShape 43"/>
          <p:cNvSpPr>
            <a:spLocks/>
          </p:cNvSpPr>
          <p:nvPr/>
        </p:nvSpPr>
        <p:spPr bwMode="auto">
          <a:xfrm rot="-5400000">
            <a:off x="2844007" y="3501231"/>
            <a:ext cx="360362" cy="3095625"/>
          </a:xfrm>
          <a:prstGeom prst="leftBrace">
            <a:avLst>
              <a:gd name="adj1" fmla="val 715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>
            <a:off x="2411413" y="5157788"/>
            <a:ext cx="94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порядок</a:t>
            </a:r>
          </a:p>
        </p:txBody>
      </p:sp>
      <p:sp>
        <p:nvSpPr>
          <p:cNvPr id="205869" name="AutoShape 45"/>
          <p:cNvSpPr>
            <a:spLocks/>
          </p:cNvSpPr>
          <p:nvPr/>
        </p:nvSpPr>
        <p:spPr bwMode="auto">
          <a:xfrm rot="-5400000">
            <a:off x="6407151" y="3105150"/>
            <a:ext cx="360362" cy="3887787"/>
          </a:xfrm>
          <a:prstGeom prst="leftBrace">
            <a:avLst>
              <a:gd name="adj1" fmla="val 899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70" name="Text Box 46"/>
          <p:cNvSpPr txBox="1">
            <a:spLocks noChangeArrowheads="1"/>
          </p:cNvSpPr>
          <p:nvPr/>
        </p:nvSpPr>
        <p:spPr bwMode="auto">
          <a:xfrm>
            <a:off x="6156325" y="5300663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tx2"/>
                </a:solidFill>
              </a:rPr>
              <a:t>мантисса</a:t>
            </a:r>
          </a:p>
        </p:txBody>
      </p:sp>
      <p:sp>
        <p:nvSpPr>
          <p:cNvPr id="205871" name="Text Box 47"/>
          <p:cNvSpPr txBox="1">
            <a:spLocks noChangeArrowheads="1"/>
          </p:cNvSpPr>
          <p:nvPr/>
        </p:nvSpPr>
        <p:spPr bwMode="auto">
          <a:xfrm>
            <a:off x="468313" y="36449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31</a:t>
            </a:r>
          </a:p>
        </p:txBody>
      </p:sp>
      <p:sp>
        <p:nvSpPr>
          <p:cNvPr id="205872" name="Text Box 48"/>
          <p:cNvSpPr txBox="1">
            <a:spLocks noChangeArrowheads="1"/>
          </p:cNvSpPr>
          <p:nvPr/>
        </p:nvSpPr>
        <p:spPr bwMode="auto">
          <a:xfrm>
            <a:off x="1042988" y="36449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30</a:t>
            </a:r>
          </a:p>
        </p:txBody>
      </p:sp>
      <p:sp>
        <p:nvSpPr>
          <p:cNvPr id="205873" name="Text Box 49"/>
          <p:cNvSpPr txBox="1">
            <a:spLocks noChangeArrowheads="1"/>
          </p:cNvSpPr>
          <p:nvPr/>
        </p:nvSpPr>
        <p:spPr bwMode="auto">
          <a:xfrm>
            <a:off x="4643438" y="36449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22</a:t>
            </a:r>
          </a:p>
        </p:txBody>
      </p:sp>
      <p:sp>
        <p:nvSpPr>
          <p:cNvPr id="205874" name="Text Box 50"/>
          <p:cNvSpPr txBox="1">
            <a:spLocks noChangeArrowheads="1"/>
          </p:cNvSpPr>
          <p:nvPr/>
        </p:nvSpPr>
        <p:spPr bwMode="auto">
          <a:xfrm>
            <a:off x="663575" y="4313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5875" name="Text Box 51"/>
          <p:cNvSpPr txBox="1">
            <a:spLocks noChangeArrowheads="1"/>
          </p:cNvSpPr>
          <p:nvPr/>
        </p:nvSpPr>
        <p:spPr bwMode="auto">
          <a:xfrm>
            <a:off x="111601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5876" name="Text Box 52"/>
          <p:cNvSpPr txBox="1">
            <a:spLocks noChangeArrowheads="1"/>
          </p:cNvSpPr>
          <p:nvPr/>
        </p:nvSpPr>
        <p:spPr bwMode="auto">
          <a:xfrm>
            <a:off x="4264025" y="4313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5877" name="Text Box 53"/>
          <p:cNvSpPr txBox="1">
            <a:spLocks noChangeArrowheads="1"/>
          </p:cNvSpPr>
          <p:nvPr/>
        </p:nvSpPr>
        <p:spPr bwMode="auto">
          <a:xfrm>
            <a:off x="36353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5878" name="Text Box 54"/>
          <p:cNvSpPr txBox="1">
            <a:spLocks noChangeArrowheads="1"/>
          </p:cNvSpPr>
          <p:nvPr/>
        </p:nvSpPr>
        <p:spPr bwMode="auto">
          <a:xfrm>
            <a:off x="212407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5879" name="Text Box 55"/>
          <p:cNvSpPr txBox="1">
            <a:spLocks noChangeArrowheads="1"/>
          </p:cNvSpPr>
          <p:nvPr/>
        </p:nvSpPr>
        <p:spPr bwMode="auto">
          <a:xfrm>
            <a:off x="161925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5880" name="Text Box 56"/>
          <p:cNvSpPr txBox="1">
            <a:spLocks noChangeArrowheads="1"/>
          </p:cNvSpPr>
          <p:nvPr/>
        </p:nvSpPr>
        <p:spPr bwMode="auto">
          <a:xfrm>
            <a:off x="8243888" y="37163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0</a:t>
            </a:r>
          </a:p>
        </p:txBody>
      </p:sp>
      <p:sp>
        <p:nvSpPr>
          <p:cNvPr id="205881" name="Text Box 57"/>
          <p:cNvSpPr txBox="1">
            <a:spLocks noChangeArrowheads="1"/>
          </p:cNvSpPr>
          <p:nvPr/>
        </p:nvSpPr>
        <p:spPr bwMode="auto">
          <a:xfrm>
            <a:off x="7740650" y="37163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</a:t>
            </a:r>
          </a:p>
        </p:txBody>
      </p:sp>
      <p:sp>
        <p:nvSpPr>
          <p:cNvPr id="205882" name="Text Box 58"/>
          <p:cNvSpPr txBox="1">
            <a:spLocks noChangeArrowheads="1"/>
          </p:cNvSpPr>
          <p:nvPr/>
        </p:nvSpPr>
        <p:spPr bwMode="auto">
          <a:xfrm>
            <a:off x="471646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5883" name="Text Box 59"/>
          <p:cNvSpPr txBox="1">
            <a:spLocks noChangeArrowheads="1"/>
          </p:cNvSpPr>
          <p:nvPr/>
        </p:nvSpPr>
        <p:spPr bwMode="auto">
          <a:xfrm>
            <a:off x="521970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5884" name="Text Box 60"/>
          <p:cNvSpPr txBox="1">
            <a:spLocks noChangeArrowheads="1"/>
          </p:cNvSpPr>
          <p:nvPr/>
        </p:nvSpPr>
        <p:spPr bwMode="auto">
          <a:xfrm>
            <a:off x="572452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5885" name="Text Box 61"/>
          <p:cNvSpPr txBox="1">
            <a:spLocks noChangeArrowheads="1"/>
          </p:cNvSpPr>
          <p:nvPr/>
        </p:nvSpPr>
        <p:spPr bwMode="auto">
          <a:xfrm>
            <a:off x="7235825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5886" name="Text Box 62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205887" name="Text Box 63"/>
          <p:cNvSpPr txBox="1">
            <a:spLocks noChangeArrowheads="1"/>
          </p:cNvSpPr>
          <p:nvPr/>
        </p:nvSpPr>
        <p:spPr bwMode="auto">
          <a:xfrm>
            <a:off x="8316913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44095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1150937" cy="503238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 меню</a:t>
            </a:r>
          </a:p>
        </p:txBody>
      </p:sp>
      <p:sp>
        <p:nvSpPr>
          <p:cNvPr id="44096" name="Text Box 65"/>
          <p:cNvSpPr txBox="1">
            <a:spLocks noChangeArrowheads="1"/>
          </p:cNvSpPr>
          <p:nvPr/>
        </p:nvSpPr>
        <p:spPr bwMode="auto">
          <a:xfrm>
            <a:off x="2700338" y="623728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file" tooltip="деление"/>
              </a:rPr>
              <a:t>самостоятельные задания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  <p:bldP spid="205863" grpId="0" animBg="1"/>
      <p:bldP spid="205864" grpId="0"/>
      <p:bldP spid="205865" grpId="0" animBg="1"/>
      <p:bldP spid="205866" grpId="0"/>
      <p:bldP spid="205867" grpId="0" animBg="1"/>
      <p:bldP spid="205869" grpId="0" animBg="1"/>
      <p:bldP spid="205870" grpId="0"/>
      <p:bldP spid="205871" grpId="0"/>
      <p:bldP spid="205872" grpId="0"/>
      <p:bldP spid="205873" grpId="0"/>
      <p:bldP spid="205874" grpId="0"/>
      <p:bldP spid="205875" grpId="0"/>
      <p:bldP spid="205876" grpId="0"/>
      <p:bldP spid="205877" grpId="0"/>
      <p:bldP spid="205878" grpId="0"/>
      <p:bldP spid="205879" grpId="0"/>
      <p:bldP spid="205880" grpId="0"/>
      <p:bldP spid="205881" grpId="0"/>
      <p:bldP spid="205882" grpId="0"/>
      <p:bldP spid="205883" grpId="0"/>
      <p:bldP spid="205884" grpId="0"/>
      <p:bldP spid="205885" grpId="0"/>
      <p:bldP spid="205886" grpId="0"/>
      <p:bldP spid="2058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6552728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Перевод  </a:t>
            </a:r>
            <a:r>
              <a:rPr lang="ru-RU" b="1" dirty="0"/>
              <a:t>десятичного числа в </a:t>
            </a:r>
            <a:r>
              <a:rPr lang="ru-RU" b="1" dirty="0" smtClean="0"/>
              <a:t>двоичную, восьмеричную, </a:t>
            </a:r>
            <a:r>
              <a:rPr lang="ru-RU" b="1" dirty="0"/>
              <a:t>шестнадцатеричную</a:t>
            </a:r>
            <a:r>
              <a:rPr lang="ru-RU" b="1" dirty="0" smtClean="0"/>
              <a:t>  </a:t>
            </a:r>
            <a:r>
              <a:rPr lang="ru-RU" b="1" dirty="0"/>
              <a:t>систему </a:t>
            </a:r>
            <a:endParaRPr lang="ru-RU" dirty="0"/>
          </a:p>
        </p:txBody>
      </p:sp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251520" y="1268760"/>
            <a:ext cx="84969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Для перевода десятичного числа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шестнадцатиричную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систему его необходимо последовательно делить на ___ до тех пор, пока не останется ________, меньший или равный __. Число в двоичной системе записывается как последовательность последнего результата деления и остатков от деления в _________ порядке.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7728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остаток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6902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обратном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55576" y="3429000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5400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Пример.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Число 7467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перевести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шестнадцатиричную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систему счисления.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077072"/>
            <a:ext cx="269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7467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 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= 1</a:t>
            </a:r>
            <a:r>
              <a:rPr lang="en-US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D2B</a:t>
            </a:r>
            <a:r>
              <a:rPr lang="ru-RU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16</a:t>
            </a:r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1" name="Рисунок 10" descr="http://inf.e-alekseev.ru/extra/ris2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88032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4509120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№3: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Переведите целые числа из десятичной системы счисления в </a:t>
            </a:r>
            <a:r>
              <a:rPr lang="ru-RU" dirty="0" err="1" smtClean="0">
                <a:solidFill>
                  <a:srgbClr val="002060"/>
                </a:solidFill>
              </a:rPr>
              <a:t>шестнадцатиричную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659; 333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   </a:t>
            </a:r>
            <a:r>
              <a:rPr lang="ru-RU" b="1" dirty="0" smtClean="0">
                <a:solidFill>
                  <a:srgbClr val="660066"/>
                </a:solidFill>
              </a:rPr>
              <a:t>659</a:t>
            </a:r>
            <a:r>
              <a:rPr lang="ru-RU" sz="800" b="1" dirty="0" smtClean="0">
                <a:solidFill>
                  <a:srgbClr val="660066"/>
                </a:solidFill>
              </a:rPr>
              <a:t>10</a:t>
            </a:r>
            <a:r>
              <a:rPr lang="ru-RU" b="1" dirty="0" smtClean="0">
                <a:solidFill>
                  <a:srgbClr val="660066"/>
                </a:solidFill>
              </a:rPr>
              <a:t>  = 293</a:t>
            </a:r>
            <a:r>
              <a:rPr lang="ru-RU" sz="800" b="1" dirty="0" smtClean="0">
                <a:solidFill>
                  <a:srgbClr val="660066"/>
                </a:solidFill>
              </a:rPr>
              <a:t>16</a:t>
            </a:r>
            <a:endParaRPr lang="ru-RU" sz="800" b="1" dirty="0">
              <a:solidFill>
                <a:srgbClr val="660066"/>
              </a:solidFill>
            </a:endParaRPr>
          </a:p>
          <a:p>
            <a:r>
              <a:rPr lang="ru-RU" b="1" dirty="0" smtClean="0">
                <a:solidFill>
                  <a:srgbClr val="660066"/>
                </a:solidFill>
              </a:rPr>
              <a:t>               333</a:t>
            </a:r>
            <a:r>
              <a:rPr lang="ru-RU" sz="800" b="1" dirty="0" smtClean="0">
                <a:solidFill>
                  <a:srgbClr val="660066"/>
                </a:solidFill>
              </a:rPr>
              <a:t>10 </a:t>
            </a:r>
            <a:r>
              <a:rPr lang="ru-RU" b="1" dirty="0" smtClean="0">
                <a:solidFill>
                  <a:srgbClr val="660066"/>
                </a:solidFill>
              </a:rPr>
              <a:t> = </a:t>
            </a:r>
            <a:r>
              <a:rPr lang="en-US" b="1" dirty="0" smtClean="0">
                <a:solidFill>
                  <a:srgbClr val="660066"/>
                </a:solidFill>
              </a:rPr>
              <a:t>2D</a:t>
            </a:r>
            <a:r>
              <a:rPr lang="en-US" sz="800" b="1" dirty="0" smtClean="0">
                <a:solidFill>
                  <a:srgbClr val="660066"/>
                </a:solidFill>
              </a:rPr>
              <a:t>16</a:t>
            </a:r>
            <a:endParaRPr lang="ru-RU" sz="800" b="1" dirty="0">
              <a:solidFill>
                <a:srgbClr val="660066"/>
              </a:solidFill>
            </a:endParaRPr>
          </a:p>
        </p:txBody>
      </p:sp>
      <p:pic>
        <p:nvPicPr>
          <p:cNvPr id="15" name="Picture 8" descr="http://3.bp.blogspot.com/-k5NTumM-skI/TnBUvTMKwFI/AAAAAAAAItg/yvbGKKjGTC4/s400/0402201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941168"/>
            <a:ext cx="195348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763688" y="5373216"/>
            <a:ext cx="59039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Физкультминутка</a:t>
            </a:r>
          </a:p>
        </p:txBody>
      </p:sp>
      <p:pic>
        <p:nvPicPr>
          <p:cNvPr id="125954" name="Picture 2" descr="http://avapic.ru/blog/wp-content/uploads/2013/03/smailiki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824536" cy="45986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Чтобы перевести число из двоичной системы в восьмеричную, его нужно разбить на </a:t>
            </a:r>
            <a:r>
              <a:rPr lang="ru-RU" b="1" dirty="0" smtClean="0">
                <a:solidFill>
                  <a:srgbClr val="002060"/>
                </a:solidFill>
              </a:rPr>
              <a:t>_____________________, </a:t>
            </a:r>
            <a:r>
              <a:rPr lang="ru-RU" b="1" dirty="0">
                <a:solidFill>
                  <a:srgbClr val="002060"/>
                </a:solidFill>
              </a:rPr>
              <a:t>начиная с </a:t>
            </a:r>
            <a:r>
              <a:rPr lang="ru-RU" b="1" dirty="0" smtClean="0">
                <a:solidFill>
                  <a:srgbClr val="002060"/>
                </a:solidFill>
              </a:rPr>
              <a:t>_________ </a:t>
            </a:r>
            <a:r>
              <a:rPr lang="ru-RU" b="1" dirty="0">
                <a:solidFill>
                  <a:srgbClr val="002060"/>
                </a:solidFill>
              </a:rPr>
              <a:t>разряда, в случае необходимости дополнив старшую триаду </a:t>
            </a:r>
            <a:r>
              <a:rPr lang="ru-RU" b="1" dirty="0" smtClean="0">
                <a:solidFill>
                  <a:srgbClr val="002060"/>
                </a:solidFill>
              </a:rPr>
              <a:t>________, </a:t>
            </a:r>
            <a:r>
              <a:rPr lang="ru-RU" b="1" dirty="0">
                <a:solidFill>
                  <a:srgbClr val="002060"/>
                </a:solidFill>
              </a:rPr>
              <a:t>и каждую триаду заменить соответствующей восьмеричной </a:t>
            </a:r>
            <a:r>
              <a:rPr lang="ru-RU" b="1" dirty="0" smtClean="0">
                <a:solidFill>
                  <a:srgbClr val="002060"/>
                </a:solidFill>
              </a:rPr>
              <a:t>цифрой из таблицы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486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FF0000"/>
                </a:solidFill>
              </a:rPr>
              <a:t>риады (тройки цифр)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младшего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5748" y="108578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нулями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Админ\AppData\Local\Microsoft\Windows\Temporary Internet Files\Content.Word\Рисунок (33).jpg"/>
          <p:cNvPicPr/>
          <p:nvPr/>
        </p:nvPicPr>
        <p:blipFill>
          <a:blip r:embed="rId2" cstate="print"/>
          <a:srcRect l="7705" t="7143" r="53369" b="62723"/>
          <a:stretch>
            <a:fillRect/>
          </a:stretch>
        </p:blipFill>
        <p:spPr bwMode="auto">
          <a:xfrm>
            <a:off x="5148064" y="1556792"/>
            <a:ext cx="3441834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eaLnBrk="0" hangingPunct="0"/>
            <a:r>
              <a:rPr lang="ru-RU" b="1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Пример. </a:t>
            </a:r>
            <a:r>
              <a:rPr lang="ru-RU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Число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1001110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перевести </a:t>
            </a:r>
            <a:r>
              <a:rPr lang="ru-RU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восьмеричную систему </a:t>
            </a:r>
            <a:r>
              <a:rPr lang="ru-RU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счисления.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92896"/>
            <a:ext cx="481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1001110</a:t>
            </a:r>
            <a:r>
              <a:rPr lang="ru-RU" sz="800" b="1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=  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1 001 110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=116</a:t>
            </a:r>
            <a:r>
              <a:rPr lang="ru-RU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008" y="2996952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Чтобы перевести число из двоичной системы в </a:t>
            </a:r>
            <a:r>
              <a:rPr lang="ru-RU" b="1" dirty="0" err="1" smtClean="0">
                <a:solidFill>
                  <a:srgbClr val="002060"/>
                </a:solidFill>
              </a:rPr>
              <a:t>шестнадцатиричную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его нужно разбить на </a:t>
            </a:r>
            <a:r>
              <a:rPr lang="ru-RU" b="1" dirty="0" smtClean="0">
                <a:solidFill>
                  <a:srgbClr val="002060"/>
                </a:solidFill>
              </a:rPr>
              <a:t>_______________________, </a:t>
            </a:r>
            <a:r>
              <a:rPr lang="ru-RU" b="1" dirty="0">
                <a:solidFill>
                  <a:srgbClr val="002060"/>
                </a:solidFill>
              </a:rPr>
              <a:t>начиная с </a:t>
            </a:r>
            <a:r>
              <a:rPr lang="ru-RU" b="1" dirty="0" smtClean="0">
                <a:solidFill>
                  <a:srgbClr val="002060"/>
                </a:solidFill>
              </a:rPr>
              <a:t>_________ </a:t>
            </a:r>
            <a:r>
              <a:rPr lang="ru-RU" b="1" dirty="0">
                <a:solidFill>
                  <a:srgbClr val="002060"/>
                </a:solidFill>
              </a:rPr>
              <a:t>разряда, в случае необходимости дополнив старшую </a:t>
            </a:r>
            <a:r>
              <a:rPr lang="ru-RU" b="1" dirty="0" err="1" smtClean="0">
                <a:solidFill>
                  <a:srgbClr val="002060"/>
                </a:solidFill>
              </a:rPr>
              <a:t>тетраду</a:t>
            </a:r>
            <a:r>
              <a:rPr lang="ru-RU" b="1" dirty="0" smtClean="0">
                <a:solidFill>
                  <a:srgbClr val="002060"/>
                </a:solidFill>
              </a:rPr>
              <a:t>  ________, </a:t>
            </a:r>
            <a:r>
              <a:rPr lang="ru-RU" b="1" dirty="0">
                <a:solidFill>
                  <a:srgbClr val="002060"/>
                </a:solidFill>
              </a:rPr>
              <a:t>и каждую триаду заменить соответствующей восьмеричной </a:t>
            </a:r>
            <a:r>
              <a:rPr lang="ru-RU" b="1" dirty="0" smtClean="0">
                <a:solidFill>
                  <a:srgbClr val="002060"/>
                </a:solidFill>
              </a:rPr>
              <a:t>цифрой из таблицы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5010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тетрады</a:t>
            </a:r>
            <a:r>
              <a:rPr lang="ru-RU" b="1" dirty="0" smtClean="0">
                <a:solidFill>
                  <a:srgbClr val="FF0000"/>
                </a:solidFill>
              </a:rPr>
              <a:t> (четверки цифр)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младшего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08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нулями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Админ\AppData\Local\Microsoft\Windows\Temporary Internet Files\Content.Word\Рисунок (33).jpg"/>
          <p:cNvPicPr/>
          <p:nvPr/>
        </p:nvPicPr>
        <p:blipFill>
          <a:blip r:embed="rId3" cstate="print"/>
          <a:srcRect l="53987" t="7240" r="5703" b="47059"/>
          <a:stretch>
            <a:fillRect/>
          </a:stretch>
        </p:blipFill>
        <p:spPr bwMode="auto">
          <a:xfrm>
            <a:off x="5508104" y="3717032"/>
            <a:ext cx="3450391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1520" y="522920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eaLnBrk="0" hangingPunct="0"/>
            <a:r>
              <a:rPr lang="ru-RU" b="1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Пример. </a:t>
            </a:r>
            <a:r>
              <a:rPr lang="ru-RU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Число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100111110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перевести </a:t>
            </a:r>
            <a:r>
              <a:rPr lang="ru-RU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шестнадцатеричную систему </a:t>
            </a:r>
            <a:r>
              <a:rPr lang="ru-RU" dirty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счисления.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6093296"/>
            <a:ext cx="481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100111110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 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=  </a:t>
            </a:r>
            <a:r>
              <a:rPr lang="ru-RU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1 0011 1110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=13Е</a:t>
            </a:r>
            <a:r>
              <a:rPr lang="ru-RU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16</a:t>
            </a:r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4" grpId="0"/>
      <p:bldP spid="15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611560" y="404664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Для перевода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восьмеричного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числа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двоичное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необходимо каждую цифру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заменить эквивалентной ей двоичной триадой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Рисунок 2" descr="C:\Users\Админ\AppData\Local\Microsoft\Windows\Temporary Internet Files\Content.Word\Рисунок (33).jpg"/>
          <p:cNvPicPr/>
          <p:nvPr/>
        </p:nvPicPr>
        <p:blipFill>
          <a:blip r:embed="rId2" cstate="print"/>
          <a:srcRect l="7705" t="7143" r="53369" b="62723"/>
          <a:stretch>
            <a:fillRect/>
          </a:stretch>
        </p:blipFill>
        <p:spPr bwMode="auto">
          <a:xfrm>
            <a:off x="4644008" y="1268760"/>
            <a:ext cx="4089906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79512" y="1340768"/>
            <a:ext cx="44946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4000" algn="just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Пример.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Число 531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8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перевести в двоичную систему счисления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A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88840"/>
            <a:ext cx="289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531</a:t>
            </a:r>
            <a:r>
              <a:rPr lang="ru-RU" sz="800" b="1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8  </a:t>
            </a:r>
            <a:r>
              <a:rPr lang="ru-RU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= 101011001</a:t>
            </a:r>
            <a:r>
              <a:rPr lang="ru-RU" sz="800" dirty="0" smtClean="0">
                <a:solidFill>
                  <a:srgbClr val="0000A0"/>
                </a:solidFill>
                <a:ea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№4: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Переведите следующие числа: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C00000"/>
                </a:solidFill>
              </a:rPr>
              <a:t>1) 10001111111000</a:t>
            </a:r>
            <a:r>
              <a:rPr lang="ru-RU" sz="800" dirty="0" smtClean="0">
                <a:solidFill>
                  <a:srgbClr val="C00000"/>
                </a:solidFill>
              </a:rPr>
              <a:t>2  </a:t>
            </a:r>
            <a:r>
              <a:rPr lang="ru-RU" dirty="0" smtClean="0">
                <a:solidFill>
                  <a:srgbClr val="C00000"/>
                </a:solidFill>
              </a:rPr>
              <a:t>       А</a:t>
            </a:r>
            <a:r>
              <a:rPr lang="ru-RU" sz="800" dirty="0" smtClean="0">
                <a:solidFill>
                  <a:srgbClr val="C00000"/>
                </a:solidFill>
              </a:rPr>
              <a:t>8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2) 11000011111</a:t>
            </a:r>
            <a:r>
              <a:rPr lang="ru-RU" sz="800" dirty="0" smtClean="0">
                <a:solidFill>
                  <a:srgbClr val="C00000"/>
                </a:solidFill>
              </a:rPr>
              <a:t>2  </a:t>
            </a:r>
            <a:r>
              <a:rPr lang="ru-RU" dirty="0" smtClean="0">
                <a:solidFill>
                  <a:srgbClr val="C00000"/>
                </a:solidFill>
              </a:rPr>
              <a:t>          А</a:t>
            </a:r>
            <a:r>
              <a:rPr lang="ru-RU" sz="800" dirty="0" smtClean="0">
                <a:solidFill>
                  <a:srgbClr val="C00000"/>
                </a:solidFill>
              </a:rPr>
              <a:t>8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rgbClr val="C00000"/>
                </a:solidFill>
              </a:rPr>
              <a:t>3) 111111111100000</a:t>
            </a:r>
            <a:r>
              <a:rPr lang="ru-RU" sz="800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      А</a:t>
            </a:r>
            <a:r>
              <a:rPr lang="ru-RU" sz="800" dirty="0" smtClean="0">
                <a:solidFill>
                  <a:srgbClr val="C00000"/>
                </a:solidFill>
              </a:rPr>
              <a:t>16</a:t>
            </a:r>
            <a:r>
              <a:rPr lang="ru-RU" dirty="0" smtClean="0">
                <a:solidFill>
                  <a:srgbClr val="C00000"/>
                </a:solidFill>
              </a:rPr>
              <a:t>                             4) 01100011100</a:t>
            </a:r>
            <a:r>
              <a:rPr lang="ru-RU" sz="800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         А</a:t>
            </a:r>
            <a:r>
              <a:rPr lang="ru-RU" sz="800" dirty="0" smtClean="0">
                <a:solidFill>
                  <a:srgbClr val="C00000"/>
                </a:solidFill>
              </a:rPr>
              <a:t>16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83768" y="458112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76256" y="458112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21910" y="5106561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76256" y="51571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91680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 </a:t>
            </a:r>
            <a:r>
              <a:rPr lang="ru-RU" b="1" dirty="0" smtClean="0">
                <a:solidFill>
                  <a:srgbClr val="660066"/>
                </a:solidFill>
              </a:rPr>
              <a:t>1)=</a:t>
            </a:r>
            <a:r>
              <a:rPr lang="en-US" b="1" dirty="0" smtClean="0">
                <a:solidFill>
                  <a:srgbClr val="660066"/>
                </a:solidFill>
              </a:rPr>
              <a:t>41770</a:t>
            </a:r>
            <a:r>
              <a:rPr lang="en-US" sz="900" b="1" dirty="0" smtClean="0">
                <a:solidFill>
                  <a:srgbClr val="660066"/>
                </a:solidFill>
              </a:rPr>
              <a:t>8</a:t>
            </a:r>
            <a:r>
              <a:rPr lang="en-US" b="1" dirty="0" smtClean="0">
                <a:solidFill>
                  <a:srgbClr val="660066"/>
                </a:solidFill>
              </a:rPr>
              <a:t>           </a:t>
            </a:r>
            <a:r>
              <a:rPr lang="ru-RU" b="1" dirty="0" smtClean="0">
                <a:solidFill>
                  <a:srgbClr val="660066"/>
                </a:solidFill>
              </a:rPr>
              <a:t>2)=</a:t>
            </a:r>
            <a:r>
              <a:rPr lang="en-US" b="1" dirty="0" smtClean="0">
                <a:solidFill>
                  <a:srgbClr val="660066"/>
                </a:solidFill>
              </a:rPr>
              <a:t>3037</a:t>
            </a:r>
            <a:r>
              <a:rPr lang="en-US" sz="900" b="1" dirty="0" smtClean="0">
                <a:solidFill>
                  <a:srgbClr val="660066"/>
                </a:solidFill>
              </a:rPr>
              <a:t>8</a:t>
            </a:r>
            <a:endParaRPr lang="ru-RU" sz="900" b="1" dirty="0">
              <a:solidFill>
                <a:srgbClr val="660066"/>
              </a:solidFill>
            </a:endParaRPr>
          </a:p>
          <a:p>
            <a:r>
              <a:rPr lang="ru-RU" b="1" dirty="0" smtClean="0">
                <a:solidFill>
                  <a:srgbClr val="660066"/>
                </a:solidFill>
              </a:rPr>
              <a:t>             3)=</a:t>
            </a:r>
            <a:r>
              <a:rPr lang="en-US" b="1" dirty="0" smtClean="0">
                <a:solidFill>
                  <a:srgbClr val="660066"/>
                </a:solidFill>
              </a:rPr>
              <a:t>7FE0</a:t>
            </a:r>
            <a:r>
              <a:rPr lang="en-US" sz="900" b="1" dirty="0" smtClean="0">
                <a:solidFill>
                  <a:srgbClr val="660066"/>
                </a:solidFill>
              </a:rPr>
              <a:t>16</a:t>
            </a:r>
            <a:r>
              <a:rPr lang="en-US" b="1" dirty="0" smtClean="0">
                <a:solidFill>
                  <a:srgbClr val="660066"/>
                </a:solidFill>
              </a:rPr>
              <a:t>          </a:t>
            </a:r>
            <a:r>
              <a:rPr lang="ru-RU" b="1" dirty="0" smtClean="0">
                <a:solidFill>
                  <a:srgbClr val="660066"/>
                </a:solidFill>
              </a:rPr>
              <a:t> 4)=</a:t>
            </a:r>
            <a:r>
              <a:rPr lang="en-US" b="1" dirty="0" smtClean="0">
                <a:solidFill>
                  <a:srgbClr val="660066"/>
                </a:solidFill>
              </a:rPr>
              <a:t>31C</a:t>
            </a:r>
            <a:r>
              <a:rPr lang="en-US" sz="900" b="1" dirty="0" smtClean="0">
                <a:solidFill>
                  <a:srgbClr val="660066"/>
                </a:solidFill>
              </a:rPr>
              <a:t>16</a:t>
            </a:r>
            <a:endParaRPr lang="ru-RU" sz="900" b="1" dirty="0">
              <a:solidFill>
                <a:srgbClr val="660066"/>
              </a:solidFill>
            </a:endParaRPr>
          </a:p>
        </p:txBody>
      </p:sp>
      <p:pic>
        <p:nvPicPr>
          <p:cNvPr id="119816" name="Picture 8" descr="http://3.bp.blogspot.com/-k5NTumM-skI/TnBUvTMKwFI/AAAAAAAAItg/yvbGKKjGTC4/s400/04022011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1953485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1556</TotalTime>
  <Words>3948</Words>
  <Application>Microsoft Office PowerPoint</Application>
  <PresentationFormat>Экран (4:3)</PresentationFormat>
  <Paragraphs>956</Paragraphs>
  <Slides>52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Край</vt:lpstr>
      <vt:lpstr>Системы счисления</vt:lpstr>
      <vt:lpstr>Слайд 2</vt:lpstr>
      <vt:lpstr>Системы счисления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Позиционные системы счисления</vt:lpstr>
      <vt:lpstr>Основание системы счисления</vt:lpstr>
      <vt:lpstr>Основание системы счисления</vt:lpstr>
      <vt:lpstr>Основание системы счисления</vt:lpstr>
      <vt:lpstr>Соответствие систем счисления</vt:lpstr>
      <vt:lpstr>Перевод целых чисел из  десятичной системы счисления</vt:lpstr>
      <vt:lpstr>Перевод целых чисел из  десятичной системы счисления</vt:lpstr>
      <vt:lpstr>Перевод целых чисел из  десятичной системы счисления</vt:lpstr>
      <vt:lpstr>Перевод правильной десятичной дроби из десятичной системы счисления</vt:lpstr>
      <vt:lpstr>Перевод правильной десятичной дроби из десятичной системы счисления</vt:lpstr>
      <vt:lpstr>Перевод вещественных чисел из десятичной системы счисления</vt:lpstr>
      <vt:lpstr>Перевод вещественных чисел из десятичной системы счисления</vt:lpstr>
      <vt:lpstr>Перевод вещественных чисел из десятичной системы счисления</vt:lpstr>
      <vt:lpstr>Перевод вещественных чисел из десятичной системы счисления</vt:lpstr>
      <vt:lpstr>Перевод чисел в десятичную систему счисления</vt:lpstr>
      <vt:lpstr>Перевод чисел в десятичную систему счисления</vt:lpstr>
      <vt:lpstr>Перевод из восьмеричной и шестнадцатеричной системы счисления в двоичную</vt:lpstr>
      <vt:lpstr>Перевод из двоичной системы счисления в восьмеричную и шестнадцатеричную</vt:lpstr>
      <vt:lpstr>Перевод из восьмеричной системы счисления в шестнадцатеричную и обратно</vt:lpstr>
      <vt:lpstr>Арифметические операции в позиционных системах счисления</vt:lpstr>
      <vt:lpstr>Арифметические операции в позиционных системах счисления</vt:lpstr>
      <vt:lpstr>Сложение  в позиционных системах счисления</vt:lpstr>
      <vt:lpstr>Вычитание  в позиционных системах счисления</vt:lpstr>
      <vt:lpstr>Умножение  в позиционных системах счисления</vt:lpstr>
      <vt:lpstr>Деление  в позиционных системах счисления</vt:lpstr>
      <vt:lpstr>Представление чисел в компьютере</vt:lpstr>
      <vt:lpstr>Представление целых чисел в компьютере</vt:lpstr>
      <vt:lpstr>Представление целых чисел в компьютере</vt:lpstr>
      <vt:lpstr>Представление целых чисел в компьютере</vt:lpstr>
      <vt:lpstr>Представление целых чисел в компьютере</vt:lpstr>
      <vt:lpstr>Представление целых чисел в компьютере</vt:lpstr>
      <vt:lpstr>Представление целых чисел в компьютере</vt:lpstr>
      <vt:lpstr>Представление целых чисел в компьютере</vt:lpstr>
      <vt:lpstr>Представление вещественных чисел в компьютере</vt:lpstr>
      <vt:lpstr>Представление вещественных чисел в компьютере</vt:lpstr>
      <vt:lpstr>Представление вещественных чисел в компьютере</vt:lpstr>
      <vt:lpstr>Представление вещественных чисел в компьютере</vt:lpstr>
      <vt:lpstr>Представление вещественных чисел в компьютере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Арифметические основы компьютера</dc:title>
  <dc:creator>Компик № 10</dc:creator>
  <cp:lastModifiedBy>Винты</cp:lastModifiedBy>
  <cp:revision>110</cp:revision>
  <cp:lastPrinted>1601-01-01T00:00:00Z</cp:lastPrinted>
  <dcterms:created xsi:type="dcterms:W3CDTF">2009-01-17T11:50:45Z</dcterms:created>
  <dcterms:modified xsi:type="dcterms:W3CDTF">2014-09-28T15:37:38Z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