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A64386-6C55-44D9-980A-93C3857D83DA}" type="doc">
      <dgm:prSet loTypeId="urn:microsoft.com/office/officeart/2005/8/layout/process1" loCatId="process" qsTypeId="urn:microsoft.com/office/officeart/2005/8/quickstyle/simple2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F8A196A4-F6F4-4441-81CE-E5D9457A6872}">
      <dgm:prSet/>
      <dgm:spPr/>
      <dgm:t>
        <a:bodyPr/>
        <a:lstStyle/>
        <a:p>
          <a:r>
            <a:rPr lang="ru-RU"/>
            <a:t>Антропогенез (от греч. anthropos — человек + genesis — происхождение) — процесс исторического формирования человека. Сегодня существуют три основные теории антропогенеза.</a:t>
          </a:r>
          <a:endParaRPr lang="en-US"/>
        </a:p>
      </dgm:t>
    </dgm:pt>
    <dgm:pt modelId="{73A29B1D-9F0F-4438-8352-569FB9641B23}" cxnId="{5FCF96D8-B3F1-42B2-BBBD-4DAED8C7487B}" type="parTrans">
      <dgm:prSet/>
      <dgm:spPr/>
      <dgm:t>
        <a:bodyPr/>
        <a:lstStyle/>
        <a:p>
          <a:endParaRPr lang="en-US"/>
        </a:p>
      </dgm:t>
    </dgm:pt>
    <dgm:pt modelId="{4FFB2BE2-81EE-401D-A186-6C9B3FEEEA49}" cxnId="{5FCF96D8-B3F1-42B2-BBBD-4DAED8C7487B}" type="sibTrans">
      <dgm:prSet/>
      <dgm:spPr/>
      <dgm:t>
        <a:bodyPr/>
        <a:lstStyle/>
        <a:p>
          <a:endParaRPr lang="en-US"/>
        </a:p>
      </dgm:t>
    </dgm:pt>
    <dgm:pt modelId="{3AB9E442-6478-4558-BE61-CA0C23601320}">
      <dgm:prSet/>
      <dgm:spPr/>
      <dgm:t>
        <a:bodyPr/>
        <a:lstStyle/>
        <a:p>
          <a:r>
            <a:rPr lang="ru-RU" dirty="0"/>
            <a:t>Теория креационизма, самая древняя из существующих, утверждает, что человек является творением сверхъестественного существа. Например, христиане верят, что человек был сотворен богом в единовременном акте «по образу и подобию божьему». Схожие идеи присутствуют и в других религиях, а также в большинстве мифов.</a:t>
          </a:r>
          <a:endParaRPr lang="en-US" dirty="0"/>
        </a:p>
      </dgm:t>
    </dgm:pt>
    <dgm:pt modelId="{99E6C1BE-B23F-4CC5-A76B-720D010C0DBB}" cxnId="{4E22AE5D-E15D-4151-8837-203E92D65815}" type="parTrans">
      <dgm:prSet/>
      <dgm:spPr/>
      <dgm:t>
        <a:bodyPr/>
        <a:lstStyle/>
        <a:p>
          <a:endParaRPr lang="en-US"/>
        </a:p>
      </dgm:t>
    </dgm:pt>
    <dgm:pt modelId="{521A7F64-5E5D-423D-A267-F49E201DD96A}" cxnId="{4E22AE5D-E15D-4151-8837-203E92D65815}" type="sibTrans">
      <dgm:prSet/>
      <dgm:spPr/>
      <dgm:t>
        <a:bodyPr/>
        <a:lstStyle/>
        <a:p>
          <a:endParaRPr lang="en-US"/>
        </a:p>
      </dgm:t>
    </dgm:pt>
    <dgm:pt modelId="{E19981F2-08DC-4788-B1AF-747A225548FD}">
      <dgm:prSet/>
      <dgm:spPr/>
      <dgm:t>
        <a:bodyPr/>
        <a:lstStyle/>
        <a:p>
          <a:r>
            <a:rPr lang="ru-RU"/>
            <a:t>Эволюционная теория утверждает, что человек произошел от обезьяноподобных предков в процессе длительного развития под воздействием законов наследственности, изменчивости и естественного отбора. Основания этой теории впервые предложил английский естествоиспытатель Чарльз Дарвин (1809-1882).</a:t>
          </a:r>
          <a:endParaRPr lang="en-US"/>
        </a:p>
      </dgm:t>
    </dgm:pt>
    <dgm:pt modelId="{B98A385B-8292-4402-9B13-695CDE1F3615}" cxnId="{BD14E718-380F-4234-B7BE-883CEF93612D}" type="parTrans">
      <dgm:prSet/>
      <dgm:spPr/>
      <dgm:t>
        <a:bodyPr/>
        <a:lstStyle/>
        <a:p>
          <a:endParaRPr lang="en-US"/>
        </a:p>
      </dgm:t>
    </dgm:pt>
    <dgm:pt modelId="{6A79FF85-7265-4BAB-913D-FD89FBD99BDF}" cxnId="{BD14E718-380F-4234-B7BE-883CEF93612D}" type="sibTrans">
      <dgm:prSet/>
      <dgm:spPr/>
      <dgm:t>
        <a:bodyPr/>
        <a:lstStyle/>
        <a:p>
          <a:endParaRPr lang="en-US"/>
        </a:p>
      </dgm:t>
    </dgm:pt>
    <dgm:pt modelId="{1A2623A7-1753-4CE8-8A48-F2797F0E72FF}">
      <dgm:prSet/>
      <dgm:spPr/>
      <dgm:t>
        <a:bodyPr/>
        <a:lstStyle/>
        <a:p>
          <a:r>
            <a:rPr lang="ru-RU" dirty="0"/>
            <a:t>Космическая теория утверждает, что человек имеет внеземное происхождение. Он — или прямой потомок инопланетных существ, или плод экспериментов внеземного разума. По мнению большинства ученых, это наиболее экзотическая и наименее вероятная из основных теорий.</a:t>
          </a:r>
          <a:endParaRPr lang="en-US" dirty="0"/>
        </a:p>
      </dgm:t>
    </dgm:pt>
    <dgm:pt modelId="{7A2EC0E6-E765-4F97-9329-4D48461C9647}" cxnId="{09CDCADA-A316-4449-99B3-069F2CC3D63E}" type="parTrans">
      <dgm:prSet/>
      <dgm:spPr/>
      <dgm:t>
        <a:bodyPr/>
        <a:lstStyle/>
        <a:p>
          <a:endParaRPr lang="en-US"/>
        </a:p>
      </dgm:t>
    </dgm:pt>
    <dgm:pt modelId="{BDF7CA3A-656E-4505-87B9-7FDE37DDF0CA}" cxnId="{09CDCADA-A316-4449-99B3-069F2CC3D63E}" type="sibTrans">
      <dgm:prSet/>
      <dgm:spPr/>
      <dgm:t>
        <a:bodyPr/>
        <a:lstStyle/>
        <a:p>
          <a:endParaRPr lang="en-US"/>
        </a:p>
      </dgm:t>
    </dgm:pt>
    <dgm:pt modelId="{875B12BC-CBEA-4373-8447-E019A0CFF6C3}" type="pres">
      <dgm:prSet presAssocID="{E9A64386-6C55-44D9-980A-93C3857D83DA}" presName="Name0" presStyleCnt="0">
        <dgm:presLayoutVars>
          <dgm:dir/>
          <dgm:resizeHandles val="exact"/>
        </dgm:presLayoutVars>
      </dgm:prSet>
      <dgm:spPr/>
    </dgm:pt>
    <dgm:pt modelId="{06DACEAF-6BC0-45E9-B60D-6A5F2729A999}" type="pres">
      <dgm:prSet presAssocID="{F8A196A4-F6F4-4441-81CE-E5D9457A6872}" presName="node" presStyleLbl="node1" presStyleIdx="0" presStyleCnt="4">
        <dgm:presLayoutVars>
          <dgm:bulletEnabled val="1"/>
        </dgm:presLayoutVars>
      </dgm:prSet>
      <dgm:spPr/>
    </dgm:pt>
    <dgm:pt modelId="{B922C8F8-1A76-4890-9290-F736C492563F}" type="pres">
      <dgm:prSet presAssocID="{4FFB2BE2-81EE-401D-A186-6C9B3FEEEA49}" presName="sibTrans" presStyleLbl="sibTrans2D1" presStyleIdx="0" presStyleCnt="3"/>
      <dgm:spPr/>
    </dgm:pt>
    <dgm:pt modelId="{85955537-D1AA-4BE1-B178-83AF6D21F67E}" type="pres">
      <dgm:prSet presAssocID="{4FFB2BE2-81EE-401D-A186-6C9B3FEEEA49}" presName="connectorText" presStyleLbl="sibTrans2D1" presStyleIdx="0" presStyleCnt="3"/>
      <dgm:spPr/>
    </dgm:pt>
    <dgm:pt modelId="{2445857D-EF61-48AE-AE4D-3CAED5B5EFB5}" type="pres">
      <dgm:prSet presAssocID="{3AB9E442-6478-4558-BE61-CA0C23601320}" presName="node" presStyleLbl="node1" presStyleIdx="1" presStyleCnt="4">
        <dgm:presLayoutVars>
          <dgm:bulletEnabled val="1"/>
        </dgm:presLayoutVars>
      </dgm:prSet>
      <dgm:spPr/>
    </dgm:pt>
    <dgm:pt modelId="{0C5E7A7B-ABF8-4964-912A-DC61A16765B8}" type="pres">
      <dgm:prSet presAssocID="{521A7F64-5E5D-423D-A267-F49E201DD96A}" presName="sibTrans" presStyleLbl="sibTrans2D1" presStyleIdx="1" presStyleCnt="3"/>
      <dgm:spPr/>
    </dgm:pt>
    <dgm:pt modelId="{F1B1A5A7-AAE2-4858-8307-45999481EC20}" type="pres">
      <dgm:prSet presAssocID="{521A7F64-5E5D-423D-A267-F49E201DD96A}" presName="connectorText" presStyleLbl="sibTrans2D1" presStyleIdx="1" presStyleCnt="3"/>
      <dgm:spPr/>
    </dgm:pt>
    <dgm:pt modelId="{19E07D55-37EF-425D-880E-FC3751C39E5A}" type="pres">
      <dgm:prSet presAssocID="{E19981F2-08DC-4788-B1AF-747A225548FD}" presName="node" presStyleLbl="node1" presStyleIdx="2" presStyleCnt="4">
        <dgm:presLayoutVars>
          <dgm:bulletEnabled val="1"/>
        </dgm:presLayoutVars>
      </dgm:prSet>
      <dgm:spPr/>
    </dgm:pt>
    <dgm:pt modelId="{B36B3A36-4BD9-489B-B42C-C4322176C46E}" type="pres">
      <dgm:prSet presAssocID="{6A79FF85-7265-4BAB-913D-FD89FBD99BDF}" presName="sibTrans" presStyleLbl="sibTrans2D1" presStyleIdx="2" presStyleCnt="3"/>
      <dgm:spPr/>
    </dgm:pt>
    <dgm:pt modelId="{E7A26471-B42D-4638-A4C9-71F4A78FE54D}" type="pres">
      <dgm:prSet presAssocID="{6A79FF85-7265-4BAB-913D-FD89FBD99BDF}" presName="connectorText" presStyleLbl="sibTrans2D1" presStyleIdx="2" presStyleCnt="3"/>
      <dgm:spPr/>
    </dgm:pt>
    <dgm:pt modelId="{3B9998F6-E60A-4BF6-BDB0-C352ED5FADF6}" type="pres">
      <dgm:prSet presAssocID="{1A2623A7-1753-4CE8-8A48-F2797F0E72FF}" presName="node" presStyleLbl="node1" presStyleIdx="3" presStyleCnt="4">
        <dgm:presLayoutVars>
          <dgm:bulletEnabled val="1"/>
        </dgm:presLayoutVars>
      </dgm:prSet>
      <dgm:spPr/>
    </dgm:pt>
  </dgm:ptLst>
  <dgm:cxnLst>
    <dgm:cxn modelId="{4E61AE05-4D28-4937-B464-786D0FFB707B}" type="presOf" srcId="{6A79FF85-7265-4BAB-913D-FD89FBD99BDF}" destId="{B36B3A36-4BD9-489B-B42C-C4322176C46E}" srcOrd="0" destOrd="0" presId="urn:microsoft.com/office/officeart/2005/8/layout/process1"/>
    <dgm:cxn modelId="{8B231408-05FC-4090-97D2-EE05B2C79768}" type="presOf" srcId="{4FFB2BE2-81EE-401D-A186-6C9B3FEEEA49}" destId="{B922C8F8-1A76-4890-9290-F736C492563F}" srcOrd="0" destOrd="0" presId="urn:microsoft.com/office/officeart/2005/8/layout/process1"/>
    <dgm:cxn modelId="{43CA9318-48CB-4A4A-96FB-C67CFB44AD27}" type="presOf" srcId="{4FFB2BE2-81EE-401D-A186-6C9B3FEEEA49}" destId="{85955537-D1AA-4BE1-B178-83AF6D21F67E}" srcOrd="1" destOrd="0" presId="urn:microsoft.com/office/officeart/2005/8/layout/process1"/>
    <dgm:cxn modelId="{BD14E718-380F-4234-B7BE-883CEF93612D}" srcId="{E9A64386-6C55-44D9-980A-93C3857D83DA}" destId="{E19981F2-08DC-4788-B1AF-747A225548FD}" srcOrd="2" destOrd="0" parTransId="{B98A385B-8292-4402-9B13-695CDE1F3615}" sibTransId="{6A79FF85-7265-4BAB-913D-FD89FBD99BDF}"/>
    <dgm:cxn modelId="{4E22AE5D-E15D-4151-8837-203E92D65815}" srcId="{E9A64386-6C55-44D9-980A-93C3857D83DA}" destId="{3AB9E442-6478-4558-BE61-CA0C23601320}" srcOrd="1" destOrd="0" parTransId="{99E6C1BE-B23F-4CC5-A76B-720D010C0DBB}" sibTransId="{521A7F64-5E5D-423D-A267-F49E201DD96A}"/>
    <dgm:cxn modelId="{5342A55F-F400-42DA-8D22-86C7EDE4DA0A}" type="presOf" srcId="{1A2623A7-1753-4CE8-8A48-F2797F0E72FF}" destId="{3B9998F6-E60A-4BF6-BDB0-C352ED5FADF6}" srcOrd="0" destOrd="0" presId="urn:microsoft.com/office/officeart/2005/8/layout/process1"/>
    <dgm:cxn modelId="{37BAC265-B87E-491F-A4ED-BFE19AABAB20}" type="presOf" srcId="{F8A196A4-F6F4-4441-81CE-E5D9457A6872}" destId="{06DACEAF-6BC0-45E9-B60D-6A5F2729A999}" srcOrd="0" destOrd="0" presId="urn:microsoft.com/office/officeart/2005/8/layout/process1"/>
    <dgm:cxn modelId="{4FA37E4B-2BD8-41EE-BFAB-250FA3F2118E}" type="presOf" srcId="{E9A64386-6C55-44D9-980A-93C3857D83DA}" destId="{875B12BC-CBEA-4373-8447-E019A0CFF6C3}" srcOrd="0" destOrd="0" presId="urn:microsoft.com/office/officeart/2005/8/layout/process1"/>
    <dgm:cxn modelId="{E18F9156-054B-4588-9E8C-F07C5330F95A}" type="presOf" srcId="{521A7F64-5E5D-423D-A267-F49E201DD96A}" destId="{F1B1A5A7-AAE2-4858-8307-45999481EC20}" srcOrd="1" destOrd="0" presId="urn:microsoft.com/office/officeart/2005/8/layout/process1"/>
    <dgm:cxn modelId="{4466F758-EE01-49CA-8BA8-F4303425AAAD}" type="presOf" srcId="{521A7F64-5E5D-423D-A267-F49E201DD96A}" destId="{0C5E7A7B-ABF8-4964-912A-DC61A16765B8}" srcOrd="0" destOrd="0" presId="urn:microsoft.com/office/officeart/2005/8/layout/process1"/>
    <dgm:cxn modelId="{7497CB89-B48F-4C19-A7ED-8CF6BBC86A1C}" type="presOf" srcId="{E19981F2-08DC-4788-B1AF-747A225548FD}" destId="{19E07D55-37EF-425D-880E-FC3751C39E5A}" srcOrd="0" destOrd="0" presId="urn:microsoft.com/office/officeart/2005/8/layout/process1"/>
    <dgm:cxn modelId="{7822F5AF-6F82-4448-B26E-3F26A05A2C6C}" type="presOf" srcId="{3AB9E442-6478-4558-BE61-CA0C23601320}" destId="{2445857D-EF61-48AE-AE4D-3CAED5B5EFB5}" srcOrd="0" destOrd="0" presId="urn:microsoft.com/office/officeart/2005/8/layout/process1"/>
    <dgm:cxn modelId="{097439CD-C7F4-4D6F-9701-7680FC486E4D}" type="presOf" srcId="{6A79FF85-7265-4BAB-913D-FD89FBD99BDF}" destId="{E7A26471-B42D-4638-A4C9-71F4A78FE54D}" srcOrd="1" destOrd="0" presId="urn:microsoft.com/office/officeart/2005/8/layout/process1"/>
    <dgm:cxn modelId="{5FCF96D8-B3F1-42B2-BBBD-4DAED8C7487B}" srcId="{E9A64386-6C55-44D9-980A-93C3857D83DA}" destId="{F8A196A4-F6F4-4441-81CE-E5D9457A6872}" srcOrd="0" destOrd="0" parTransId="{73A29B1D-9F0F-4438-8352-569FB9641B23}" sibTransId="{4FFB2BE2-81EE-401D-A186-6C9B3FEEEA49}"/>
    <dgm:cxn modelId="{09CDCADA-A316-4449-99B3-069F2CC3D63E}" srcId="{E9A64386-6C55-44D9-980A-93C3857D83DA}" destId="{1A2623A7-1753-4CE8-8A48-F2797F0E72FF}" srcOrd="3" destOrd="0" parTransId="{7A2EC0E6-E765-4F97-9329-4D48461C9647}" sibTransId="{BDF7CA3A-656E-4505-87B9-7FDE37DDF0CA}"/>
    <dgm:cxn modelId="{812BB556-A2F8-4CE0-80AF-D3FFC4A2C83D}" type="presParOf" srcId="{875B12BC-CBEA-4373-8447-E019A0CFF6C3}" destId="{06DACEAF-6BC0-45E9-B60D-6A5F2729A999}" srcOrd="0" destOrd="0" presId="urn:microsoft.com/office/officeart/2005/8/layout/process1"/>
    <dgm:cxn modelId="{C1415C9C-1881-4AFD-9432-0F507993AEF4}" type="presParOf" srcId="{875B12BC-CBEA-4373-8447-E019A0CFF6C3}" destId="{B922C8F8-1A76-4890-9290-F736C492563F}" srcOrd="1" destOrd="0" presId="urn:microsoft.com/office/officeart/2005/8/layout/process1"/>
    <dgm:cxn modelId="{0BAA2A7B-1417-4DCB-A8B4-058400008240}" type="presParOf" srcId="{B922C8F8-1A76-4890-9290-F736C492563F}" destId="{85955537-D1AA-4BE1-B178-83AF6D21F67E}" srcOrd="0" destOrd="0" presId="urn:microsoft.com/office/officeart/2005/8/layout/process1"/>
    <dgm:cxn modelId="{28211ADF-8149-4D0F-8E51-E1F3FAD39054}" type="presParOf" srcId="{875B12BC-CBEA-4373-8447-E019A0CFF6C3}" destId="{2445857D-EF61-48AE-AE4D-3CAED5B5EFB5}" srcOrd="2" destOrd="0" presId="urn:microsoft.com/office/officeart/2005/8/layout/process1"/>
    <dgm:cxn modelId="{4EAFE9C7-DAB8-423F-B8F0-21CA641644F4}" type="presParOf" srcId="{875B12BC-CBEA-4373-8447-E019A0CFF6C3}" destId="{0C5E7A7B-ABF8-4964-912A-DC61A16765B8}" srcOrd="3" destOrd="0" presId="urn:microsoft.com/office/officeart/2005/8/layout/process1"/>
    <dgm:cxn modelId="{9F004F79-9D77-4413-9C6C-399A67471577}" type="presParOf" srcId="{0C5E7A7B-ABF8-4964-912A-DC61A16765B8}" destId="{F1B1A5A7-AAE2-4858-8307-45999481EC20}" srcOrd="0" destOrd="0" presId="urn:microsoft.com/office/officeart/2005/8/layout/process1"/>
    <dgm:cxn modelId="{C2113F92-694B-4600-9AEC-21AA2CB5C908}" type="presParOf" srcId="{875B12BC-CBEA-4373-8447-E019A0CFF6C3}" destId="{19E07D55-37EF-425D-880E-FC3751C39E5A}" srcOrd="4" destOrd="0" presId="urn:microsoft.com/office/officeart/2005/8/layout/process1"/>
    <dgm:cxn modelId="{313EB111-65BC-4570-BB01-8BC3B3580AB8}" type="presParOf" srcId="{875B12BC-CBEA-4373-8447-E019A0CFF6C3}" destId="{B36B3A36-4BD9-489B-B42C-C4322176C46E}" srcOrd="5" destOrd="0" presId="urn:microsoft.com/office/officeart/2005/8/layout/process1"/>
    <dgm:cxn modelId="{E44F9797-D994-434C-AB78-28D140ACB921}" type="presParOf" srcId="{B36B3A36-4BD9-489B-B42C-C4322176C46E}" destId="{E7A26471-B42D-4638-A4C9-71F4A78FE54D}" srcOrd="0" destOrd="0" presId="urn:microsoft.com/office/officeart/2005/8/layout/process1"/>
    <dgm:cxn modelId="{94CA8653-3B3E-415C-BEE6-2A7DC95D471B}" type="presParOf" srcId="{875B12BC-CBEA-4373-8447-E019A0CFF6C3}" destId="{3B9998F6-E60A-4BF6-BDB0-C352ED5FADF6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DACEAF-6BC0-45E9-B60D-6A5F2729A999}">
      <dsp:nvSpPr>
        <dsp:cNvPr id="0" name=""/>
        <dsp:cNvSpPr/>
      </dsp:nvSpPr>
      <dsp:spPr>
        <a:xfrm>
          <a:off x="5118" y="709511"/>
          <a:ext cx="2238039" cy="298529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/>
            <a:t>Антропогенез (от греч. anthropos — человек + genesis — происхождение) — процесс исторического формирования человека. Сегодня существуют три основные теории антропогенеза.</a:t>
          </a:r>
          <a:endParaRPr lang="en-US" sz="1300" kern="1200"/>
        </a:p>
      </dsp:txBody>
      <dsp:txXfrm>
        <a:off x="70668" y="775061"/>
        <a:ext cx="2106939" cy="2854190"/>
      </dsp:txXfrm>
    </dsp:sp>
    <dsp:sp modelId="{B922C8F8-1A76-4890-9290-F736C492563F}">
      <dsp:nvSpPr>
        <dsp:cNvPr id="0" name=""/>
        <dsp:cNvSpPr/>
      </dsp:nvSpPr>
      <dsp:spPr>
        <a:xfrm>
          <a:off x="2466962" y="1924640"/>
          <a:ext cx="474464" cy="5550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2466962" y="2035647"/>
        <a:ext cx="332125" cy="333019"/>
      </dsp:txXfrm>
    </dsp:sp>
    <dsp:sp modelId="{2445857D-EF61-48AE-AE4D-3CAED5B5EFB5}">
      <dsp:nvSpPr>
        <dsp:cNvPr id="0" name=""/>
        <dsp:cNvSpPr/>
      </dsp:nvSpPr>
      <dsp:spPr>
        <a:xfrm>
          <a:off x="3138373" y="709511"/>
          <a:ext cx="2238039" cy="298529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Теория креационизма, самая древняя из существующих, утверждает, что человек является творением сверхъестественного существа. Например, христиане верят, что человек был сотворен богом в единовременном акте «по образу и подобию божьему». Схожие идеи присутствуют и в других религиях, а также в большинстве мифов.</a:t>
          </a:r>
          <a:endParaRPr lang="en-US" sz="1300" kern="1200" dirty="0"/>
        </a:p>
      </dsp:txBody>
      <dsp:txXfrm>
        <a:off x="3203923" y="775061"/>
        <a:ext cx="2106939" cy="2854190"/>
      </dsp:txXfrm>
    </dsp:sp>
    <dsp:sp modelId="{0C5E7A7B-ABF8-4964-912A-DC61A16765B8}">
      <dsp:nvSpPr>
        <dsp:cNvPr id="0" name=""/>
        <dsp:cNvSpPr/>
      </dsp:nvSpPr>
      <dsp:spPr>
        <a:xfrm>
          <a:off x="5600217" y="1924640"/>
          <a:ext cx="474464" cy="5550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5600217" y="2035647"/>
        <a:ext cx="332125" cy="333019"/>
      </dsp:txXfrm>
    </dsp:sp>
    <dsp:sp modelId="{19E07D55-37EF-425D-880E-FC3751C39E5A}">
      <dsp:nvSpPr>
        <dsp:cNvPr id="0" name=""/>
        <dsp:cNvSpPr/>
      </dsp:nvSpPr>
      <dsp:spPr>
        <a:xfrm>
          <a:off x="6271628" y="709511"/>
          <a:ext cx="2238039" cy="298529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/>
            <a:t>Эволюционная теория утверждает, что человек произошел от обезьяноподобных предков в процессе длительного развития под воздействием законов наследственности, изменчивости и естественного отбора. Основания этой теории впервые предложил английский естествоиспытатель Чарльз Дарвин (1809-1882).</a:t>
          </a:r>
          <a:endParaRPr lang="en-US" sz="1300" kern="1200"/>
        </a:p>
      </dsp:txBody>
      <dsp:txXfrm>
        <a:off x="6337178" y="775061"/>
        <a:ext cx="2106939" cy="2854190"/>
      </dsp:txXfrm>
    </dsp:sp>
    <dsp:sp modelId="{B36B3A36-4BD9-489B-B42C-C4322176C46E}">
      <dsp:nvSpPr>
        <dsp:cNvPr id="0" name=""/>
        <dsp:cNvSpPr/>
      </dsp:nvSpPr>
      <dsp:spPr>
        <a:xfrm>
          <a:off x="8733472" y="1924640"/>
          <a:ext cx="474464" cy="5550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8733472" y="2035647"/>
        <a:ext cx="332125" cy="333019"/>
      </dsp:txXfrm>
    </dsp:sp>
    <dsp:sp modelId="{3B9998F6-E60A-4BF6-BDB0-C352ED5FADF6}">
      <dsp:nvSpPr>
        <dsp:cNvPr id="0" name=""/>
        <dsp:cNvSpPr/>
      </dsp:nvSpPr>
      <dsp:spPr>
        <a:xfrm>
          <a:off x="9404883" y="709511"/>
          <a:ext cx="2238039" cy="298529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Космическая теория утверждает, что человек имеет внеземное происхождение. Он — или прямой потомок инопланетных существ, или плод экспериментов внеземного разума. По мнению большинства ученых, это наиболее экзотическая и наименее вероятная из основных теорий.</a:t>
          </a:r>
          <a:endParaRPr lang="en-US" sz="1300" kern="1200" dirty="0"/>
        </a:p>
      </dsp:txBody>
      <dsp:txXfrm>
        <a:off x="9470433" y="775061"/>
        <a:ext cx="2106939" cy="28541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D1655097-7767-4C50-9038-B4456CD3B7CF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CD35A-8B78-4332-9127-090954636FDA}" type="slidenum">
              <a:rPr lang="ru-RU" smtClean="0"/>
            </a:fld>
            <a:endParaRPr lang="ru-RU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55097-7767-4C50-9038-B4456CD3B7CF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CD35A-8B78-4332-9127-090954636FD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55097-7767-4C50-9038-B4456CD3B7CF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CD35A-8B78-4332-9127-090954636FDA}" type="slidenum">
              <a:rPr lang="ru-RU" smtClean="0"/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55097-7767-4C50-9038-B4456CD3B7CF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CD35A-8B78-4332-9127-090954636FD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55097-7767-4C50-9038-B4456CD3B7CF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CD35A-8B78-4332-9127-090954636FDA}" type="slidenum">
              <a:rPr lang="ru-RU" smtClean="0"/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55097-7767-4C50-9038-B4456CD3B7CF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CD35A-8B78-4332-9127-090954636FD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55097-7767-4C50-9038-B4456CD3B7CF}" type="datetimeFigureOut">
              <a:rPr lang="ru-RU" smtClean="0"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CD35A-8B78-4332-9127-090954636FD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55097-7767-4C50-9038-B4456CD3B7CF}" type="datetimeFigureOut">
              <a:rPr lang="ru-RU" smtClean="0"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CD35A-8B78-4332-9127-090954636FD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55097-7767-4C50-9038-B4456CD3B7CF}" type="datetimeFigureOut">
              <a:rPr lang="ru-RU" smtClean="0"/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CD35A-8B78-4332-9127-090954636FD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55097-7767-4C50-9038-B4456CD3B7CF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CD35A-8B78-4332-9127-090954636FD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55097-7767-4C50-9038-B4456CD3B7CF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CD35A-8B78-4332-9127-090954636FDA}" type="slidenum">
              <a:rPr lang="ru-RU" smtClean="0"/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1655097-7767-4C50-9038-B4456CD3B7CF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46CD35A-8B78-4332-9127-090954636FDA}" type="slidenum">
              <a:rPr lang="ru-RU" smtClean="0"/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43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anose="05040102010807070707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31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anose="05040102010807070707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anose="05040102010807070707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anose="05040102010807070707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anose="05040102010807070707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45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anose="05040102010807070707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025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anose="05040102010807070707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71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anose="05040102010807070707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Эволюция человека.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r"/>
            <a:r>
              <a:rPr lang="ru-RU" dirty="0"/>
              <a:t>Исполнила:</a:t>
            </a:r>
            <a:endParaRPr lang="ru-RU" dirty="0"/>
          </a:p>
          <a:p>
            <a:pPr algn="r"/>
            <a:r>
              <a:rPr lang="ru-RU" dirty="0"/>
              <a:t>Учитель Биологии и Химии Мурахтанова Марина Александровна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3112" y="865163"/>
            <a:ext cx="9720073" cy="1568548"/>
          </a:xfrm>
        </p:spPr>
        <p:txBody>
          <a:bodyPr/>
          <a:lstStyle/>
          <a:p>
            <a:r>
              <a:rPr lang="ru-RU" dirty="0"/>
              <a:t>Эволюция человека – это теория происхождения людей, созданная английским натуралистом и путешественником Чарльзом Дарвином. Он утверждал, что древний человек произошел от обезьяны. Для подтверждения своей теории Дарвин много путешествовал и пытался собрать разные научные факты.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79" y="3429000"/>
            <a:ext cx="5879123" cy="30865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475" y="2329584"/>
            <a:ext cx="3444340" cy="41941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8" y="4952954"/>
            <a:ext cx="9720072" cy="1499616"/>
          </a:xfrm>
        </p:spPr>
        <p:txBody>
          <a:bodyPr>
            <a:normAutofit/>
          </a:bodyPr>
          <a:lstStyle/>
          <a:p>
            <a:r>
              <a:rPr lang="ru-RU" dirty="0"/>
              <a:t>Теории происхождения человека</a:t>
            </a:r>
            <a:endParaRPr lang="ru-RU" dirty="0"/>
          </a:p>
        </p:txBody>
      </p:sp>
      <p:cxnSp>
        <p:nvCxnSpPr>
          <p:cNvPr id="12" name="Straight Connector 11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 flipV="1">
            <a:off x="762000" y="5262137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Объект 2"/>
          <p:cNvGraphicFramePr>
            <a:graphicFrameLocks noGrp="1"/>
          </p:cNvGraphicFramePr>
          <p:nvPr>
            <p:ph idx="1"/>
          </p:nvPr>
        </p:nvGraphicFramePr>
        <p:xfrm>
          <a:off x="267293" y="548640"/>
          <a:ext cx="11648042" cy="4404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8" cy="1499616"/>
          </a:xfrm>
        </p:spPr>
        <p:txBody>
          <a:bodyPr>
            <a:normAutofit/>
          </a:bodyPr>
          <a:lstStyle/>
          <a:p>
            <a:r>
              <a:rPr lang="ru-RU" dirty="0"/>
              <a:t>Этапы эволюции человека</a:t>
            </a:r>
            <a:endParaRPr lang="ru-RU" dirty="0"/>
          </a:p>
        </p:txBody>
      </p:sp>
      <p:cxnSp>
        <p:nvCxnSpPr>
          <p:cNvPr id="10" name="Straight Connector 9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rgbClr val="C08D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4128" y="2286000"/>
            <a:ext cx="6066818" cy="4023360"/>
          </a:xfrm>
        </p:spPr>
        <p:txBody>
          <a:bodyPr>
            <a:normAutofit/>
          </a:bodyPr>
          <a:lstStyle/>
          <a:p>
            <a:r>
              <a:rPr lang="ru-RU" b="1"/>
              <a:t>Австралопитек</a:t>
            </a:r>
            <a:r>
              <a:rPr lang="ru-RU" dirty="0"/>
              <a:t> (</a:t>
            </a:r>
            <a:r>
              <a:rPr lang="ru-RU" dirty="0" err="1"/>
              <a:t>Australopithecus</a:t>
            </a:r>
            <a:r>
              <a:rPr lang="ru-RU" dirty="0"/>
              <a:t>) считается наиболее близким к предковой форме человека; он жил на территории Африки 4,2-1 млн лет назад. Тело австралопитека покрывал густой волосяной покров, и по внешнему виду он был ближе к обезьяне, чем к человеку. Однако он уже ходил на двух ногах и пользовался разными предметами как орудиями, чему способствовал отстоящий большой палец кисти. Объем его мозга (по отношению к объему тела) был меньше человеческого, но больше, чем у современных человекообразных обезьян.</a:t>
            </a:r>
            <a:endParaRPr lang="ru-RU" dirty="0"/>
          </a:p>
        </p:txBody>
      </p:sp>
      <p:pic>
        <p:nvPicPr>
          <p:cNvPr id="5" name="Рисунок 4" descr="Изображение выглядит как животное, млекопитающее, примат, человекообразная обезьяна&#10;&#10;Описание создано с очень высокой степенью достоверности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8" r="24737"/>
          <a:stretch>
            <a:fillRect/>
          </a:stretch>
        </p:blipFill>
        <p:spPr>
          <a:xfrm>
            <a:off x="7552266" y="10"/>
            <a:ext cx="4639733" cy="685799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rgbClr val="8E74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4128" y="2286000"/>
            <a:ext cx="6066818" cy="4023360"/>
          </a:xfrm>
        </p:spPr>
        <p:txBody>
          <a:bodyPr>
            <a:normAutofit/>
          </a:bodyPr>
          <a:lstStyle/>
          <a:p>
            <a:r>
              <a:rPr lang="ru-RU" b="1" dirty="0"/>
              <a:t>Человек умелый </a:t>
            </a:r>
            <a:r>
              <a:rPr lang="ru-RU" dirty="0"/>
              <a:t>(</a:t>
            </a:r>
            <a:r>
              <a:rPr lang="ru-RU" dirty="0" err="1"/>
              <a:t>Homo</a:t>
            </a:r>
            <a:r>
              <a:rPr lang="ru-RU" dirty="0"/>
              <a:t> </a:t>
            </a:r>
            <a:r>
              <a:rPr lang="ru-RU" dirty="0" err="1"/>
              <a:t>habilis</a:t>
            </a:r>
            <a:r>
              <a:rPr lang="ru-RU" dirty="0"/>
              <a:t>) считается самым первым представителем человеческого рода; он жил 2,4-1,5 млн лет назад в Африке и назван так из-за умения изготовлять простейшие каменные орудия. Его мозг на треть превосходил мозг австралопитека, а биологические особенности мозга свидетельствуют о возможных зачатках речи. В остальном человек умелый более походил на австралопитека, чем на современного человека.</a:t>
            </a:r>
            <a:endParaRPr lang="ru-RU" dirty="0"/>
          </a:p>
        </p:txBody>
      </p:sp>
      <p:pic>
        <p:nvPicPr>
          <p:cNvPr id="5" name="Рисунок 4" descr="Изображение выглядит как дерево, человекообразная обезьяна, примат, мужчина&#10;&#10;Описание создано с высокой степенью достоверности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7" r="17687"/>
          <a:stretch>
            <a:fillRect/>
          </a:stretch>
        </p:blipFill>
        <p:spPr>
          <a:xfrm>
            <a:off x="7552266" y="10"/>
            <a:ext cx="4639733" cy="685799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22737" y="418514"/>
            <a:ext cx="5770567" cy="4023360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/>
              <a:t>Человек прямоходящий </a:t>
            </a:r>
            <a:r>
              <a:rPr lang="ru-RU" dirty="0"/>
              <a:t>(</a:t>
            </a:r>
            <a:r>
              <a:rPr lang="ru-RU" dirty="0" err="1"/>
              <a:t>Homo</a:t>
            </a:r>
            <a:r>
              <a:rPr lang="ru-RU" dirty="0"/>
              <a:t> </a:t>
            </a:r>
            <a:r>
              <a:rPr lang="ru-RU" dirty="0" err="1"/>
              <a:t>erectus</a:t>
            </a:r>
            <a:r>
              <a:rPr lang="ru-RU" dirty="0"/>
              <a:t>) расселился 1,8 млн — 300 тыс. лет назад по Африке, Европе и Азии. Он делал сложные орудия и уже умел использовать огонь. Его мозг по объему близок к мозгу современного человека, что позволяло ему организовывать коллективную деятельность (охоту на крупных животных) и использовать речь.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В период от 500 до 200 тыс. лет назад происходил переход от человека прямоходящего к разумному человеку (</a:t>
            </a:r>
            <a:r>
              <a:rPr lang="ru-RU" dirty="0" err="1"/>
              <a:t>Homo</a:t>
            </a:r>
            <a:r>
              <a:rPr lang="ru-RU" dirty="0"/>
              <a:t> </a:t>
            </a:r>
            <a:r>
              <a:rPr lang="ru-RU" dirty="0" err="1"/>
              <a:t>sapiens</a:t>
            </a:r>
            <a:r>
              <a:rPr lang="ru-RU" dirty="0"/>
              <a:t>). Довольно трудно обнаружить границу, когда один вид сменяет другой, поэтому представителей этого переходного периода иногда именуют </a:t>
            </a:r>
            <a:r>
              <a:rPr lang="ru-RU" b="1" dirty="0"/>
              <a:t>древнейшим человеком разумным.</a:t>
            </a:r>
            <a:endParaRPr lang="ru-RU" b="1" dirty="0"/>
          </a:p>
        </p:txBody>
      </p:sp>
      <p:pic>
        <p:nvPicPr>
          <p:cNvPr id="5" name="Рисунок 4" descr="Изображение выглядит как одежда&#10;&#10;Описание создано с высокой степенью достоверности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54" y="0"/>
            <a:ext cx="2241062" cy="6858000"/>
          </a:xfrm>
          <a:prstGeom prst="rect">
            <a:avLst/>
          </a:prstGeom>
        </p:spPr>
      </p:pic>
      <p:pic>
        <p:nvPicPr>
          <p:cNvPr id="7" name="Рисунок 6" descr="Изображение выглядит как примат, животное, млекопитающее&#10;&#10;Описание создано с очень высокой степенью достоверности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876" y="1417319"/>
            <a:ext cx="2738121" cy="402336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rgbClr val="8A4A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4128" y="2286000"/>
            <a:ext cx="6066818" cy="4023360"/>
          </a:xfrm>
        </p:spPr>
        <p:txBody>
          <a:bodyPr>
            <a:normAutofit/>
          </a:bodyPr>
          <a:lstStyle/>
          <a:p>
            <a:r>
              <a:rPr lang="ru-RU" b="1" dirty="0"/>
              <a:t>Неандерталец</a:t>
            </a:r>
            <a:r>
              <a:rPr lang="ru-RU" dirty="0"/>
              <a:t> (</a:t>
            </a:r>
            <a:r>
              <a:rPr lang="ru-RU" dirty="0" err="1"/>
              <a:t>Homo</a:t>
            </a:r>
            <a:r>
              <a:rPr lang="ru-RU" dirty="0"/>
              <a:t> </a:t>
            </a:r>
            <a:r>
              <a:rPr lang="ru-RU" dirty="0" err="1"/>
              <a:t>neanderthalensis</a:t>
            </a:r>
            <a:r>
              <a:rPr lang="ru-RU" dirty="0"/>
              <a:t>) жил 230-30 тыс. лет назад. Объем мозга неандертальца соответствовал современному (и даже немного превосходил его). Раскопки также свидетельствуют о достаточно развитой культуре, включавшей ритуалы, зачатки искусства и морали (забота о соплеменниках). Ранее считалось, что неандерталец — прямой предок современного человека, но сейчас ученые склоняются к версии, что он — тупиковая, «слепая» ветвь эволюции.</a:t>
            </a:r>
            <a:endParaRPr lang="ru-RU" dirty="0"/>
          </a:p>
        </p:txBody>
      </p:sp>
      <p:pic>
        <p:nvPicPr>
          <p:cNvPr id="5" name="Рисунок 4" descr="Изображение выглядит как мужчина, человек, внешний&#10;&#10;Описание создано с очень высокой степенью достоверности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95" r="20196" b="1"/>
          <a:stretch>
            <a:fillRect/>
          </a:stretch>
        </p:blipFill>
        <p:spPr>
          <a:xfrm>
            <a:off x="7552266" y="10"/>
            <a:ext cx="4639733" cy="685799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rgbClr val="D5A8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4128" y="826324"/>
            <a:ext cx="6066818" cy="5483036"/>
          </a:xfrm>
        </p:spPr>
        <p:txBody>
          <a:bodyPr>
            <a:normAutofit/>
          </a:bodyPr>
          <a:lstStyle/>
          <a:p>
            <a:r>
              <a:rPr lang="ru-RU" sz="2000" b="1" dirty="0"/>
              <a:t>Человек разумный новый </a:t>
            </a:r>
            <a:r>
              <a:rPr lang="ru-RU" sz="2000" dirty="0"/>
              <a:t>(</a:t>
            </a:r>
            <a:r>
              <a:rPr lang="ru-RU" sz="2000" dirty="0" err="1"/>
              <a:t>Homo</a:t>
            </a:r>
            <a:r>
              <a:rPr lang="ru-RU" sz="2000" dirty="0"/>
              <a:t> </a:t>
            </a:r>
            <a:r>
              <a:rPr lang="ru-RU" sz="2000" dirty="0" err="1"/>
              <a:t>sapiens</a:t>
            </a:r>
            <a:r>
              <a:rPr lang="ru-RU" sz="2000" dirty="0"/>
              <a:t> </a:t>
            </a:r>
            <a:r>
              <a:rPr lang="ru-RU" sz="2000" dirty="0" err="1"/>
              <a:t>sapiens</a:t>
            </a:r>
            <a:r>
              <a:rPr lang="ru-RU" sz="2000" dirty="0"/>
              <a:t>), т.е. человек современного типа, появился около 130 тыс. (возможно, больше) лет назад. Ископаемых «новых людей» по месту первой находки (</a:t>
            </a:r>
            <a:r>
              <a:rPr lang="ru-RU" sz="2000" dirty="0" err="1"/>
              <a:t>Кро-Маньон</a:t>
            </a:r>
            <a:r>
              <a:rPr lang="ru-RU" sz="2000" dirty="0"/>
              <a:t> во Франции) назвали кроманьонцами. Кроманьонцы внешне мало отличались от современного человека. После них остались многочисленные артефакты, которые позволяют судить о высоком развитии их культуры — пещерная живопись, миниатюрная скульптура, гравировки, украшения и т.д. Человек разумный благодаря своим способностям 15- 10 тыс. лет назад заселил всю Землю. В ходе совершенствования орудий труда и накопления жизненного опыта человек перешел к производящему хозяйству. В период неолита возникли крупные поселения, и человечество во многих районах планеты вступило в эпоху цивилизаций.</a:t>
            </a:r>
            <a:endParaRPr lang="ru-RU" sz="2000" dirty="0"/>
          </a:p>
        </p:txBody>
      </p:sp>
      <p:pic>
        <p:nvPicPr>
          <p:cNvPr id="5" name="Рисунок 4" descr="Изображение выглядит как мужчина, человек, стена, одежда&#10;&#10;Описание создано с очень высокой степенью достоверности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21" r="27919" b="-1"/>
          <a:stretch>
            <a:fillRect/>
          </a:stretch>
        </p:blipFill>
        <p:spPr>
          <a:xfrm>
            <a:off x="7552266" y="10"/>
            <a:ext cx="4639733" cy="685799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Список литературы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БОРИСОВ Н.М., ВОРОБЬЕВ Ф. Ю., ГИЛЯРОВ A. M. и др. 2010. Доказательства эволюции , http://evolbiol.ru/evidence.htm БУРЛАК С. А. 2011. Происхождение языка. М.: </a:t>
            </a:r>
            <a:r>
              <a:rPr lang="ru-RU" dirty="0" err="1"/>
              <a:t>Corpus</a:t>
            </a:r>
            <a:r>
              <a:rPr lang="ru-RU" dirty="0"/>
              <a:t>.</a:t>
            </a:r>
            <a:endParaRPr lang="ru-RU" dirty="0"/>
          </a:p>
          <a:p>
            <a:r>
              <a:rPr lang="ru-RU" dirty="0"/>
              <a:t>ВИШНЯЦКИЙ Л. Б. 2010. Неандертальцы: история несостоявшегося человечества . СПб.: Нестор-История.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Интеграл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3433</Words>
  <Application>WPS Presentation</Application>
  <PresentationFormat>Широкоэкранный</PresentationFormat>
  <Paragraphs>27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9" baseType="lpstr">
      <vt:lpstr>Arial</vt:lpstr>
      <vt:lpstr>SimSun</vt:lpstr>
      <vt:lpstr>Wingdings</vt:lpstr>
      <vt:lpstr>Tw Cen MT</vt:lpstr>
      <vt:lpstr>Wingdings 3</vt:lpstr>
      <vt:lpstr>Calibri</vt:lpstr>
      <vt:lpstr>Microsoft YaHei</vt:lpstr>
      <vt:lpstr>Arial Unicode MS</vt:lpstr>
      <vt:lpstr>Tw Cen MT Condensed</vt:lpstr>
      <vt:lpstr>Интеграл</vt:lpstr>
      <vt:lpstr>Эволюция человека.</vt:lpstr>
      <vt:lpstr>PowerPoint 演示文稿</vt:lpstr>
      <vt:lpstr>Теории происхождения человека</vt:lpstr>
      <vt:lpstr>Этапы эволюции человека</vt:lpstr>
      <vt:lpstr>PowerPoint 演示文稿</vt:lpstr>
      <vt:lpstr>PowerPoint 演示文稿</vt:lpstr>
      <vt:lpstr>PowerPoint 演示文稿</vt:lpstr>
      <vt:lpstr>PowerPoint 演示文稿</vt:lpstr>
      <vt:lpstr>Список литературы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Эволюция человека.</dc:title>
  <dc:creator>Селезнева М.А.</dc:creator>
  <cp:lastModifiedBy>Марина Александровна</cp:lastModifiedBy>
  <cp:revision>3</cp:revision>
  <dcterms:created xsi:type="dcterms:W3CDTF">2018-10-29T13:56:00Z</dcterms:created>
  <dcterms:modified xsi:type="dcterms:W3CDTF">2022-02-20T09:25:01Z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FF54E1319B004964959D204E93D95FF3</vt:lpwstr>
  </property>
  <property fmtid="{D5CDD505-2E9C-101B-9397-08002B2CF9AE}" pid="3" name="KSOProductBuildVer">
    <vt:lpwstr>1033-11.2.0.10308</vt:lpwstr>
  </property>
</Properties>
</file>