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66" r:id="rId5"/>
    <p:sldId id="267" r:id="rId6"/>
    <p:sldId id="268" r:id="rId7"/>
    <p:sldId id="269" r:id="rId8"/>
    <p:sldId id="270" r:id="rId9"/>
    <p:sldId id="272" r:id="rId10"/>
    <p:sldId id="273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6600"/>
    <a:srgbClr val="FF7C80"/>
    <a:srgbClr val="FF0000"/>
    <a:srgbClr val="FF5050"/>
    <a:srgbClr val="800000"/>
    <a:srgbClr val="FF9900"/>
    <a:srgbClr val="66FF33"/>
    <a:srgbClr val="99FF66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533" y="4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69346-62DE-4CB6-90B2-D3A2285AB643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6FA57-363A-47EB-B50C-683A4490F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4068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900"/>
            </a:gs>
            <a:gs pos="50000">
              <a:srgbClr val="66FF33"/>
            </a:gs>
            <a:gs pos="100000">
              <a:srgbClr val="99FF6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display?v=p46tewwwj21" TargetMode="External"/><Relationship Id="rId2" Type="http://schemas.openxmlformats.org/officeDocument/2006/relationships/hyperlink" Target="https://learningapps.org/display?v=ppdbtekrc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arningapps.org/display?v=pkggdj5ek21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zamorfix.ru/matematika/arifmetika/slozhenie_naturalnyh_chisel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5300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Урок </a:t>
            </a:r>
            <a:br>
              <a:rPr lang="ru-RU" sz="5300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53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 учебному предмету </a:t>
            </a:r>
            <a:br>
              <a:rPr lang="ru-RU" sz="53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53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«Математика»</a:t>
            </a:r>
            <a:br>
              <a:rPr lang="ru-RU" sz="53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5300" i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3 класс</a:t>
            </a:r>
            <a:r>
              <a:rPr lang="ru-RU" dirty="0">
                <a:solidFill>
                  <a:srgbClr val="FF7C80"/>
                </a:solidFill>
              </a:rPr>
              <a:t/>
            </a:r>
            <a:br>
              <a:rPr lang="ru-RU" dirty="0">
                <a:solidFill>
                  <a:srgbClr val="FF7C80"/>
                </a:solidFill>
              </a:rPr>
            </a:br>
            <a:r>
              <a:rPr lang="ru-RU" sz="5300" dirty="0" smtClean="0">
                <a:solidFill>
                  <a:srgbClr val="FF7C80"/>
                </a:solidFill>
              </a:rPr>
              <a:t/>
            </a:r>
            <a:br>
              <a:rPr lang="ru-RU" sz="5300" dirty="0" smtClean="0">
                <a:solidFill>
                  <a:srgbClr val="FF7C80"/>
                </a:solidFill>
              </a:rPr>
            </a:br>
            <a:endParaRPr lang="ru-RU" dirty="0">
              <a:solidFill>
                <a:srgbClr val="FF7C8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725144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Подготовили:</a:t>
            </a:r>
          </a:p>
          <a:p>
            <a:pPr algn="r"/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учитель начальных классов</a:t>
            </a:r>
          </a:p>
          <a:p>
            <a:pPr algn="r"/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Хадарович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Е.В., </a:t>
            </a:r>
          </a:p>
          <a:p>
            <a:pPr algn="r"/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учитель-дефектолог</a:t>
            </a:r>
          </a:p>
          <a:p>
            <a:pPr algn="r"/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Заяц В.Д.</a:t>
            </a:r>
            <a:endParaRPr lang="ru-RU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4489" y="2780928"/>
            <a:ext cx="827502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«Умножение</a:t>
            </a:r>
            <a:br>
              <a:rPr lang="ru-RU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однозначных чисел»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6899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Выполни задания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05064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5-конечная звезда 3">
            <a:hlinkClick r:id="rId2"/>
          </p:cNvPr>
          <p:cNvSpPr/>
          <p:nvPr/>
        </p:nvSpPr>
        <p:spPr>
          <a:xfrm>
            <a:off x="683568" y="1124744"/>
            <a:ext cx="3240360" cy="3096344"/>
          </a:xfrm>
          <a:prstGeom prst="star5">
            <a:avLst/>
          </a:prstGeom>
          <a:solidFill>
            <a:srgbClr val="FF66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>
            <a:hlinkClick r:id="rId3"/>
          </p:cNvPr>
          <p:cNvSpPr/>
          <p:nvPr/>
        </p:nvSpPr>
        <p:spPr>
          <a:xfrm>
            <a:off x="5220072" y="1772816"/>
            <a:ext cx="3456384" cy="27363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>
            <a:hlinkClick r:id="rId4"/>
          </p:cNvPr>
          <p:cNvSpPr/>
          <p:nvPr/>
        </p:nvSpPr>
        <p:spPr>
          <a:xfrm>
            <a:off x="2843808" y="3573016"/>
            <a:ext cx="3168352" cy="2924944"/>
          </a:xfrm>
          <a:prstGeom prst="star5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2276872"/>
            <a:ext cx="1859805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5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нажми</a:t>
            </a:r>
            <a:endParaRPr lang="ru-RU" sz="35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12160" y="2852936"/>
            <a:ext cx="1859805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5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нажми</a:t>
            </a:r>
            <a:endParaRPr lang="ru-RU" sz="35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19872" y="4581128"/>
            <a:ext cx="1859805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5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нажми</a:t>
            </a:r>
            <a:endParaRPr lang="ru-RU" sz="35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Живая открытка До скорой встречи 20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32" y="0"/>
            <a:ext cx="91321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89124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22" t="21993" r="2479" b="21917"/>
          <a:stretch/>
        </p:blipFill>
        <p:spPr bwMode="auto">
          <a:xfrm>
            <a:off x="18681" y="8444"/>
            <a:ext cx="9144000" cy="41764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1680" y="1553560"/>
            <a:ext cx="2448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Познакомимся </a:t>
            </a:r>
          </a:p>
          <a:p>
            <a:pPr algn="ctr"/>
            <a:r>
              <a:rPr lang="ru-RU" sz="20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 </a:t>
            </a:r>
          </a:p>
          <a:p>
            <a:pPr algn="ctr"/>
            <a:r>
              <a:rPr lang="ru-RU" sz="20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компонентами действия умножения, их взаимосвязью</a:t>
            </a:r>
            <a:endParaRPr lang="ru-RU" sz="20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3337" y="1553560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Узнаем</a:t>
            </a:r>
          </a:p>
          <a:p>
            <a:pPr algn="ctr"/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свойства умножения</a:t>
            </a:r>
            <a:endParaRPr lang="ru-RU" sz="24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4248" y="1553975"/>
            <a:ext cx="2232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Рассмотрим некоторые</a:t>
            </a:r>
          </a:p>
          <a:p>
            <a:pPr algn="ctr"/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случаи умножения</a:t>
            </a:r>
            <a:endParaRPr lang="ru-RU" sz="24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2052" name="Picture 4" descr="Ученики.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4417" y="4077072"/>
            <a:ext cx="4752528" cy="256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841239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Ходорович\Desktop\Проект\Проект умножение\298124ed3d1b295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436" y="0"/>
            <a:ext cx="91584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92080" y="836712"/>
            <a:ext cx="3600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  <a:t>Умножение — </a:t>
            </a:r>
            <a:endParaRPr lang="ru-RU" sz="24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это </a:t>
            </a:r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  <a:t>арифметическое действие, с помощью которого находят </a:t>
            </a:r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  <a:hlinkClick r:id="rId3"/>
              </a:rPr>
              <a:t>сумму</a:t>
            </a:r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  <a:t> </a:t>
            </a:r>
            <a:endParaRPr lang="ru-RU" sz="24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одинаковых </a:t>
            </a:r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  <a:t>слагаемых.</a:t>
            </a:r>
          </a:p>
        </p:txBody>
      </p:sp>
    </p:spTree>
    <p:extLst>
      <p:ext uri="{BB962C8B-B14F-4D97-AF65-F5344CB8AC3E}">
        <p14:creationId xmlns:p14="http://schemas.microsoft.com/office/powerpoint/2010/main" xmlns="" val="24089124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7309" y="692696"/>
            <a:ext cx="93006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5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6074" y="699592"/>
            <a:ext cx="93006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5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50828" y="674440"/>
            <a:ext cx="93006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5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674440"/>
            <a:ext cx="93006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5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719188"/>
            <a:ext cx="86113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+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39752" y="674440"/>
            <a:ext cx="86113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+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699592"/>
            <a:ext cx="86113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+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48064" y="674440"/>
            <a:ext cx="86113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=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92604" y="669728"/>
            <a:ext cx="93006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5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38779" y="699592"/>
            <a:ext cx="70403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*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499694" y="669728"/>
            <a:ext cx="93006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4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1465" y="3501008"/>
            <a:ext cx="93006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7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25244" y="3661916"/>
            <a:ext cx="70403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*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29283" y="3484240"/>
            <a:ext cx="93006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3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93828" y="3501008"/>
            <a:ext cx="86113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=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4961" y="3522216"/>
            <a:ext cx="93006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7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372783" y="3522216"/>
            <a:ext cx="86113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+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148936" y="3543424"/>
            <a:ext cx="93006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7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40590" y="3543424"/>
            <a:ext cx="86113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+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765051" y="3564632"/>
            <a:ext cx="93006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7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68233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9" grpId="0"/>
      <p:bldP spid="19" grpId="1"/>
      <p:bldP spid="20" grpId="0"/>
      <p:bldP spid="21" grpId="0"/>
      <p:bldP spid="21" grpId="1"/>
      <p:bldP spid="22" grpId="0"/>
      <p:bldP spid="23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61023" y="332656"/>
            <a:ext cx="9466054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Компоненты </a:t>
            </a:r>
            <a:r>
              <a:rPr lang="ru-RU" sz="45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УМНОжения</a:t>
            </a:r>
            <a:endParaRPr lang="ru-RU" sz="4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543825" y="1484784"/>
            <a:ext cx="8056356" cy="2424931"/>
            <a:chOff x="660452" y="1615157"/>
            <a:chExt cx="8056356" cy="242493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60452" y="1639431"/>
              <a:ext cx="1492716" cy="24006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15000" b="1" i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7C8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Bookman Old Style" pitchFamily="18" charset="0"/>
                </a:rPr>
                <a:t>4</a:t>
              </a:r>
              <a:endParaRPr lang="ru-RU" sz="150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7C8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39752" y="2178040"/>
              <a:ext cx="750525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9600" b="1" i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7C8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Bookman Old Style" pitchFamily="18" charset="0"/>
                </a:rPr>
                <a:t>*</a:t>
              </a:r>
              <a:endParaRPr lang="ru-RU" sz="96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7C8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090277" y="1639429"/>
              <a:ext cx="1492716" cy="24006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5000" b="1" i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7C8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Bookman Old Style" pitchFamily="18" charset="0"/>
                </a:rPr>
                <a:t>6</a:t>
              </a:r>
              <a:endParaRPr lang="ru-RU" sz="150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7C8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916041" y="1615157"/>
              <a:ext cx="2800767" cy="24006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5000" b="1" i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7C8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Bookman Old Style" pitchFamily="18" charset="0"/>
                </a:rPr>
                <a:t>24</a:t>
              </a:r>
              <a:endParaRPr lang="ru-RU" sz="150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7C8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587929" y="1615158"/>
              <a:ext cx="1338828" cy="24006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5000" b="1" i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7C8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Bookman Old Style" pitchFamily="18" charset="0"/>
                </a:rPr>
                <a:t>=</a:t>
              </a:r>
              <a:endParaRPr lang="ru-RU" sz="150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7C8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-90316" y="3428999"/>
            <a:ext cx="2607753" cy="2475969"/>
            <a:chOff x="-96660" y="3428999"/>
            <a:chExt cx="2850645" cy="2475969"/>
          </a:xfrm>
        </p:grpSpPr>
        <p:sp>
          <p:nvSpPr>
            <p:cNvPr id="11" name="Выноска со стрелкой вверх 10"/>
            <p:cNvSpPr/>
            <p:nvPr/>
          </p:nvSpPr>
          <p:spPr>
            <a:xfrm>
              <a:off x="36892" y="3428999"/>
              <a:ext cx="2717093" cy="2475969"/>
            </a:xfrm>
            <a:prstGeom prst="upArrowCallou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 rot="20033362">
              <a:off x="-96660" y="4856588"/>
              <a:ext cx="276983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2800" i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Bookman Old Style" pitchFamily="18" charset="0"/>
                </a:rPr>
                <a:t>Множитель</a:t>
              </a:r>
              <a:endParaRPr lang="ru-RU" sz="2800" i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525636" y="3434718"/>
            <a:ext cx="2607753" cy="2475969"/>
            <a:chOff x="-96660" y="3428999"/>
            <a:chExt cx="2850645" cy="2475969"/>
          </a:xfrm>
        </p:grpSpPr>
        <p:sp>
          <p:nvSpPr>
            <p:cNvPr id="17" name="Выноска со стрелкой вверх 16"/>
            <p:cNvSpPr/>
            <p:nvPr/>
          </p:nvSpPr>
          <p:spPr>
            <a:xfrm>
              <a:off x="36892" y="3428999"/>
              <a:ext cx="2717093" cy="2475969"/>
            </a:xfrm>
            <a:prstGeom prst="upArrowCallou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 rot="20033362">
              <a:off x="-96660" y="4856588"/>
              <a:ext cx="276983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2800" i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Bookman Old Style" pitchFamily="18" charset="0"/>
                </a:rPr>
                <a:t>Множитель</a:t>
              </a:r>
              <a:endParaRPr lang="ru-RU" sz="2800" i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5799842" y="3420987"/>
            <a:ext cx="2735448" cy="2475969"/>
            <a:chOff x="-107906" y="3428999"/>
            <a:chExt cx="2990234" cy="2475969"/>
          </a:xfrm>
        </p:grpSpPr>
        <p:sp>
          <p:nvSpPr>
            <p:cNvPr id="20" name="Выноска со стрелкой вверх 19"/>
            <p:cNvSpPr/>
            <p:nvPr/>
          </p:nvSpPr>
          <p:spPr>
            <a:xfrm>
              <a:off x="36892" y="3428999"/>
              <a:ext cx="2717093" cy="2475969"/>
            </a:xfrm>
            <a:prstGeom prst="upArrowCallou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 rot="20033362">
              <a:off x="-107906" y="4812222"/>
              <a:ext cx="2990234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2800" i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Bookman Old Style" pitchFamily="18" charset="0"/>
                </a:rPr>
                <a:t>Произведение</a:t>
              </a:r>
              <a:endParaRPr lang="ru-RU" sz="2800" i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218478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507288" cy="2434282"/>
          </a:xfrm>
        </p:spPr>
        <p:txBody>
          <a:bodyPr>
            <a:noAutofit/>
          </a:bodyPr>
          <a:lstStyle/>
          <a:p>
            <a: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Чтобы узнать правильно ли было </a:t>
            </a:r>
            <a:b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выполнено </a:t>
            </a:r>
            <a: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умножение, можно:</a:t>
            </a:r>
            <a:b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Разделить произведение на </a:t>
            </a: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один множитель</a:t>
            </a:r>
            <a: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если получится число, </a:t>
            </a: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равное другому множителю, </a:t>
            </a:r>
            <a:b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то </a:t>
            </a:r>
            <a: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умножение было выполнено </a:t>
            </a: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верно</a:t>
            </a:r>
            <a:r>
              <a:rPr lang="ru-RU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 </a:t>
            </a: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ru-RU" sz="2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7 * 8 = 56 </a:t>
            </a:r>
          </a:p>
          <a:p>
            <a:pPr marL="0" indent="0" algn="ctr">
              <a:buNone/>
            </a:pP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56 : 8 = 7</a:t>
            </a:r>
          </a:p>
          <a:p>
            <a:pPr marL="0" indent="0" algn="ctr">
              <a:buNone/>
            </a:pP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56 : 7 = 8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76028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Свойства умножения</a:t>
            </a:r>
            <a:endParaRPr lang="ru-RU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3419872" y="1916832"/>
            <a:ext cx="2088232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1907704" y="3933056"/>
            <a:ext cx="5328592" cy="129614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196752"/>
            <a:ext cx="9144000" cy="6001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ПЕРЕМЕСТИТЕЛЬНОЕ СВОЙСТВО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2276872"/>
            <a:ext cx="10358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5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91175" y="2420888"/>
            <a:ext cx="78899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*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59832" y="2276872"/>
            <a:ext cx="103586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9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32805" y="2348880"/>
            <a:ext cx="9621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=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16216" y="2276872"/>
            <a:ext cx="10358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5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32040" y="2276872"/>
            <a:ext cx="103586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9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68144" y="2492896"/>
            <a:ext cx="78899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*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56779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Свойства умножения</a:t>
            </a:r>
            <a:endParaRPr lang="ru-RU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196752"/>
            <a:ext cx="9144000" cy="6001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СОЧЕТАТЕЛЬНОЕ СВОЙСТВО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0" y="2132856"/>
            <a:ext cx="3923928" cy="1368152"/>
            <a:chOff x="395536" y="2132856"/>
            <a:chExt cx="4204213" cy="1641668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95536" y="2132856"/>
              <a:ext cx="1035861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9600" b="1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Bookman Old Style" pitchFamily="18" charset="0"/>
                </a:rPr>
                <a:t>2</a:t>
              </a:r>
              <a:endParaRPr lang="ru-RU" sz="9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259632" y="2204864"/>
              <a:ext cx="78899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9600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Bookman Old Style" pitchFamily="18" charset="0"/>
                </a:rPr>
                <a:t>*</a:t>
              </a:r>
              <a:endParaRPr lang="ru-RU" sz="9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907704" y="2132856"/>
              <a:ext cx="1035861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9600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Bookman Old Style" pitchFamily="18" charset="0"/>
                </a:rPr>
                <a:t>4</a:t>
              </a:r>
              <a:endParaRPr lang="ru-RU" sz="9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915816" y="2204864"/>
              <a:ext cx="78899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9600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Bookman Old Style" pitchFamily="18" charset="0"/>
                </a:rPr>
                <a:t>*</a:t>
              </a:r>
              <a:endParaRPr lang="ru-RU" sz="9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563888" y="2132856"/>
              <a:ext cx="1035861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9600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Bookman Old Style" pitchFamily="18" charset="0"/>
                </a:rPr>
                <a:t>6</a:t>
              </a:r>
              <a:endParaRPr lang="ru-RU" sz="9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3851920" y="2060848"/>
            <a:ext cx="1147180" cy="227748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=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5004048" y="2204864"/>
            <a:ext cx="3888432" cy="1445865"/>
            <a:chOff x="395536" y="2132856"/>
            <a:chExt cx="4276221" cy="164166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395536" y="2132856"/>
              <a:ext cx="1035861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9600" b="1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Bookman Old Style" pitchFamily="18" charset="0"/>
                </a:rPr>
                <a:t>2</a:t>
              </a:r>
              <a:endParaRPr lang="ru-RU" sz="9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259632" y="2204864"/>
              <a:ext cx="78899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9600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Bookman Old Style" pitchFamily="18" charset="0"/>
                </a:rPr>
                <a:t>*</a:t>
              </a:r>
              <a:endParaRPr lang="ru-RU" sz="9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635896" y="2132856"/>
              <a:ext cx="1035861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9600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Bookman Old Style" pitchFamily="18" charset="0"/>
                </a:rPr>
                <a:t>4</a:t>
              </a:r>
              <a:endParaRPr lang="ru-RU" sz="9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915816" y="2204864"/>
              <a:ext cx="78899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9600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Bookman Old Style" pitchFamily="18" charset="0"/>
                </a:rPr>
                <a:t>*</a:t>
              </a:r>
              <a:endParaRPr lang="ru-RU" sz="9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907704" y="2132856"/>
              <a:ext cx="1035861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9600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Bookman Old Style" pitchFamily="18" charset="0"/>
                </a:rPr>
                <a:t>6</a:t>
              </a:r>
              <a:endParaRPr lang="ru-RU" sz="9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endParaRPr>
            </a:p>
          </p:txBody>
        </p:sp>
      </p:grpSp>
      <p:pic>
        <p:nvPicPr>
          <p:cNvPr id="2050" name="Picture 2" descr="F:\Проект умножение\thinking-emoji-4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789040"/>
            <a:ext cx="2497460" cy="24974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662317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F:\Проект умножение\298124ed3d1b295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220072" y="1412776"/>
            <a:ext cx="3923928" cy="19697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1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Проверь </a:t>
            </a:r>
          </a:p>
          <a:p>
            <a:pPr algn="ctr"/>
            <a:r>
              <a:rPr lang="ru-RU" sz="61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себя</a:t>
            </a:r>
            <a:endParaRPr lang="ru-RU" sz="61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114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Урок  по учебному предмету  «Математика» 3 класс  </vt:lpstr>
      <vt:lpstr>Слайд 2</vt:lpstr>
      <vt:lpstr>Слайд 3</vt:lpstr>
      <vt:lpstr>Слайд 4</vt:lpstr>
      <vt:lpstr>Слайд 5</vt:lpstr>
      <vt:lpstr>Чтобы узнать правильно ли было  выполнено умножение, можно: Разделить произведение на  один множитель, если получится число,  равное другому множителю,  то умножение было выполнено верно.  </vt:lpstr>
      <vt:lpstr>Свойства умножения</vt:lpstr>
      <vt:lpstr>Свойства умножения</vt:lpstr>
      <vt:lpstr>Слайд 9</vt:lpstr>
      <vt:lpstr>Выполни задания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по учебному предмету «Русский язык» 3 класс  </dc:title>
  <dc:creator>Лена</dc:creator>
  <cp:lastModifiedBy>User1</cp:lastModifiedBy>
  <cp:revision>54</cp:revision>
  <dcterms:created xsi:type="dcterms:W3CDTF">2021-04-05T13:03:01Z</dcterms:created>
  <dcterms:modified xsi:type="dcterms:W3CDTF">2021-04-22T09:37:42Z</dcterms:modified>
</cp:coreProperties>
</file>