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2" r:id="rId9"/>
    <p:sldId id="265" r:id="rId10"/>
    <p:sldId id="263" r:id="rId11"/>
    <p:sldId id="264" r:id="rId12"/>
    <p:sldId id="266" r:id="rId1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2" y="-2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EAF463A-BC7C-46EE-9F1E-7F377CCA4891}" type="datetimeFigureOut">
              <a:rPr lang="en-US" smtClean="0"/>
              <a:pPr/>
              <a:t>2/25/2017</a:t>
            </a:fld>
            <a:endParaRPr lang="en-US"/>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2/25/2017</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2/25/2017</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2/25/2017</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2/25/2017</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2/25/2017</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2/25/2017</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EAF463A-BC7C-46EE-9F1E-7F377CCA4891}" type="datetimeFigureOut">
              <a:rPr lang="en-US" smtClean="0"/>
              <a:pPr/>
              <a:t>2/25/2017</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EAF463A-BC7C-46EE-9F1E-7F377CCA4891}" type="datetimeFigureOut">
              <a:rPr lang="en-US" smtClean="0"/>
              <a:pPr/>
              <a:t>2/25/2017</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EAF463A-BC7C-46EE-9F1E-7F377CCA4891}" type="datetimeFigureOut">
              <a:rPr lang="en-US" smtClean="0"/>
              <a:pPr/>
              <a:t>2/25/2017</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EAF463A-BC7C-46EE-9F1E-7F377CCA4891}" type="datetimeFigureOut">
              <a:rPr lang="en-US" smtClean="0"/>
              <a:pPr/>
              <a:t>2/25/2017</a:t>
            </a:fld>
            <a:endParaRPr lang="en-US"/>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483448D-3A78-4528-A469-B745A65DA480}" type="slidenum">
              <a:rPr lang="en-US" smtClean="0"/>
              <a:pPr/>
              <a:t>‹#›</a:t>
            </a:fld>
            <a:endParaRPr lang="en-US"/>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AF463A-BC7C-46EE-9F1E-7F377CCA4891}" type="datetimeFigureOut">
              <a:rPr lang="en-US" smtClean="0"/>
              <a:pPr/>
              <a:t>2/25/2017</a:t>
            </a:fld>
            <a:endParaRPr lang="en-US"/>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Умножение </a:t>
            </a:r>
            <a:r>
              <a:rPr lang="ru-RU" dirty="0" smtClean="0"/>
              <a:t> </a:t>
            </a:r>
            <a:r>
              <a:rPr lang="ru-RU" dirty="0" smtClean="0"/>
              <a:t>целых чисел.</a:t>
            </a:r>
            <a:endParaRPr lang="ru-RU" dirty="0"/>
          </a:p>
        </p:txBody>
      </p:sp>
      <p:sp>
        <p:nvSpPr>
          <p:cNvPr id="3" name="Подзаголовок 2"/>
          <p:cNvSpPr>
            <a:spLocks noGrp="1"/>
          </p:cNvSpPr>
          <p:nvPr>
            <p:ph type="subTitle" idx="1"/>
          </p:nvPr>
        </p:nvSpPr>
        <p:spPr/>
        <p:txBody>
          <a:bodyPr/>
          <a:lstStyle/>
          <a:p>
            <a:r>
              <a:rPr lang="ru-RU" dirty="0" smtClean="0"/>
              <a:t>Урок в 6 классе . </a:t>
            </a:r>
          </a:p>
          <a:p>
            <a:r>
              <a:rPr lang="ru-RU" dirty="0" smtClean="0"/>
              <a:t>Учитель : Ткачук Наталья Петровна.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solidFill>
                  <a:srgbClr val="660033"/>
                </a:solidFill>
              </a:rPr>
              <a:t>	</a:t>
            </a:r>
            <a:endParaRPr lang="ru-RU" dirty="0" smtClean="0"/>
          </a:p>
        </p:txBody>
      </p:sp>
      <p:sp>
        <p:nvSpPr>
          <p:cNvPr id="3" name="Заголовок 2"/>
          <p:cNvSpPr>
            <a:spLocks noGrp="1"/>
          </p:cNvSpPr>
          <p:nvPr>
            <p:ph type="title"/>
          </p:nvPr>
        </p:nvSpPr>
        <p:spPr/>
        <p:txBody>
          <a:bodyPr>
            <a:normAutofit/>
          </a:bodyPr>
          <a:lstStyle/>
          <a:p>
            <a:r>
              <a:rPr lang="ru-RU" dirty="0" smtClean="0"/>
              <a:t>Решение по учебнику</a:t>
            </a:r>
            <a:endParaRPr lang="ru-RU" dirty="0"/>
          </a:p>
        </p:txBody>
      </p:sp>
      <p:pic>
        <p:nvPicPr>
          <p:cNvPr id="4" name="Рисунок 3" descr="doga-resmi12.jpg"/>
          <p:cNvPicPr>
            <a:picLocks noChangeAspect="1"/>
          </p:cNvPicPr>
          <p:nvPr/>
        </p:nvPicPr>
        <p:blipFill>
          <a:blip r:embed="rId2"/>
          <a:stretch>
            <a:fillRect/>
          </a:stretch>
        </p:blipFill>
        <p:spPr>
          <a:xfrm>
            <a:off x="139700" y="1524000"/>
            <a:ext cx="8864600" cy="50228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Самостоятельно.</a:t>
            </a:r>
            <a:br>
              <a:rPr lang="ru-RU" dirty="0" smtClean="0"/>
            </a:br>
            <a:r>
              <a:rPr lang="ru-RU" dirty="0" smtClean="0"/>
              <a:t>По </a:t>
            </a:r>
            <a:r>
              <a:rPr lang="ru-RU" dirty="0" smtClean="0"/>
              <a:t>сеням ходит ,а в дом не идет.</a:t>
            </a:r>
            <a:endParaRPr lang="ru-RU" dirty="0"/>
          </a:p>
        </p:txBody>
      </p:sp>
      <p:sp>
        <p:nvSpPr>
          <p:cNvPr id="8" name="Текст 7"/>
          <p:cNvSpPr>
            <a:spLocks noGrp="1"/>
          </p:cNvSpPr>
          <p:nvPr>
            <p:ph type="body" idx="1"/>
          </p:nvPr>
        </p:nvSpPr>
        <p:spPr/>
        <p:txBody>
          <a:bodyPr/>
          <a:lstStyle/>
          <a:p>
            <a:endParaRPr lang="ru-RU"/>
          </a:p>
        </p:txBody>
      </p:sp>
      <p:sp>
        <p:nvSpPr>
          <p:cNvPr id="10" name="Текст 9"/>
          <p:cNvSpPr>
            <a:spLocks noGrp="1"/>
          </p:cNvSpPr>
          <p:nvPr>
            <p:ph type="body" sz="half" idx="3"/>
          </p:nvPr>
        </p:nvSpPr>
        <p:spPr/>
        <p:txBody>
          <a:bodyPr/>
          <a:lstStyle/>
          <a:p>
            <a:endParaRPr lang="ru-RU"/>
          </a:p>
        </p:txBody>
      </p:sp>
      <p:sp>
        <p:nvSpPr>
          <p:cNvPr id="9" name="Содержимое 8"/>
          <p:cNvSpPr>
            <a:spLocks noGrp="1"/>
          </p:cNvSpPr>
          <p:nvPr>
            <p:ph sz="quarter" idx="2"/>
          </p:nvPr>
        </p:nvSpPr>
        <p:spPr/>
        <p:txBody>
          <a:bodyPr>
            <a:normAutofit lnSpcReduction="10000"/>
          </a:bodyPr>
          <a:lstStyle/>
          <a:p>
            <a:pPr>
              <a:buNone/>
              <a:defRPr/>
            </a:pPr>
            <a:r>
              <a:rPr lang="ru-RU" dirty="0" smtClean="0">
                <a:solidFill>
                  <a:srgbClr val="660033"/>
                </a:solidFill>
              </a:rPr>
              <a:t>1.	</a:t>
            </a:r>
            <a:r>
              <a:rPr lang="ru-RU" dirty="0" smtClean="0"/>
              <a:t>-5• (-20) +(-7)  =</a:t>
            </a:r>
          </a:p>
          <a:p>
            <a:pPr>
              <a:buNone/>
              <a:defRPr/>
            </a:pPr>
            <a:r>
              <a:rPr lang="ru-RU" dirty="0" smtClean="0"/>
              <a:t>2.    -6 •5-12     =  </a:t>
            </a:r>
          </a:p>
          <a:p>
            <a:pPr>
              <a:buNone/>
              <a:defRPr/>
            </a:pPr>
            <a:r>
              <a:rPr lang="ru-RU" dirty="0" smtClean="0"/>
              <a:t>3.    15: (-3) -100 = </a:t>
            </a:r>
          </a:p>
          <a:p>
            <a:pPr marL="457200" indent="-457200">
              <a:buFont typeface="Wingdings" pitchFamily="2" charset="2"/>
              <a:buAutoNum type="arabicPeriod" startAt="4"/>
              <a:defRPr/>
            </a:pPr>
            <a:r>
              <a:rPr lang="ru-RU" dirty="0" smtClean="0"/>
              <a:t>2-7+13• (-2)  = </a:t>
            </a:r>
          </a:p>
          <a:p>
            <a:pPr>
              <a:buNone/>
              <a:defRPr/>
            </a:pPr>
            <a:r>
              <a:rPr lang="ru-RU" dirty="0" smtClean="0"/>
              <a:t>5.    -100 : (-5) +3-53 = </a:t>
            </a:r>
          </a:p>
          <a:p>
            <a:pPr>
              <a:buNone/>
              <a:defRPr/>
            </a:pPr>
            <a:r>
              <a:rPr lang="ru-RU" dirty="0" smtClean="0"/>
              <a:t>93-д, 42-а, -42-в, 105-и, -105-е, -16=м, -21-р, 31-к, -30-ь ,30-ю, -3-б, 112- т, -105- </a:t>
            </a:r>
            <a:r>
              <a:rPr lang="ru-RU" dirty="0" err="1" smtClean="0"/>
              <a:t>ы</a:t>
            </a:r>
            <a:r>
              <a:rPr lang="ru-RU" dirty="0" smtClean="0"/>
              <a:t>, </a:t>
            </a:r>
          </a:p>
          <a:p>
            <a:endParaRPr lang="ru-RU" dirty="0"/>
          </a:p>
        </p:txBody>
      </p:sp>
      <p:sp>
        <p:nvSpPr>
          <p:cNvPr id="11" name="Содержимое 10"/>
          <p:cNvSpPr>
            <a:spLocks noGrp="1"/>
          </p:cNvSpPr>
          <p:nvPr>
            <p:ph sz="quarter" idx="4"/>
          </p:nvPr>
        </p:nvSpPr>
        <p:spPr/>
        <p:txBody>
          <a:bodyPr/>
          <a:lstStyle/>
          <a:p>
            <a:r>
              <a:rPr lang="ru-RU" dirty="0" smtClean="0"/>
              <a:t> 93- </a:t>
            </a:r>
            <a:r>
              <a:rPr lang="ru-RU" dirty="0" err="1" smtClean="0"/>
              <a:t>д</a:t>
            </a:r>
            <a:endParaRPr lang="ru-RU" dirty="0" smtClean="0"/>
          </a:p>
          <a:p>
            <a:r>
              <a:rPr lang="ru-RU" dirty="0" smtClean="0"/>
              <a:t>-41-  в</a:t>
            </a:r>
          </a:p>
          <a:p>
            <a:r>
              <a:rPr lang="ru-RU" dirty="0" smtClean="0"/>
              <a:t>-105—е</a:t>
            </a:r>
          </a:p>
          <a:p>
            <a:r>
              <a:rPr lang="ru-RU" dirty="0" smtClean="0"/>
              <a:t>-21—</a:t>
            </a:r>
            <a:r>
              <a:rPr lang="ru-RU" dirty="0" err="1" smtClean="0"/>
              <a:t>р</a:t>
            </a:r>
            <a:endParaRPr lang="ru-RU" dirty="0" smtClean="0"/>
          </a:p>
          <a:p>
            <a:r>
              <a:rPr lang="ru-RU" dirty="0" smtClean="0"/>
              <a:t>-30-ь</a:t>
            </a:r>
          </a:p>
          <a:p>
            <a:endParaRPr lang="ru-RU" dirty="0"/>
          </a:p>
        </p:txBody>
      </p:sp>
      <p:pic>
        <p:nvPicPr>
          <p:cNvPr id="12" name="Рисунок 11" descr="dveri-iz-massiva.jpg"/>
          <p:cNvPicPr>
            <a:picLocks noChangeAspect="1"/>
          </p:cNvPicPr>
          <p:nvPr/>
        </p:nvPicPr>
        <p:blipFill>
          <a:blip r:embed="rId2"/>
          <a:stretch>
            <a:fillRect/>
          </a:stretch>
        </p:blipFill>
        <p:spPr>
          <a:xfrm>
            <a:off x="6400800" y="2133600"/>
            <a:ext cx="23622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Подведем итоги урока.</a:t>
            </a:r>
            <a:endParaRPr lang="ru-RU"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lstStyle/>
          <a:p>
            <a:r>
              <a:rPr lang="ru-RU" dirty="0" smtClean="0"/>
              <a:t>Сегодня я научился…</a:t>
            </a:r>
          </a:p>
          <a:p>
            <a:r>
              <a:rPr lang="ru-RU" dirty="0" smtClean="0"/>
              <a:t>Сегодня я понял….</a:t>
            </a:r>
          </a:p>
          <a:p>
            <a:r>
              <a:rPr lang="ru-RU" dirty="0" smtClean="0"/>
              <a:t>Я не всё понял.</a:t>
            </a:r>
          </a:p>
          <a:p>
            <a:r>
              <a:rPr lang="ru-RU" dirty="0" smtClean="0"/>
              <a:t>У меня остались вопросы.</a:t>
            </a:r>
          </a:p>
          <a:p>
            <a:endParaRPr lang="ru-RU" dirty="0" smtClean="0"/>
          </a:p>
          <a:p>
            <a:endParaRPr lang="ru-RU" dirty="0"/>
          </a:p>
        </p:txBody>
      </p:sp>
      <p:sp>
        <p:nvSpPr>
          <p:cNvPr id="6" name="Содержимое 5"/>
          <p:cNvSpPr>
            <a:spLocks noGrp="1"/>
          </p:cNvSpPr>
          <p:nvPr>
            <p:ph sz="quarter" idx="4"/>
          </p:nvPr>
        </p:nvSpPr>
        <p:spPr/>
        <p:txBody>
          <a:bodyPr/>
          <a:lstStyle/>
          <a:p>
            <a:endParaRPr lang="ru-RU" dirty="0"/>
          </a:p>
        </p:txBody>
      </p:sp>
      <p:sp>
        <p:nvSpPr>
          <p:cNvPr id="7" name="Прямоугольник 6"/>
          <p:cNvSpPr/>
          <p:nvPr/>
        </p:nvSpPr>
        <p:spPr>
          <a:xfrm rot="19785560">
            <a:off x="4867047" y="3004351"/>
            <a:ext cx="362039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урок</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1534950" y="2967335"/>
            <a:ext cx="4559261"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Оцени себя</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Рисунок 8"/>
          <p:cNvPicPr/>
          <p:nvPr/>
        </p:nvPicPr>
        <p:blipFill>
          <a:blip r:embed="rId2"/>
          <a:srcRect/>
          <a:stretch>
            <a:fillRect/>
          </a:stretch>
        </p:blipFill>
        <p:spPr bwMode="auto">
          <a:xfrm>
            <a:off x="914401" y="4495800"/>
            <a:ext cx="42672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r>
              <a:rPr lang="ru-RU" dirty="0" smtClean="0"/>
              <a:t>История же говорит о том, что люди долго не могли к ним привыкнуть. Отрицательные числа казались им непонятными, ими не пользовались, просто не видели в них особого смысла. Положительные числа долго трактовали как “прибыль”, а отрицательные – как “долг”, “убыток”. Лишь в Древней Индии да Китае догадались вместо слов “долг в 10 юаней” писать просто “-10 юаней”.</a:t>
            </a:r>
          </a:p>
          <a:p>
            <a:endParaRPr lang="ru-RU" dirty="0" smtClean="0"/>
          </a:p>
          <a:p>
            <a:r>
              <a:rPr lang="ru-RU" dirty="0" smtClean="0"/>
              <a:t>Немецкий ученый </a:t>
            </a:r>
            <a:r>
              <a:rPr lang="ru-RU" dirty="0" err="1" smtClean="0"/>
              <a:t>Михель</a:t>
            </a:r>
            <a:r>
              <a:rPr lang="ru-RU" dirty="0" smtClean="0"/>
              <a:t> Штифель написал “Полную Арифметику”, которая была напечатана в 1544 году. Отрицательные числа он называл “меньше, чем ничего” или “ниже, чем ничего”. Положительные числа он называл “больше, чем ничего” или “выше, чем ничего”. Вам, конечно, понятны эти названия, потому что “ничего” - это нуль.</a:t>
            </a:r>
          </a:p>
          <a:p>
            <a:endParaRPr lang="ru-RU" dirty="0"/>
          </a:p>
        </p:txBody>
      </p:sp>
      <p:sp>
        <p:nvSpPr>
          <p:cNvPr id="3" name="Заголовок 2"/>
          <p:cNvSpPr>
            <a:spLocks noGrp="1"/>
          </p:cNvSpPr>
          <p:nvPr>
            <p:ph type="title"/>
          </p:nvPr>
        </p:nvSpPr>
        <p:spPr/>
        <p:txBody>
          <a:bodyPr/>
          <a:lstStyle/>
          <a:p>
            <a:r>
              <a:rPr lang="ru-RU" dirty="0" smtClean="0"/>
              <a:t>Из истории.</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 В Италии ростовщики, давая деньги в долг, ставили перед именем должника сумму долга и черточку, вроде вашего минуса, а когда должник возвращал деньги, зачеркивали ее – получалось вроде плюса</a:t>
            </a:r>
            <a:endParaRPr lang="ru-RU" dirty="0"/>
          </a:p>
        </p:txBody>
      </p:sp>
      <p:sp>
        <p:nvSpPr>
          <p:cNvPr id="3" name="Заголовок 2"/>
          <p:cNvSpPr>
            <a:spLocks noGrp="1"/>
          </p:cNvSpPr>
          <p:nvPr>
            <p:ph type="title"/>
          </p:nvPr>
        </p:nvSpPr>
        <p:spPr/>
        <p:txBody>
          <a:bodyPr/>
          <a:lstStyle/>
          <a:p>
            <a:endParaRPr lang="ru-RU"/>
          </a:p>
        </p:txBody>
      </p:sp>
      <p:pic>
        <p:nvPicPr>
          <p:cNvPr id="5" name="Рисунок 4" descr="imgpreview (2).jpg"/>
          <p:cNvPicPr>
            <a:picLocks noChangeAspect="1"/>
          </p:cNvPicPr>
          <p:nvPr/>
        </p:nvPicPr>
        <p:blipFill>
          <a:blip r:embed="rId2"/>
          <a:stretch>
            <a:fillRect/>
          </a:stretch>
        </p:blipFill>
        <p:spPr>
          <a:xfrm>
            <a:off x="2286000" y="3733800"/>
            <a:ext cx="6019800" cy="2971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10000"/>
          </a:bodyPr>
          <a:lstStyle/>
          <a:p>
            <a:pPr lvl="0"/>
            <a:r>
              <a:rPr lang="ru-RU" dirty="0" smtClean="0"/>
              <a:t>Назвать наибольшее число. </a:t>
            </a:r>
          </a:p>
          <a:p>
            <a:pPr lvl="0"/>
            <a:r>
              <a:rPr lang="ru-RU" dirty="0" smtClean="0"/>
              <a:t>Число, имеющее наибольший модуль. </a:t>
            </a:r>
          </a:p>
          <a:p>
            <a:pPr lvl="0"/>
            <a:r>
              <a:rPr lang="ru-RU" dirty="0" smtClean="0"/>
              <a:t>Наименьшее число. </a:t>
            </a:r>
          </a:p>
          <a:p>
            <a:pPr lvl="0"/>
            <a:r>
              <a:rPr lang="ru-RU" dirty="0" smtClean="0"/>
              <a:t>Число, имеющее наименьший модуль. </a:t>
            </a:r>
          </a:p>
          <a:p>
            <a:pPr lvl="0"/>
            <a:r>
              <a:rPr lang="ru-RU" dirty="0" smtClean="0"/>
              <a:t>Неотрицательные числа. </a:t>
            </a:r>
          </a:p>
          <a:p>
            <a:pPr lvl="0"/>
            <a:r>
              <a:rPr lang="ru-RU" dirty="0" smtClean="0"/>
              <a:t>Как записать, что число 51 – положительное число. </a:t>
            </a:r>
          </a:p>
          <a:p>
            <a:pPr lvl="0"/>
            <a:r>
              <a:rPr lang="ru-RU" dirty="0" smtClean="0"/>
              <a:t>Как записать, что число – 62 – отрицательное число. </a:t>
            </a:r>
          </a:p>
          <a:p>
            <a:pPr lvl="0"/>
            <a:r>
              <a:rPr lang="ru-RU" dirty="0" smtClean="0"/>
              <a:t>Сравни два положительных числа. </a:t>
            </a:r>
          </a:p>
          <a:p>
            <a:pPr lvl="0"/>
            <a:r>
              <a:rPr lang="ru-RU" dirty="0" smtClean="0"/>
              <a:t>Сравни два отрицательных числа. </a:t>
            </a:r>
          </a:p>
          <a:p>
            <a:pPr lvl="0"/>
            <a:r>
              <a:rPr lang="ru-RU" dirty="0" smtClean="0"/>
              <a:t>Сравни два числа с разными знаками. </a:t>
            </a:r>
          </a:p>
          <a:p>
            <a:r>
              <a:rPr lang="ru-RU" dirty="0" smtClean="0"/>
              <a:t>Назвать числа в порядке возрастания; убывания</a:t>
            </a:r>
            <a:endParaRPr lang="ru-RU" dirty="0"/>
          </a:p>
        </p:txBody>
      </p:sp>
      <p:sp>
        <p:nvSpPr>
          <p:cNvPr id="3" name="Заголовок 2"/>
          <p:cNvSpPr>
            <a:spLocks noGrp="1"/>
          </p:cNvSpPr>
          <p:nvPr>
            <p:ph type="title"/>
          </p:nvPr>
        </p:nvSpPr>
        <p:spPr/>
        <p:txBody>
          <a:bodyPr>
            <a:normAutofit fontScale="90000"/>
          </a:bodyPr>
          <a:lstStyle/>
          <a:p>
            <a:r>
              <a:rPr lang="ru-RU" dirty="0" smtClean="0"/>
              <a:t>Внимание! -15,33, -7, 0,-18,76</a:t>
            </a:r>
            <a:br>
              <a:rPr lang="ru-RU" dirty="0" smtClean="0"/>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fontAlgn="base"/>
            <a:endParaRPr lang="ru-RU" dirty="0" smtClean="0"/>
          </a:p>
          <a:p>
            <a:pPr lvl="0" fontAlgn="base"/>
            <a:endParaRPr lang="ru-RU" sz="2800" b="1" dirty="0" smtClean="0">
              <a:latin typeface="Arial" charset="0"/>
            </a:endParaRPr>
          </a:p>
          <a:p>
            <a:pPr fontAlgn="base"/>
            <a:endParaRPr lang="ru-RU" dirty="0" smtClean="0"/>
          </a:p>
          <a:p>
            <a:pPr fontAlgn="base"/>
            <a:endParaRPr lang="ru-RU" dirty="0" smtClean="0"/>
          </a:p>
          <a:p>
            <a:pPr fontAlgn="base"/>
            <a:endParaRPr lang="ru-RU" dirty="0" smtClean="0"/>
          </a:p>
          <a:p>
            <a:pPr fontAlgn="base"/>
            <a:endParaRPr lang="ru-RU" dirty="0" smtClean="0"/>
          </a:p>
          <a:p>
            <a:pPr fontAlgn="base"/>
            <a:endParaRPr lang="ru-RU" dirty="0" smtClean="0"/>
          </a:p>
          <a:p>
            <a:pPr fontAlgn="base"/>
            <a:endParaRPr lang="ru-RU" dirty="0" smtClean="0"/>
          </a:p>
          <a:p>
            <a:pPr fontAlgn="base"/>
            <a:endParaRPr lang="ru-RU" dirty="0" smtClean="0"/>
          </a:p>
          <a:p>
            <a:pPr fontAlgn="base"/>
            <a:endParaRPr lang="ru-RU" dirty="0"/>
          </a:p>
        </p:txBody>
      </p:sp>
      <p:sp>
        <p:nvSpPr>
          <p:cNvPr id="3" name="Заголовок 2"/>
          <p:cNvSpPr>
            <a:spLocks noGrp="1"/>
          </p:cNvSpPr>
          <p:nvPr>
            <p:ph type="title"/>
          </p:nvPr>
        </p:nvSpPr>
        <p:spPr/>
        <p:txBody>
          <a:bodyPr/>
          <a:lstStyle/>
          <a:p>
            <a:r>
              <a:rPr lang="ru-RU" dirty="0" smtClean="0"/>
              <a:t>Отгадай слово.</a:t>
            </a:r>
            <a:endParaRPr lang="ru-RU" dirty="0"/>
          </a:p>
        </p:txBody>
      </p:sp>
      <p:graphicFrame>
        <p:nvGraphicFramePr>
          <p:cNvPr id="7" name="Таблица 6"/>
          <p:cNvGraphicFramePr>
            <a:graphicFrameLocks noGrp="1"/>
          </p:cNvGraphicFramePr>
          <p:nvPr/>
        </p:nvGraphicFramePr>
        <p:xfrm>
          <a:off x="1524000" y="1397000"/>
          <a:ext cx="4114800" cy="4371264"/>
        </p:xfrm>
        <a:graphic>
          <a:graphicData uri="http://schemas.openxmlformats.org/drawingml/2006/table">
            <a:tbl>
              <a:tblPr firstRow="1" bandRow="1">
                <a:tableStyleId>{5C22544A-7EE6-4342-B048-85BDC9FD1C3A}</a:tableStyleId>
              </a:tblPr>
              <a:tblGrid>
                <a:gridCol w="533400"/>
                <a:gridCol w="1524000"/>
                <a:gridCol w="1028700"/>
                <a:gridCol w="1028700"/>
              </a:tblGrid>
              <a:tr h="861135">
                <a:tc>
                  <a:txBody>
                    <a:bodyPr/>
                    <a:lstStyle/>
                    <a:p>
                      <a:r>
                        <a:rPr lang="ru-RU" dirty="0" smtClean="0"/>
                        <a:t>№ пр.</a:t>
                      </a:r>
                      <a:endParaRPr lang="ru-RU" dirty="0"/>
                    </a:p>
                  </a:txBody>
                  <a:tcPr/>
                </a:tc>
                <a:tc>
                  <a:txBody>
                    <a:bodyPr/>
                    <a:lstStyle/>
                    <a:p>
                      <a:r>
                        <a:rPr lang="ru-RU" dirty="0" smtClean="0"/>
                        <a:t>Пример</a:t>
                      </a:r>
                      <a:endParaRPr lang="ru-RU" dirty="0"/>
                    </a:p>
                  </a:txBody>
                  <a:tcPr/>
                </a:tc>
                <a:tc>
                  <a:txBody>
                    <a:bodyPr/>
                    <a:lstStyle/>
                    <a:p>
                      <a:r>
                        <a:rPr lang="ru-RU" dirty="0" smtClean="0"/>
                        <a:t>Ответ </a:t>
                      </a:r>
                      <a:endParaRPr lang="ru-RU" dirty="0"/>
                    </a:p>
                  </a:txBody>
                  <a:tcPr/>
                </a:tc>
                <a:tc>
                  <a:txBody>
                    <a:bodyPr/>
                    <a:lstStyle/>
                    <a:p>
                      <a:r>
                        <a:rPr lang="ru-RU" dirty="0" smtClean="0"/>
                        <a:t>буква</a:t>
                      </a:r>
                      <a:endParaRPr lang="ru-RU" dirty="0"/>
                    </a:p>
                  </a:txBody>
                  <a:tcPr/>
                </a:tc>
              </a:tr>
              <a:tr h="432108">
                <a:tc>
                  <a:txBody>
                    <a:bodyPr/>
                    <a:lstStyle/>
                    <a:p>
                      <a:r>
                        <a:rPr lang="ru-RU" dirty="0" smtClean="0"/>
                        <a:t>1.</a:t>
                      </a:r>
                      <a:endParaRPr lang="ru-RU" dirty="0"/>
                    </a:p>
                  </a:txBody>
                  <a:tcPr/>
                </a:tc>
                <a:tc>
                  <a:txBody>
                    <a:bodyPr/>
                    <a:lstStyle/>
                    <a:p>
                      <a:r>
                        <a:rPr lang="ru-RU" dirty="0" smtClean="0"/>
                        <a:t>-36+49</a:t>
                      </a:r>
                      <a:endParaRPr lang="ru-RU" dirty="0"/>
                    </a:p>
                  </a:txBody>
                  <a:tcPr/>
                </a:tc>
                <a:tc>
                  <a:txBody>
                    <a:bodyPr/>
                    <a:lstStyle/>
                    <a:p>
                      <a:endParaRPr lang="ru-RU"/>
                    </a:p>
                  </a:txBody>
                  <a:tcPr/>
                </a:tc>
                <a:tc>
                  <a:txBody>
                    <a:bodyPr/>
                    <a:lstStyle/>
                    <a:p>
                      <a:endParaRPr lang="ru-RU"/>
                    </a:p>
                  </a:txBody>
                  <a:tcPr/>
                </a:tc>
              </a:tr>
              <a:tr h="432108">
                <a:tc>
                  <a:txBody>
                    <a:bodyPr/>
                    <a:lstStyle/>
                    <a:p>
                      <a:r>
                        <a:rPr lang="ru-RU" dirty="0" smtClean="0"/>
                        <a:t>2.</a:t>
                      </a:r>
                      <a:endParaRPr lang="ru-RU" dirty="0"/>
                    </a:p>
                  </a:txBody>
                  <a:tcPr/>
                </a:tc>
                <a:tc>
                  <a:txBody>
                    <a:bodyPr/>
                    <a:lstStyle/>
                    <a:p>
                      <a:r>
                        <a:rPr lang="ru-RU" dirty="0" smtClean="0"/>
                        <a:t>-7-6</a:t>
                      </a:r>
                      <a:endParaRPr lang="ru-RU" dirty="0"/>
                    </a:p>
                  </a:txBody>
                  <a:tcPr/>
                </a:tc>
                <a:tc>
                  <a:txBody>
                    <a:bodyPr/>
                    <a:lstStyle/>
                    <a:p>
                      <a:endParaRPr lang="ru-RU"/>
                    </a:p>
                  </a:txBody>
                  <a:tcPr/>
                </a:tc>
                <a:tc>
                  <a:txBody>
                    <a:bodyPr/>
                    <a:lstStyle/>
                    <a:p>
                      <a:endParaRPr lang="ru-RU"/>
                    </a:p>
                  </a:txBody>
                  <a:tcPr/>
                </a:tc>
              </a:tr>
              <a:tr h="432108">
                <a:tc>
                  <a:txBody>
                    <a:bodyPr/>
                    <a:lstStyle/>
                    <a:p>
                      <a:r>
                        <a:rPr lang="ru-RU" dirty="0" smtClean="0"/>
                        <a:t>3.</a:t>
                      </a:r>
                      <a:endParaRPr lang="ru-RU" dirty="0"/>
                    </a:p>
                  </a:txBody>
                  <a:tcPr/>
                </a:tc>
                <a:tc>
                  <a:txBody>
                    <a:bodyPr/>
                    <a:lstStyle/>
                    <a:p>
                      <a:r>
                        <a:rPr lang="ru-RU" dirty="0" smtClean="0"/>
                        <a:t>62-90</a:t>
                      </a:r>
                      <a:endParaRPr lang="ru-RU" dirty="0"/>
                    </a:p>
                  </a:txBody>
                  <a:tcPr/>
                </a:tc>
                <a:tc>
                  <a:txBody>
                    <a:bodyPr/>
                    <a:lstStyle/>
                    <a:p>
                      <a:endParaRPr lang="ru-RU" dirty="0"/>
                    </a:p>
                  </a:txBody>
                  <a:tcPr/>
                </a:tc>
                <a:tc>
                  <a:txBody>
                    <a:bodyPr/>
                    <a:lstStyle/>
                    <a:p>
                      <a:endParaRPr lang="ru-RU"/>
                    </a:p>
                  </a:txBody>
                  <a:tcPr/>
                </a:tc>
              </a:tr>
              <a:tr h="432108">
                <a:tc>
                  <a:txBody>
                    <a:bodyPr/>
                    <a:lstStyle/>
                    <a:p>
                      <a:r>
                        <a:rPr lang="ru-RU" dirty="0" smtClean="0"/>
                        <a:t>4.</a:t>
                      </a:r>
                      <a:endParaRPr lang="ru-RU" dirty="0"/>
                    </a:p>
                  </a:txBody>
                  <a:tcPr/>
                </a:tc>
                <a:tc>
                  <a:txBody>
                    <a:bodyPr/>
                    <a:lstStyle/>
                    <a:p>
                      <a:r>
                        <a:rPr lang="ru-RU" dirty="0" smtClean="0"/>
                        <a:t>-42+70</a:t>
                      </a:r>
                      <a:endParaRPr lang="ru-RU" dirty="0"/>
                    </a:p>
                  </a:txBody>
                  <a:tcPr/>
                </a:tc>
                <a:tc>
                  <a:txBody>
                    <a:bodyPr/>
                    <a:lstStyle/>
                    <a:p>
                      <a:endParaRPr lang="ru-RU" dirty="0"/>
                    </a:p>
                  </a:txBody>
                  <a:tcPr/>
                </a:tc>
                <a:tc>
                  <a:txBody>
                    <a:bodyPr/>
                    <a:lstStyle/>
                    <a:p>
                      <a:endParaRPr lang="ru-RU"/>
                    </a:p>
                  </a:txBody>
                  <a:tcPr/>
                </a:tc>
              </a:tr>
              <a:tr h="432108">
                <a:tc>
                  <a:txBody>
                    <a:bodyPr/>
                    <a:lstStyle/>
                    <a:p>
                      <a:r>
                        <a:rPr lang="ru-RU" dirty="0" smtClean="0"/>
                        <a:t>5.</a:t>
                      </a:r>
                      <a:endParaRPr lang="ru-RU" dirty="0"/>
                    </a:p>
                  </a:txBody>
                  <a:tcPr/>
                </a:tc>
                <a:tc>
                  <a:txBody>
                    <a:bodyPr/>
                    <a:lstStyle/>
                    <a:p>
                      <a:r>
                        <a:rPr lang="ru-RU" dirty="0" smtClean="0"/>
                        <a:t>-35-45</a:t>
                      </a:r>
                      <a:endParaRPr lang="ru-RU" dirty="0"/>
                    </a:p>
                  </a:txBody>
                  <a:tcPr/>
                </a:tc>
                <a:tc>
                  <a:txBody>
                    <a:bodyPr/>
                    <a:lstStyle/>
                    <a:p>
                      <a:endParaRPr lang="ru-RU" dirty="0"/>
                    </a:p>
                  </a:txBody>
                  <a:tcPr/>
                </a:tc>
                <a:tc>
                  <a:txBody>
                    <a:bodyPr/>
                    <a:lstStyle/>
                    <a:p>
                      <a:endParaRPr lang="ru-RU" dirty="0"/>
                    </a:p>
                  </a:txBody>
                  <a:tcPr/>
                </a:tc>
              </a:tr>
              <a:tr h="432108">
                <a:tc>
                  <a:txBody>
                    <a:bodyPr/>
                    <a:lstStyle/>
                    <a:p>
                      <a:r>
                        <a:rPr lang="ru-RU" dirty="0" smtClean="0"/>
                        <a:t>6.</a:t>
                      </a:r>
                      <a:endParaRPr lang="ru-RU" dirty="0"/>
                    </a:p>
                  </a:txBody>
                  <a:tcPr/>
                </a:tc>
                <a:tc>
                  <a:txBody>
                    <a:bodyPr/>
                    <a:lstStyle/>
                    <a:p>
                      <a:r>
                        <a:rPr lang="ru-RU" dirty="0" smtClean="0"/>
                        <a:t>-40+31</a:t>
                      </a:r>
                      <a:endParaRPr lang="ru-RU" dirty="0"/>
                    </a:p>
                  </a:txBody>
                  <a:tcPr/>
                </a:tc>
                <a:tc>
                  <a:txBody>
                    <a:bodyPr/>
                    <a:lstStyle/>
                    <a:p>
                      <a:endParaRPr lang="ru-RU" dirty="0"/>
                    </a:p>
                  </a:txBody>
                  <a:tcPr/>
                </a:tc>
                <a:tc>
                  <a:txBody>
                    <a:bodyPr/>
                    <a:lstStyle/>
                    <a:p>
                      <a:endParaRPr lang="ru-RU" dirty="0"/>
                    </a:p>
                  </a:txBody>
                  <a:tcPr/>
                </a:tc>
              </a:tr>
              <a:tr h="432108">
                <a:tc>
                  <a:txBody>
                    <a:bodyPr/>
                    <a:lstStyle/>
                    <a:p>
                      <a:r>
                        <a:rPr lang="ru-RU" dirty="0" smtClean="0"/>
                        <a:t>7.</a:t>
                      </a:r>
                      <a:endParaRPr lang="ru-RU" dirty="0"/>
                    </a:p>
                  </a:txBody>
                  <a:tcPr/>
                </a:tc>
                <a:tc>
                  <a:txBody>
                    <a:bodyPr/>
                    <a:lstStyle/>
                    <a:p>
                      <a:r>
                        <a:rPr lang="ru-RU" dirty="0" smtClean="0"/>
                        <a:t>51-82</a:t>
                      </a:r>
                      <a:endParaRPr lang="ru-RU" dirty="0"/>
                    </a:p>
                  </a:txBody>
                  <a:tcPr/>
                </a:tc>
                <a:tc>
                  <a:txBody>
                    <a:bodyPr/>
                    <a:lstStyle/>
                    <a:p>
                      <a:endParaRPr lang="ru-RU" dirty="0"/>
                    </a:p>
                  </a:txBody>
                  <a:tcPr/>
                </a:tc>
                <a:tc>
                  <a:txBody>
                    <a:bodyPr/>
                    <a:lstStyle/>
                    <a:p>
                      <a:endParaRPr lang="ru-RU" dirty="0"/>
                    </a:p>
                  </a:txBody>
                  <a:tcPr/>
                </a:tc>
              </a:tr>
              <a:tr h="432108">
                <a:tc>
                  <a:txBody>
                    <a:bodyPr/>
                    <a:lstStyle/>
                    <a:p>
                      <a:r>
                        <a:rPr lang="ru-RU" dirty="0" smtClean="0"/>
                        <a:t>8.</a:t>
                      </a:r>
                      <a:endParaRPr lang="ru-RU" dirty="0"/>
                    </a:p>
                  </a:txBody>
                  <a:tcPr/>
                </a:tc>
                <a:tc>
                  <a:txBody>
                    <a:bodyPr/>
                    <a:lstStyle/>
                    <a:p>
                      <a:r>
                        <a:rPr lang="ru-RU" dirty="0" smtClean="0"/>
                        <a:t>-73-27</a:t>
                      </a:r>
                      <a:endParaRPr lang="ru-RU" dirty="0"/>
                    </a:p>
                  </a:txBody>
                  <a:tcPr/>
                </a:tc>
                <a:tc>
                  <a:txBody>
                    <a:bodyPr/>
                    <a:lstStyle/>
                    <a:p>
                      <a:endParaRPr lang="ru-RU" dirty="0"/>
                    </a:p>
                  </a:txBody>
                  <a:tcPr/>
                </a:tc>
                <a:tc>
                  <a:txBody>
                    <a:bodyPr/>
                    <a:lstStyle/>
                    <a:p>
                      <a:endParaRPr lang="ru-RU" dirty="0"/>
                    </a:p>
                  </a:txBody>
                  <a:tcPr/>
                </a:tc>
              </a:tr>
            </a:tbl>
          </a:graphicData>
        </a:graphic>
      </p:graphicFrame>
      <p:graphicFrame>
        <p:nvGraphicFramePr>
          <p:cNvPr id="8" name="Таблица 7"/>
          <p:cNvGraphicFramePr>
            <a:graphicFrameLocks noGrp="1"/>
          </p:cNvGraphicFramePr>
          <p:nvPr/>
        </p:nvGraphicFramePr>
        <p:xfrm>
          <a:off x="6781800" y="2255520"/>
          <a:ext cx="1524000" cy="2926080"/>
        </p:xfrm>
        <a:graphic>
          <a:graphicData uri="http://schemas.openxmlformats.org/drawingml/2006/table">
            <a:tbl>
              <a:tblPr firstRow="1" bandRow="1">
                <a:tableStyleId>{5C22544A-7EE6-4342-B048-85BDC9FD1C3A}</a:tableStyleId>
              </a:tblPr>
              <a:tblGrid>
                <a:gridCol w="762000"/>
                <a:gridCol w="762000"/>
              </a:tblGrid>
              <a:tr h="352425">
                <a:tc>
                  <a:txBody>
                    <a:bodyPr/>
                    <a:lstStyle/>
                    <a:p>
                      <a:r>
                        <a:rPr lang="ru-RU" dirty="0" smtClean="0"/>
                        <a:t>-31</a:t>
                      </a:r>
                      <a:endParaRPr lang="ru-RU" dirty="0"/>
                    </a:p>
                  </a:txBody>
                  <a:tcPr/>
                </a:tc>
                <a:tc>
                  <a:txBody>
                    <a:bodyPr/>
                    <a:lstStyle/>
                    <a:p>
                      <a:r>
                        <a:rPr lang="ru-RU" dirty="0" smtClean="0"/>
                        <a:t>г</a:t>
                      </a:r>
                      <a:endParaRPr lang="ru-RU" dirty="0"/>
                    </a:p>
                  </a:txBody>
                  <a:tcPr/>
                </a:tc>
              </a:tr>
              <a:tr h="352425">
                <a:tc>
                  <a:txBody>
                    <a:bodyPr/>
                    <a:lstStyle/>
                    <a:p>
                      <a:r>
                        <a:rPr lang="ru-RU" dirty="0" smtClean="0"/>
                        <a:t>-13</a:t>
                      </a:r>
                      <a:endParaRPr lang="ru-RU" dirty="0"/>
                    </a:p>
                  </a:txBody>
                  <a:tcPr/>
                </a:tc>
                <a:tc>
                  <a:txBody>
                    <a:bodyPr/>
                    <a:lstStyle/>
                    <a:p>
                      <a:r>
                        <a:rPr lang="ru-RU" dirty="0" smtClean="0"/>
                        <a:t>л</a:t>
                      </a:r>
                      <a:endParaRPr lang="ru-RU" dirty="0"/>
                    </a:p>
                  </a:txBody>
                  <a:tcPr/>
                </a:tc>
              </a:tr>
              <a:tr h="352425">
                <a:tc>
                  <a:txBody>
                    <a:bodyPr/>
                    <a:lstStyle/>
                    <a:p>
                      <a:r>
                        <a:rPr lang="ru-RU" dirty="0" smtClean="0"/>
                        <a:t>-80</a:t>
                      </a:r>
                      <a:endParaRPr lang="ru-RU" dirty="0"/>
                    </a:p>
                  </a:txBody>
                  <a:tcPr/>
                </a:tc>
                <a:tc>
                  <a:txBody>
                    <a:bodyPr/>
                    <a:lstStyle/>
                    <a:p>
                      <a:r>
                        <a:rPr lang="ru-RU" dirty="0" smtClean="0"/>
                        <a:t>и</a:t>
                      </a:r>
                      <a:endParaRPr lang="ru-RU" dirty="0"/>
                    </a:p>
                  </a:txBody>
                  <a:tcPr/>
                </a:tc>
              </a:tr>
              <a:tr h="352425">
                <a:tc>
                  <a:txBody>
                    <a:bodyPr/>
                    <a:lstStyle/>
                    <a:p>
                      <a:r>
                        <a:rPr lang="ru-RU" dirty="0" smtClean="0"/>
                        <a:t>-28</a:t>
                      </a:r>
                      <a:endParaRPr lang="ru-RU" dirty="0"/>
                    </a:p>
                  </a:txBody>
                  <a:tcPr/>
                </a:tc>
                <a:tc>
                  <a:txBody>
                    <a:bodyPr/>
                    <a:lstStyle/>
                    <a:p>
                      <a:r>
                        <a:rPr lang="ru-RU" dirty="0" smtClean="0"/>
                        <a:t>а</a:t>
                      </a:r>
                      <a:endParaRPr lang="ru-RU" dirty="0"/>
                    </a:p>
                  </a:txBody>
                  <a:tcPr/>
                </a:tc>
              </a:tr>
              <a:tr h="352425">
                <a:tc>
                  <a:txBody>
                    <a:bodyPr/>
                    <a:lstStyle/>
                    <a:p>
                      <a:r>
                        <a:rPr lang="ru-RU" dirty="0" smtClean="0"/>
                        <a:t>-9</a:t>
                      </a:r>
                      <a:endParaRPr lang="ru-RU" dirty="0"/>
                    </a:p>
                  </a:txBody>
                  <a:tcPr/>
                </a:tc>
                <a:tc>
                  <a:txBody>
                    <a:bodyPr/>
                    <a:lstStyle/>
                    <a:p>
                      <a:r>
                        <a:rPr lang="ru-RU" dirty="0" err="1" smtClean="0"/>
                        <a:t>н</a:t>
                      </a:r>
                      <a:endParaRPr lang="ru-RU" dirty="0"/>
                    </a:p>
                  </a:txBody>
                  <a:tcPr/>
                </a:tc>
              </a:tr>
              <a:tr h="352425">
                <a:tc>
                  <a:txBody>
                    <a:bodyPr/>
                    <a:lstStyle/>
                    <a:p>
                      <a:r>
                        <a:rPr lang="ru-RU" dirty="0" smtClean="0"/>
                        <a:t>13</a:t>
                      </a:r>
                      <a:endParaRPr lang="ru-RU" dirty="0"/>
                    </a:p>
                  </a:txBody>
                  <a:tcPr/>
                </a:tc>
                <a:tc>
                  <a:txBody>
                    <a:bodyPr/>
                    <a:lstStyle/>
                    <a:p>
                      <a:r>
                        <a:rPr lang="ru-RU" dirty="0" err="1" smtClean="0"/>
                        <a:t>ф</a:t>
                      </a:r>
                      <a:endParaRPr lang="ru-RU" dirty="0"/>
                    </a:p>
                  </a:txBody>
                  <a:tcPr/>
                </a:tc>
              </a:tr>
              <a:tr h="352425">
                <a:tc>
                  <a:txBody>
                    <a:bodyPr/>
                    <a:lstStyle/>
                    <a:p>
                      <a:r>
                        <a:rPr lang="ru-RU" dirty="0" smtClean="0"/>
                        <a:t>28</a:t>
                      </a:r>
                      <a:endParaRPr lang="ru-RU" dirty="0"/>
                    </a:p>
                  </a:txBody>
                  <a:tcPr/>
                </a:tc>
                <a:tc>
                  <a:txBody>
                    <a:bodyPr/>
                    <a:lstStyle/>
                    <a:p>
                      <a:r>
                        <a:rPr lang="ru-RU" dirty="0" smtClean="0"/>
                        <a:t>м</a:t>
                      </a:r>
                      <a:endParaRPr lang="ru-RU" dirty="0"/>
                    </a:p>
                  </a:txBody>
                  <a:tcPr/>
                </a:tc>
              </a:tr>
              <a:tr h="352425">
                <a:tc>
                  <a:txBody>
                    <a:bodyPr/>
                    <a:lstStyle/>
                    <a:p>
                      <a:r>
                        <a:rPr lang="ru-RU" dirty="0" smtClean="0"/>
                        <a:t>-100</a:t>
                      </a:r>
                      <a:endParaRPr lang="ru-RU" dirty="0"/>
                    </a:p>
                  </a:txBody>
                  <a:tcPr/>
                </a:tc>
                <a:tc>
                  <a:txBody>
                    <a:bodyPr/>
                    <a:lstStyle/>
                    <a:p>
                      <a:r>
                        <a:rPr lang="ru-RU" dirty="0" smtClean="0"/>
                        <a:t>0</a:t>
                      </a:r>
                      <a:endParaRPr lang="ru-RU"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Фламинго.</a:t>
            </a:r>
            <a:endParaRPr lang="ru-RU" dirty="0"/>
          </a:p>
        </p:txBody>
      </p:sp>
      <p:pic>
        <p:nvPicPr>
          <p:cNvPr id="5" name="Рисунок 4" descr="761071.jpg"/>
          <p:cNvPicPr>
            <a:picLocks noChangeAspect="1"/>
          </p:cNvPicPr>
          <p:nvPr/>
        </p:nvPicPr>
        <p:blipFill>
          <a:blip r:embed="rId2" cstate="print"/>
          <a:stretch>
            <a:fillRect/>
          </a:stretch>
        </p:blipFill>
        <p:spPr>
          <a:xfrm>
            <a:off x="533400" y="990600"/>
            <a:ext cx="7940040" cy="4876800"/>
          </a:xfrm>
          <a:prstGeom prst="rect">
            <a:avLst/>
          </a:prstGeom>
        </p:spPr>
      </p:pic>
      <p:sp>
        <p:nvSpPr>
          <p:cNvPr id="6" name="Содержимое 5"/>
          <p:cNvSpPr>
            <a:spLocks noGrp="1"/>
          </p:cNvSpPr>
          <p:nvPr>
            <p:ph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Сравни числа</a:t>
            </a:r>
            <a:endParaRPr lang="ru-RU" dirty="0"/>
          </a:p>
        </p:txBody>
      </p:sp>
      <p:sp>
        <p:nvSpPr>
          <p:cNvPr id="5" name="Текст 4"/>
          <p:cNvSpPr>
            <a:spLocks noGrp="1"/>
          </p:cNvSpPr>
          <p:nvPr>
            <p:ph type="body" idx="1"/>
          </p:nvPr>
        </p:nvSpPr>
        <p:spPr/>
        <p:txBody>
          <a:bodyPr/>
          <a:lstStyle/>
          <a:p>
            <a:endParaRPr lang="ru-RU"/>
          </a:p>
        </p:txBody>
      </p:sp>
      <p:sp>
        <p:nvSpPr>
          <p:cNvPr id="7" name="Текст 6"/>
          <p:cNvSpPr>
            <a:spLocks noGrp="1"/>
          </p:cNvSpPr>
          <p:nvPr>
            <p:ph type="body" sz="half" idx="3"/>
          </p:nvPr>
        </p:nvSpPr>
        <p:spPr/>
        <p:txBody>
          <a:bodyPr/>
          <a:lstStyle/>
          <a:p>
            <a:endParaRPr lang="ru-RU"/>
          </a:p>
        </p:txBody>
      </p:sp>
      <p:sp>
        <p:nvSpPr>
          <p:cNvPr id="6" name="Содержимое 5"/>
          <p:cNvSpPr>
            <a:spLocks noGrp="1"/>
          </p:cNvSpPr>
          <p:nvPr>
            <p:ph sz="quarter" idx="2"/>
          </p:nvPr>
        </p:nvSpPr>
        <p:spPr/>
        <p:txBody>
          <a:bodyPr/>
          <a:lstStyle/>
          <a:p>
            <a:r>
              <a:rPr lang="ru-RU" dirty="0" smtClean="0"/>
              <a:t>-34 и -43</a:t>
            </a:r>
          </a:p>
          <a:p>
            <a:r>
              <a:rPr lang="ru-RU" dirty="0" smtClean="0"/>
              <a:t>-17 и 0</a:t>
            </a:r>
          </a:p>
          <a:p>
            <a:r>
              <a:rPr lang="ru-RU" dirty="0" smtClean="0"/>
              <a:t>54 и -231</a:t>
            </a:r>
          </a:p>
          <a:p>
            <a:r>
              <a:rPr lang="ru-RU" dirty="0" smtClean="0"/>
              <a:t>-65 и -77</a:t>
            </a:r>
          </a:p>
          <a:p>
            <a:r>
              <a:rPr lang="ru-RU" dirty="0" smtClean="0"/>
              <a:t>-91 и 6</a:t>
            </a:r>
          </a:p>
          <a:p>
            <a:r>
              <a:rPr lang="ru-RU" dirty="0" smtClean="0"/>
              <a:t>44 и -99</a:t>
            </a:r>
            <a:endParaRPr lang="ru-RU" dirty="0"/>
          </a:p>
        </p:txBody>
      </p:sp>
      <p:pic>
        <p:nvPicPr>
          <p:cNvPr id="9" name="Содержимое 8" descr="http://allday1.com/imagedb/18/e/823fa3b5505d5b57e1a99946be3fb.jpg"/>
          <p:cNvPicPr>
            <a:picLocks noGrp="1"/>
          </p:cNvPicPr>
          <p:nvPr>
            <p:ph sz="quarter" idx="4"/>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2560" b="9114"/>
          <a:stretch/>
        </p:blipFill>
        <p:spPr bwMode="auto">
          <a:xfrm>
            <a:off x="4994230" y="1444625"/>
            <a:ext cx="3343364" cy="3941763"/>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477962"/>
          </a:xfrm>
        </p:spPr>
        <p:txBody>
          <a:bodyPr>
            <a:normAutofit fontScale="90000"/>
          </a:bodyPr>
          <a:lstStyle/>
          <a:p>
            <a:r>
              <a:rPr lang="ru-RU" dirty="0" smtClean="0"/>
              <a:t>Умножение </a:t>
            </a:r>
            <a:r>
              <a:rPr lang="ru-RU" dirty="0" smtClean="0"/>
              <a:t> </a:t>
            </a:r>
            <a:r>
              <a:rPr lang="ru-RU" dirty="0" smtClean="0"/>
              <a:t>целых чисел:   2 </a:t>
            </a:r>
            <a:r>
              <a:rPr lang="ru-RU" dirty="0" smtClean="0">
                <a:latin typeface="Franklin Gothic Medium Cond"/>
              </a:rPr>
              <a:t>·3,   -2·3,   2 · (-3), -2 ·(-3)</a:t>
            </a:r>
            <a:br>
              <a:rPr lang="ru-RU" dirty="0" smtClean="0">
                <a:latin typeface="Franklin Gothic Medium Cond"/>
              </a:rPr>
            </a:br>
            <a:endParaRPr lang="ru-RU" dirty="0"/>
          </a:p>
        </p:txBody>
      </p:sp>
      <p:pic>
        <p:nvPicPr>
          <p:cNvPr id="1027" name="Picture 3"/>
          <p:cNvPicPr>
            <a:picLocks noGrp="1" noChangeAspect="1" noChangeArrowheads="1"/>
          </p:cNvPicPr>
          <p:nvPr>
            <p:ph idx="1"/>
          </p:nvPr>
        </p:nvPicPr>
        <p:blipFill>
          <a:blip r:embed="rId2"/>
          <a:srcRect/>
          <a:stretch>
            <a:fillRect/>
          </a:stretch>
        </p:blipFill>
        <p:spPr bwMode="auto">
          <a:xfrm>
            <a:off x="609600" y="1676400"/>
            <a:ext cx="74676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Устно.</a:t>
            </a:r>
            <a:endParaRPr lang="ru-RU" dirty="0"/>
          </a:p>
        </p:txBody>
      </p:sp>
      <p:sp>
        <p:nvSpPr>
          <p:cNvPr id="4" name="Текст 3"/>
          <p:cNvSpPr>
            <a:spLocks noGrp="1"/>
          </p:cNvSpPr>
          <p:nvPr>
            <p:ph type="body" idx="1"/>
          </p:nvPr>
        </p:nvSpPr>
        <p:spPr/>
        <p:txBody>
          <a:bodyPr/>
          <a:lstStyle/>
          <a:p>
            <a:endParaRPr lang="ru-RU"/>
          </a:p>
        </p:txBody>
      </p:sp>
      <p:sp>
        <p:nvSpPr>
          <p:cNvPr id="5" name="Текст 4"/>
          <p:cNvSpPr>
            <a:spLocks noGrp="1"/>
          </p:cNvSpPr>
          <p:nvPr>
            <p:ph type="body" sz="half" idx="3"/>
          </p:nvPr>
        </p:nvSpPr>
        <p:spPr/>
        <p:txBody>
          <a:bodyPr/>
          <a:lstStyle/>
          <a:p>
            <a:endParaRPr lang="ru-RU"/>
          </a:p>
        </p:txBody>
      </p:sp>
      <p:sp>
        <p:nvSpPr>
          <p:cNvPr id="2" name="Содержимое 1"/>
          <p:cNvSpPr>
            <a:spLocks noGrp="1"/>
          </p:cNvSpPr>
          <p:nvPr>
            <p:ph sz="quarter" idx="2"/>
          </p:nvPr>
        </p:nvSpPr>
        <p:spPr/>
        <p:txBody>
          <a:bodyPr/>
          <a:lstStyle/>
          <a:p>
            <a:r>
              <a:rPr lang="ru-RU" dirty="0" smtClean="0"/>
              <a:t>-</a:t>
            </a:r>
            <a:r>
              <a:rPr lang="ru-RU" dirty="0" smtClean="0"/>
              <a:t>2</a:t>
            </a:r>
            <a:r>
              <a:rPr lang="ru-RU" dirty="0" smtClean="0">
                <a:latin typeface="Franklin Gothic Medium Cond"/>
              </a:rPr>
              <a:t>· (-8)</a:t>
            </a:r>
          </a:p>
          <a:p>
            <a:r>
              <a:rPr lang="ru-RU" dirty="0" smtClean="0">
                <a:latin typeface="Franklin Gothic Medium Cond"/>
              </a:rPr>
              <a:t>-9</a:t>
            </a:r>
            <a:r>
              <a:rPr lang="ru-RU" dirty="0" smtClean="0">
                <a:latin typeface="Franklin Gothic Medium Cond"/>
              </a:rPr>
              <a:t>· 7</a:t>
            </a:r>
          </a:p>
          <a:p>
            <a:r>
              <a:rPr lang="ru-RU" dirty="0" smtClean="0">
                <a:latin typeface="Franklin Gothic Medium Cond"/>
              </a:rPr>
              <a:t>5</a:t>
            </a:r>
            <a:r>
              <a:rPr lang="ru-RU" dirty="0" smtClean="0">
                <a:latin typeface="Franklin Gothic Medium Cond"/>
              </a:rPr>
              <a:t>· (-(-3)</a:t>
            </a:r>
          </a:p>
          <a:p>
            <a:r>
              <a:rPr lang="ru-RU" dirty="0" smtClean="0">
                <a:latin typeface="Franklin Gothic Medium Cond"/>
              </a:rPr>
              <a:t>-3</a:t>
            </a:r>
            <a:r>
              <a:rPr lang="ru-RU" dirty="0" smtClean="0">
                <a:latin typeface="Franklin Gothic Medium Cond"/>
              </a:rPr>
              <a:t>· (-4)·(-2)</a:t>
            </a:r>
          </a:p>
          <a:p>
            <a:r>
              <a:rPr lang="ru-RU" dirty="0" smtClean="0">
                <a:latin typeface="Franklin Gothic Medium Cond"/>
              </a:rPr>
              <a:t>-4-3</a:t>
            </a:r>
            <a:r>
              <a:rPr lang="ru-RU" dirty="0" smtClean="0">
                <a:latin typeface="Franklin Gothic Medium Cond"/>
              </a:rPr>
              <a:t>·(-2)</a:t>
            </a:r>
          </a:p>
          <a:p>
            <a:r>
              <a:rPr lang="ru-RU" dirty="0" smtClean="0">
                <a:latin typeface="Franklin Gothic Medium Cond"/>
              </a:rPr>
              <a:t>-9+5</a:t>
            </a:r>
            <a:r>
              <a:rPr lang="ru-RU" dirty="0" smtClean="0">
                <a:latin typeface="Franklin Gothic Medium Cond"/>
              </a:rPr>
              <a:t>·(-1)</a:t>
            </a:r>
          </a:p>
          <a:p>
            <a:r>
              <a:rPr lang="ru-RU" dirty="0" smtClean="0">
                <a:latin typeface="Franklin Gothic Medium Cond"/>
              </a:rPr>
              <a:t>-20</a:t>
            </a:r>
            <a:r>
              <a:rPr lang="ru-RU" dirty="0" smtClean="0">
                <a:latin typeface="Franklin Gothic Medium Cond"/>
              </a:rPr>
              <a:t>·0</a:t>
            </a:r>
          </a:p>
          <a:p>
            <a:r>
              <a:rPr lang="ru-RU" dirty="0" smtClean="0">
                <a:latin typeface="Franklin Gothic Medium Cond"/>
              </a:rPr>
              <a:t>-18· (-1)</a:t>
            </a:r>
          </a:p>
          <a:p>
            <a:r>
              <a:rPr lang="ru-RU" dirty="0" smtClean="0">
                <a:latin typeface="Franklin Gothic Medium Cond"/>
              </a:rPr>
              <a:t>-11· (-1)</a:t>
            </a:r>
            <a:endParaRPr lang="ru-RU" dirty="0"/>
          </a:p>
        </p:txBody>
      </p:sp>
      <p:sp>
        <p:nvSpPr>
          <p:cNvPr id="6" name="Содержимое 5"/>
          <p:cNvSpPr>
            <a:spLocks noGrp="1"/>
          </p:cNvSpPr>
          <p:nvPr>
            <p:ph sz="quarter" idx="4"/>
          </p:nvPr>
        </p:nvSpPr>
        <p:spPr/>
        <p:txBody>
          <a:bodyPr/>
          <a:lstStyle/>
          <a:p>
            <a:endParaRPr lang="ru-RU" dirty="0"/>
          </a:p>
        </p:txBody>
      </p:sp>
      <p:sp>
        <p:nvSpPr>
          <p:cNvPr id="7" name="Прямоугольник 6"/>
          <p:cNvSpPr/>
          <p:nvPr/>
        </p:nvSpPr>
        <p:spPr>
          <a:xfrm rot="21423685">
            <a:off x="4724400" y="1143000"/>
            <a:ext cx="3733800" cy="4247317"/>
          </a:xfrm>
          <a:prstGeom prst="rect">
            <a:avLst/>
          </a:prstGeom>
          <a:solidFill>
            <a:srgbClr val="92D050"/>
          </a:solidFill>
        </p:spPr>
        <p:txBody>
          <a:bodyPr wrap="squar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-10,        -63, 0,</a:t>
            </a:r>
          </a:p>
          <a:p>
            <a:pPr algn="ct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15,          -14,11,    -24, 2, </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137</TotalTime>
  <Words>495</Words>
  <PresentationFormat>Экран (4:3)</PresentationFormat>
  <Paragraphs>107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Открытая</vt:lpstr>
      <vt:lpstr>Умножение  целых чисел.</vt:lpstr>
      <vt:lpstr>Из истории.</vt:lpstr>
      <vt:lpstr>Слайд 3</vt:lpstr>
      <vt:lpstr>Внимание! -15,33, -7, 0,-18,76 </vt:lpstr>
      <vt:lpstr>Отгадай слово.</vt:lpstr>
      <vt:lpstr>Фламинго.</vt:lpstr>
      <vt:lpstr>Сравни числа</vt:lpstr>
      <vt:lpstr>Умножение  целых чисел:   2 ·3,   -2·3,   2 · (-3), -2 ·(-3) </vt:lpstr>
      <vt:lpstr>Устно.</vt:lpstr>
      <vt:lpstr>Решение по учебнику</vt:lpstr>
      <vt:lpstr>Самостоятельно. По сеням ходит ,а в дом не идет.</vt:lpstr>
      <vt:lpstr>Подведем итоги урока.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Умножение и деление целых чисел.</dc:title>
  <cp:lastModifiedBy>1</cp:lastModifiedBy>
  <cp:revision>17</cp:revision>
  <dcterms:modified xsi:type="dcterms:W3CDTF">2017-02-25T12:44:13Z</dcterms:modified>
</cp:coreProperties>
</file>