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73" r:id="rId6"/>
    <p:sldId id="274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75" r:id="rId15"/>
    <p:sldId id="267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315468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Третье февраля.</a:t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Классная работа.</a:t>
            </a:r>
            <a:br>
              <a:rPr lang="ru-RU" sz="7200" b="1" dirty="0" smtClean="0">
                <a:solidFill>
                  <a:srgbClr val="002060"/>
                </a:solidFill>
              </a:rPr>
            </a:br>
            <a:endParaRPr lang="ru-RU" sz="72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Алёнка\Desktop\ШКОЛЬНАЯ ВСЯЧИНА\0006-003-Konstruktivno-vypolnit-zadachi-obrazovanija-21-veka-pomoga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47764"/>
            <a:ext cx="4096891" cy="4610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320"/>
            <a:ext cx="8892480" cy="581897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Посмотрим на пару слов: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8800" b="1" dirty="0" err="1" smtClean="0">
                <a:solidFill>
                  <a:srgbClr val="0070C0"/>
                </a:solidFill>
              </a:rPr>
              <a:t>акц</a:t>
            </a:r>
            <a:r>
              <a:rPr lang="ru-RU" sz="8800" b="1" dirty="0" smtClean="0">
                <a:solidFill>
                  <a:srgbClr val="0070C0"/>
                </a:solidFill>
              </a:rPr>
              <a:t> </a:t>
            </a:r>
            <a:r>
              <a:rPr lang="ru-RU" sz="8800" b="1" dirty="0" smtClean="0">
                <a:solidFill>
                  <a:srgbClr val="FF0000"/>
                </a:solidFill>
              </a:rPr>
              <a:t>? </a:t>
            </a:r>
            <a:r>
              <a:rPr lang="ru-RU" sz="8800" b="1" dirty="0" err="1" smtClean="0">
                <a:solidFill>
                  <a:srgbClr val="0070C0"/>
                </a:solidFill>
              </a:rPr>
              <a:t>ия</a:t>
            </a:r>
            <a:r>
              <a:rPr lang="ru-RU" sz="8800" b="1" dirty="0" smtClean="0">
                <a:solidFill>
                  <a:srgbClr val="0070C0"/>
                </a:solidFill>
              </a:rPr>
              <a:t/>
            </a:r>
            <a:br>
              <a:rPr lang="ru-RU" sz="8800" b="1" dirty="0" smtClean="0">
                <a:solidFill>
                  <a:srgbClr val="0070C0"/>
                </a:solidFill>
              </a:rPr>
            </a:br>
            <a:r>
              <a:rPr lang="ru-RU" sz="8800" b="1" dirty="0" err="1" smtClean="0">
                <a:solidFill>
                  <a:srgbClr val="0070C0"/>
                </a:solidFill>
              </a:rPr>
              <a:t>нарц</a:t>
            </a:r>
            <a:r>
              <a:rPr lang="ru-RU" sz="8800" b="1" dirty="0" smtClean="0">
                <a:solidFill>
                  <a:srgbClr val="0070C0"/>
                </a:solidFill>
              </a:rPr>
              <a:t> </a:t>
            </a:r>
            <a:r>
              <a:rPr lang="ru-RU" sz="8800" b="1" dirty="0" smtClean="0">
                <a:solidFill>
                  <a:srgbClr val="FF0000"/>
                </a:solidFill>
              </a:rPr>
              <a:t>? </a:t>
            </a:r>
            <a:r>
              <a:rPr lang="ru-RU" sz="8800" b="1" dirty="0" err="1" smtClean="0">
                <a:solidFill>
                  <a:srgbClr val="0070C0"/>
                </a:solidFill>
              </a:rPr>
              <a:t>сс</a:t>
            </a:r>
            <a:r>
              <a:rPr lang="ru-RU" sz="8800" b="1" dirty="0" smtClean="0">
                <a:solidFill>
                  <a:srgbClr val="0070C0"/>
                </a:solidFill>
              </a:rPr>
              <a:t/>
            </a:r>
            <a:br>
              <a:rPr lang="ru-RU" sz="8800" b="1" dirty="0" smtClean="0">
                <a:solidFill>
                  <a:srgbClr val="0070C0"/>
                </a:solidFill>
              </a:rPr>
            </a:br>
            <a:r>
              <a:rPr lang="ru-RU" sz="8800" b="1" dirty="0" smtClean="0">
                <a:solidFill>
                  <a:srgbClr val="0070C0"/>
                </a:solidFill>
              </a:rPr>
              <a:t>синиц </a:t>
            </a:r>
            <a:r>
              <a:rPr lang="ru-RU" sz="8800" b="1" dirty="0" smtClean="0">
                <a:solidFill>
                  <a:srgbClr val="FF0000"/>
                </a:solidFill>
              </a:rPr>
              <a:t>? </a:t>
            </a:r>
            <a:r>
              <a:rPr lang="ru-RU" sz="8800" b="1" dirty="0" err="1" smtClean="0">
                <a:solidFill>
                  <a:srgbClr val="0070C0"/>
                </a:solidFill>
              </a:rPr>
              <a:t>н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000" dirty="0" smtClean="0">
                <a:solidFill>
                  <a:srgbClr val="C00000"/>
                </a:solidFill>
              </a:rPr>
              <a:t>Попробуйте сформулировать тему урока? И цель урока?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лёнка\Desktop\1294676816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36912"/>
            <a:ext cx="1790885" cy="2089503"/>
          </a:xfrm>
          <a:prstGeom prst="rect">
            <a:avLst/>
          </a:prstGeom>
          <a:noFill/>
        </p:spPr>
      </p:pic>
      <p:pic>
        <p:nvPicPr>
          <p:cNvPr id="1026" name="Picture 2" descr="C:\Users\Алёнка\Desktop\50150959_lekarevnikolajjjacyg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7768" y="3573016"/>
            <a:ext cx="4106232" cy="32849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907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smtClean="0">
                <a:solidFill>
                  <a:srgbClr val="FF0000"/>
                </a:solidFill>
              </a:rPr>
              <a:t>Слова-исключения:</a:t>
            </a:r>
            <a:br>
              <a:rPr lang="ru-RU" sz="67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00B050"/>
                </a:solidFill>
              </a:rPr>
              <a:t>цыплёнок</a:t>
            </a:r>
            <a:br>
              <a:rPr lang="ru-RU" sz="6000" b="1" dirty="0" smtClean="0">
                <a:solidFill>
                  <a:srgbClr val="00B050"/>
                </a:solidFill>
              </a:rPr>
            </a:br>
            <a:r>
              <a:rPr lang="ru-RU" sz="6000" b="1" dirty="0" smtClean="0">
                <a:solidFill>
                  <a:srgbClr val="00B050"/>
                </a:solidFill>
              </a:rPr>
              <a:t>цыган</a:t>
            </a:r>
            <a:br>
              <a:rPr lang="ru-RU" sz="6000" b="1" dirty="0" smtClean="0">
                <a:solidFill>
                  <a:srgbClr val="00B050"/>
                </a:solidFill>
              </a:rPr>
            </a:br>
            <a:r>
              <a:rPr lang="ru-RU" sz="6000" b="1" dirty="0" smtClean="0">
                <a:solidFill>
                  <a:srgbClr val="00B050"/>
                </a:solidFill>
              </a:rPr>
              <a:t>цыкнуть (цыц)</a:t>
            </a:r>
            <a:br>
              <a:rPr lang="ru-RU" sz="6000" b="1" dirty="0" smtClean="0">
                <a:solidFill>
                  <a:srgbClr val="00B050"/>
                </a:solidFill>
              </a:rPr>
            </a:br>
            <a:r>
              <a:rPr lang="ru-RU" sz="6000" b="1" dirty="0" smtClean="0">
                <a:solidFill>
                  <a:srgbClr val="00B050"/>
                </a:solidFill>
              </a:rPr>
              <a:t>на цыпочках</a:t>
            </a:r>
            <a:br>
              <a:rPr lang="ru-RU" sz="6000" b="1" dirty="0" smtClean="0">
                <a:solidFill>
                  <a:srgbClr val="00B050"/>
                </a:solidFill>
              </a:rPr>
            </a:br>
            <a:r>
              <a:rPr lang="ru-RU" sz="6000" b="1" dirty="0" smtClean="0">
                <a:solidFill>
                  <a:srgbClr val="00B050"/>
                </a:solidFill>
              </a:rPr>
              <a:t/>
            </a:r>
            <a:br>
              <a:rPr lang="ru-RU" sz="6000" b="1" dirty="0" smtClean="0">
                <a:solidFill>
                  <a:srgbClr val="00B050"/>
                </a:solidFill>
              </a:rPr>
            </a:br>
            <a:r>
              <a:rPr lang="ru-RU" sz="6000" b="1" dirty="0" smtClean="0">
                <a:solidFill>
                  <a:srgbClr val="00B050"/>
                </a:solidFill>
              </a:rPr>
              <a:t/>
            </a:r>
            <a:br>
              <a:rPr lang="ru-RU" sz="6000" b="1" dirty="0" smtClean="0">
                <a:solidFill>
                  <a:srgbClr val="00B050"/>
                </a:solidFill>
              </a:rPr>
            </a:br>
            <a:r>
              <a:rPr lang="ru-RU" sz="3100" b="1" dirty="0" smtClean="0">
                <a:solidFill>
                  <a:srgbClr val="FF00FF"/>
                </a:solidFill>
              </a:rPr>
              <a:t>Давайте сочиним что-нибудь, чтобы запомнить эти исключения?!</a:t>
            </a:r>
            <a:r>
              <a:rPr lang="ru-RU" sz="6000" b="1" dirty="0" smtClean="0">
                <a:solidFill>
                  <a:srgbClr val="00B050"/>
                </a:solidFill>
              </a:rPr>
              <a:t/>
            </a:r>
            <a:br>
              <a:rPr lang="ru-RU" sz="6000" b="1" dirty="0" smtClean="0">
                <a:solidFill>
                  <a:srgbClr val="00B05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0"/>
          <a:ext cx="8100392" cy="6669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4416"/>
                <a:gridCol w="4355976"/>
              </a:tblGrid>
              <a:tr h="2020559"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 после Ц</a:t>
                      </a:r>
                      <a:endParaRPr lang="ru-RU" sz="6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Ы после 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64880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4000" dirty="0" smtClean="0"/>
                        <a:t>В КОРНЯХ СЛОВ</a:t>
                      </a:r>
                    </a:p>
                    <a:p>
                      <a:pPr marL="342900" indent="-342900">
                        <a:buNone/>
                      </a:pPr>
                      <a:endParaRPr lang="ru-RU" sz="4000" dirty="0" smtClean="0"/>
                    </a:p>
                    <a:p>
                      <a:pPr marL="342900" indent="-342900">
                        <a:buNone/>
                      </a:pPr>
                      <a:endParaRPr lang="ru-RU" sz="40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4000" dirty="0" smtClean="0"/>
                        <a:t>В</a:t>
                      </a:r>
                      <a:r>
                        <a:rPr lang="ru-RU" sz="4000" baseline="0" dirty="0" smtClean="0"/>
                        <a:t> СЛОВАХ НА -ЦИЯ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4000" dirty="0" smtClean="0"/>
                        <a:t>В ОКОНЧАНИЯХ</a:t>
                      </a:r>
                      <a:r>
                        <a:rPr lang="ru-RU" sz="4000" baseline="0" dirty="0" smtClean="0"/>
                        <a:t> и СУФФИКСАХ</a:t>
                      </a:r>
                    </a:p>
                    <a:p>
                      <a:pPr marL="342900" indent="-342900">
                        <a:buNone/>
                      </a:pPr>
                      <a:endParaRPr lang="ru-RU" sz="4000" baseline="0" dirty="0" smtClean="0"/>
                    </a:p>
                    <a:p>
                      <a:pPr marL="342900" indent="-342900">
                        <a:buNone/>
                      </a:pPr>
                      <a:endParaRPr lang="ru-RU" sz="40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4000" baseline="0" dirty="0" smtClean="0"/>
                        <a:t>+ИСКЛЮЧЕНИЯ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48872" cy="632303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>Вставьте Ы или И:</a:t>
            </a:r>
            <a:br>
              <a:rPr lang="ru-RU" sz="5400" b="1" dirty="0" smtClean="0">
                <a:solidFill>
                  <a:srgbClr val="00B05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Ц…</a:t>
            </a:r>
            <a:r>
              <a:rPr lang="ru-RU" sz="5400" b="1" dirty="0" err="1" smtClean="0">
                <a:solidFill>
                  <a:srgbClr val="0070C0"/>
                </a:solidFill>
              </a:rPr>
              <a:t>нга</a:t>
            </a:r>
            <a:r>
              <a:rPr lang="ru-RU" sz="5400" b="1" dirty="0" smtClean="0">
                <a:solidFill>
                  <a:srgbClr val="0070C0"/>
                </a:solidFill>
              </a:rPr>
              <a:t>, куц…</a:t>
            </a:r>
            <a:r>
              <a:rPr lang="ru-RU" sz="5400" b="1" dirty="0" err="1" smtClean="0">
                <a:solidFill>
                  <a:srgbClr val="0070C0"/>
                </a:solidFill>
              </a:rPr>
              <a:t>й</a:t>
            </a:r>
            <a:r>
              <a:rPr lang="ru-RU" sz="5400" b="1" dirty="0" smtClean="0">
                <a:solidFill>
                  <a:srgbClr val="0070C0"/>
                </a:solidFill>
              </a:rPr>
              <a:t>, </a:t>
            </a:r>
            <a:r>
              <a:rPr lang="ru-RU" sz="5400" b="1" dirty="0" err="1" smtClean="0">
                <a:solidFill>
                  <a:srgbClr val="0070C0"/>
                </a:solidFill>
              </a:rPr>
              <a:t>овц</a:t>
            </a:r>
            <a:r>
              <a:rPr lang="ru-RU" sz="5400" b="1" dirty="0" smtClean="0">
                <a:solidFill>
                  <a:srgbClr val="0070C0"/>
                </a:solidFill>
              </a:rPr>
              <a:t>…, </a:t>
            </a:r>
            <a:r>
              <a:rPr lang="ru-RU" sz="5400" b="1" dirty="0" err="1" smtClean="0">
                <a:solidFill>
                  <a:srgbClr val="0070C0"/>
                </a:solidFill>
              </a:rPr>
              <a:t>акац</a:t>
            </a:r>
            <a:r>
              <a:rPr lang="ru-RU" sz="5400" b="1" dirty="0" smtClean="0">
                <a:solidFill>
                  <a:srgbClr val="0070C0"/>
                </a:solidFill>
              </a:rPr>
              <a:t>…я, </a:t>
            </a:r>
            <a:r>
              <a:rPr lang="ru-RU" sz="5400" b="1" dirty="0" err="1" smtClean="0">
                <a:solidFill>
                  <a:srgbClr val="0070C0"/>
                </a:solidFill>
              </a:rPr>
              <a:t>ц</a:t>
            </a:r>
            <a:r>
              <a:rPr lang="ru-RU" sz="5400" b="1" dirty="0" smtClean="0">
                <a:solidFill>
                  <a:srgbClr val="0070C0"/>
                </a:solidFill>
              </a:rPr>
              <a:t>…</a:t>
            </a:r>
            <a:r>
              <a:rPr lang="ru-RU" sz="5400" b="1" dirty="0" err="1" smtClean="0">
                <a:solidFill>
                  <a:srgbClr val="0070C0"/>
                </a:solidFill>
              </a:rPr>
              <a:t>плята,сигнализац</a:t>
            </a:r>
            <a:r>
              <a:rPr lang="ru-RU" sz="5400" b="1" dirty="0" smtClean="0">
                <a:solidFill>
                  <a:srgbClr val="0070C0"/>
                </a:solidFill>
              </a:rPr>
              <a:t>…я, </a:t>
            </a:r>
            <a:r>
              <a:rPr lang="ru-RU" sz="5400" b="1" dirty="0" err="1" smtClean="0">
                <a:solidFill>
                  <a:srgbClr val="0070C0"/>
                </a:solidFill>
              </a:rPr>
              <a:t>ц</a:t>
            </a:r>
            <a:r>
              <a:rPr lang="ru-RU" sz="5400" b="1" dirty="0" smtClean="0">
                <a:solidFill>
                  <a:srgbClr val="0070C0"/>
                </a:solidFill>
              </a:rPr>
              <a:t>…</a:t>
            </a:r>
            <a:r>
              <a:rPr lang="ru-RU" sz="5400" b="1" dirty="0" err="1" smtClean="0">
                <a:solidFill>
                  <a:srgbClr val="0070C0"/>
                </a:solidFill>
              </a:rPr>
              <a:t>ркуль</a:t>
            </a:r>
            <a:r>
              <a:rPr lang="ru-RU" sz="5400" b="1" dirty="0" smtClean="0">
                <a:solidFill>
                  <a:srgbClr val="0070C0"/>
                </a:solidFill>
              </a:rPr>
              <a:t>, </a:t>
            </a:r>
            <a:r>
              <a:rPr lang="ru-RU" sz="5400" b="1" dirty="0" err="1" smtClean="0">
                <a:solidFill>
                  <a:srgbClr val="0070C0"/>
                </a:solidFill>
              </a:rPr>
              <a:t>секц</a:t>
            </a:r>
            <a:r>
              <a:rPr lang="ru-RU" sz="5400" b="1" dirty="0" smtClean="0">
                <a:solidFill>
                  <a:srgbClr val="0070C0"/>
                </a:solidFill>
              </a:rPr>
              <a:t>…я, </a:t>
            </a:r>
            <a:r>
              <a:rPr lang="ru-RU" sz="5400" b="1" dirty="0" err="1" smtClean="0">
                <a:solidFill>
                  <a:srgbClr val="0070C0"/>
                </a:solidFill>
              </a:rPr>
              <a:t>ц</a:t>
            </a:r>
            <a:r>
              <a:rPr lang="ru-RU" sz="5400" b="1" dirty="0" smtClean="0">
                <a:solidFill>
                  <a:srgbClr val="0070C0"/>
                </a:solidFill>
              </a:rPr>
              <a:t>…</a:t>
            </a:r>
            <a:r>
              <a:rPr lang="ru-RU" sz="5400" b="1" dirty="0" err="1" smtClean="0">
                <a:solidFill>
                  <a:srgbClr val="0070C0"/>
                </a:solidFill>
              </a:rPr>
              <a:t>ган</a:t>
            </a:r>
            <a:r>
              <a:rPr lang="ru-RU" sz="5400" b="1" dirty="0" smtClean="0">
                <a:solidFill>
                  <a:srgbClr val="0070C0"/>
                </a:solidFill>
              </a:rPr>
              <a:t>, синиц…</a:t>
            </a:r>
            <a:r>
              <a:rPr lang="ru-RU" sz="5400" b="1" dirty="0" err="1" smtClean="0">
                <a:solidFill>
                  <a:srgbClr val="0070C0"/>
                </a:solidFill>
              </a:rPr>
              <a:t>н</a:t>
            </a:r>
            <a:r>
              <a:rPr lang="ru-RU" sz="5400" b="1" dirty="0" smtClean="0">
                <a:solidFill>
                  <a:srgbClr val="0070C0"/>
                </a:solidFill>
              </a:rPr>
              <a:t>, у гостиниц…., </a:t>
            </a:r>
            <a:r>
              <a:rPr lang="ru-RU" sz="5400" b="1" dirty="0" err="1" smtClean="0">
                <a:solidFill>
                  <a:srgbClr val="0070C0"/>
                </a:solidFill>
              </a:rPr>
              <a:t>ц</a:t>
            </a:r>
            <a:r>
              <a:rPr lang="ru-RU" sz="5400" b="1" dirty="0" smtClean="0">
                <a:solidFill>
                  <a:srgbClr val="0070C0"/>
                </a:solidFill>
              </a:rPr>
              <a:t>…</a:t>
            </a:r>
            <a:r>
              <a:rPr lang="ru-RU" sz="5400" b="1" dirty="0" err="1" smtClean="0">
                <a:solidFill>
                  <a:srgbClr val="0070C0"/>
                </a:solidFill>
              </a:rPr>
              <a:t>новка</a:t>
            </a:r>
            <a:r>
              <a:rPr lang="ru-RU" sz="5400" b="1" dirty="0" smtClean="0">
                <a:solidFill>
                  <a:srgbClr val="0070C0"/>
                </a:solidFill>
              </a:rPr>
              <a:t>, белолиц…</a:t>
            </a:r>
            <a:r>
              <a:rPr lang="ru-RU" sz="5400" b="1" dirty="0" err="1" smtClean="0">
                <a:solidFill>
                  <a:srgbClr val="0070C0"/>
                </a:solidFill>
              </a:rPr>
              <a:t>й</a:t>
            </a:r>
            <a:r>
              <a:rPr lang="ru-RU" sz="5400" b="1" dirty="0" smtClean="0">
                <a:solidFill>
                  <a:srgbClr val="0070C0"/>
                </a:solidFill>
              </a:rPr>
              <a:t>, </a:t>
            </a:r>
            <a:r>
              <a:rPr lang="ru-RU" sz="5400" b="1" dirty="0" err="1" smtClean="0">
                <a:solidFill>
                  <a:srgbClr val="0070C0"/>
                </a:solidFill>
              </a:rPr>
              <a:t>панц</a:t>
            </a:r>
            <a:r>
              <a:rPr lang="ru-RU" sz="5400" b="1" dirty="0" smtClean="0">
                <a:solidFill>
                  <a:srgbClr val="0070C0"/>
                </a:solidFill>
              </a:rPr>
              <a:t>…</a:t>
            </a:r>
            <a:r>
              <a:rPr lang="ru-RU" sz="5400" b="1" dirty="0" err="1" smtClean="0">
                <a:solidFill>
                  <a:srgbClr val="0070C0"/>
                </a:solidFill>
              </a:rPr>
              <a:t>рь</a:t>
            </a:r>
            <a:r>
              <a:rPr lang="ru-RU" sz="5400" b="1" dirty="0" smtClean="0">
                <a:solidFill>
                  <a:srgbClr val="0070C0"/>
                </a:solidFill>
              </a:rPr>
              <a:t>  …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8100392" cy="625102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err="1" smtClean="0">
                <a:solidFill>
                  <a:srgbClr val="0070C0"/>
                </a:solidFill>
              </a:rPr>
              <a:t>Н</a:t>
            </a:r>
            <a:r>
              <a:rPr lang="ru-RU" sz="5400" b="1" dirty="0" err="1" smtClean="0">
                <a:solidFill>
                  <a:srgbClr val="0070C0"/>
                </a:solidFill>
              </a:rPr>
              <a:t>арц</a:t>
            </a:r>
            <a:r>
              <a:rPr lang="ru-RU" sz="5400" b="1" dirty="0" smtClean="0">
                <a:solidFill>
                  <a:srgbClr val="0070C0"/>
                </a:solidFill>
              </a:rPr>
              <a:t>…</a:t>
            </a:r>
            <a:r>
              <a:rPr lang="ru-RU" sz="5400" b="1" dirty="0" err="1" smtClean="0">
                <a:solidFill>
                  <a:srgbClr val="0070C0"/>
                </a:solidFill>
              </a:rPr>
              <a:t>сс</a:t>
            </a:r>
            <a:r>
              <a:rPr lang="ru-RU" sz="5400" b="1" dirty="0" smtClean="0">
                <a:solidFill>
                  <a:srgbClr val="0070C0"/>
                </a:solidFill>
              </a:rPr>
              <a:t>, </a:t>
            </a:r>
            <a:r>
              <a:rPr lang="ru-RU" sz="5400" b="1" dirty="0" err="1" smtClean="0">
                <a:solidFill>
                  <a:srgbClr val="0070C0"/>
                </a:solidFill>
              </a:rPr>
              <a:t>нац</a:t>
            </a:r>
            <a:r>
              <a:rPr lang="ru-RU" sz="5400" b="1" dirty="0" smtClean="0">
                <a:solidFill>
                  <a:srgbClr val="0070C0"/>
                </a:solidFill>
              </a:rPr>
              <a:t>…я, </a:t>
            </a:r>
            <a:r>
              <a:rPr lang="ru-RU" sz="5400" b="1" dirty="0" err="1" smtClean="0">
                <a:solidFill>
                  <a:srgbClr val="0070C0"/>
                </a:solidFill>
              </a:rPr>
              <a:t>сигнализац</a:t>
            </a:r>
            <a:r>
              <a:rPr lang="ru-RU" sz="5400" b="1" dirty="0" smtClean="0">
                <a:solidFill>
                  <a:srgbClr val="0070C0"/>
                </a:solidFill>
              </a:rPr>
              <a:t>…я, у ящериц…, у </a:t>
            </a:r>
            <a:r>
              <a:rPr lang="ru-RU" sz="5400" b="1" dirty="0" err="1" smtClean="0">
                <a:solidFill>
                  <a:srgbClr val="0070C0"/>
                </a:solidFill>
              </a:rPr>
              <a:t>прокарниц</a:t>
            </a:r>
            <a:r>
              <a:rPr lang="ru-RU" sz="5400" b="1" dirty="0" smtClean="0">
                <a:solidFill>
                  <a:srgbClr val="0070C0"/>
                </a:solidFill>
              </a:rPr>
              <a:t>…-мартышки, </a:t>
            </a:r>
            <a:r>
              <a:rPr lang="ru-RU" sz="5400" b="1" dirty="0" err="1" smtClean="0">
                <a:solidFill>
                  <a:srgbClr val="0070C0"/>
                </a:solidFill>
              </a:rPr>
              <a:t>полиц</a:t>
            </a:r>
            <a:r>
              <a:rPr lang="ru-RU" sz="5400" b="1" dirty="0" smtClean="0">
                <a:solidFill>
                  <a:srgbClr val="0070C0"/>
                </a:solidFill>
              </a:rPr>
              <a:t>…я, </a:t>
            </a:r>
            <a:r>
              <a:rPr lang="ru-RU" sz="5400" b="1" dirty="0" err="1" smtClean="0">
                <a:solidFill>
                  <a:srgbClr val="0070C0"/>
                </a:solidFill>
              </a:rPr>
              <a:t>молодц</a:t>
            </a:r>
            <a:r>
              <a:rPr lang="ru-RU" sz="5400" b="1" dirty="0" smtClean="0">
                <a:solidFill>
                  <a:srgbClr val="0070C0"/>
                </a:solidFill>
              </a:rPr>
              <a:t>…-храбрец…, умниц…-разумниц…, </a:t>
            </a:r>
            <a:r>
              <a:rPr lang="ru-RU" sz="5400" b="1" dirty="0" smtClean="0">
                <a:solidFill>
                  <a:srgbClr val="0070C0"/>
                </a:solidFill>
              </a:rPr>
              <a:t>авиац…я, падчериц…</a:t>
            </a:r>
            <a:r>
              <a:rPr lang="ru-RU" sz="5400" b="1" dirty="0" err="1" smtClean="0">
                <a:solidFill>
                  <a:srgbClr val="0070C0"/>
                </a:solidFill>
              </a:rPr>
              <a:t>н</a:t>
            </a:r>
            <a:r>
              <a:rPr lang="ru-RU" sz="5400" b="1" dirty="0" smtClean="0">
                <a:solidFill>
                  <a:srgbClr val="0070C0"/>
                </a:solidFill>
              </a:rPr>
              <a:t>, </a:t>
            </a:r>
            <a:r>
              <a:rPr lang="ru-RU" sz="5400" b="1" dirty="0" err="1" smtClean="0">
                <a:solidFill>
                  <a:srgbClr val="0070C0"/>
                </a:solidFill>
              </a:rPr>
              <a:t>дикц</a:t>
            </a:r>
            <a:r>
              <a:rPr lang="ru-RU" sz="5400" b="1" dirty="0" smtClean="0">
                <a:solidFill>
                  <a:srgbClr val="0070C0"/>
                </a:solidFill>
              </a:rPr>
              <a:t>…я</a:t>
            </a:r>
            <a:r>
              <a:rPr lang="ru-RU" sz="5400" b="1" dirty="0" smtClean="0">
                <a:solidFill>
                  <a:srgbClr val="0070C0"/>
                </a:solidFill>
              </a:rPr>
              <a:t>.</a:t>
            </a:r>
            <a:endParaRPr lang="ru-RU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лёнка\Desktop\ШКОЛЬНАЯ ВСЯЧИНА\s857005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475708"/>
            <a:ext cx="2890848" cy="33822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6048672"/>
          </a:xfrm>
        </p:spPr>
        <p:txBody>
          <a:bodyPr>
            <a:noAutofit/>
          </a:bodyPr>
          <a:lstStyle/>
          <a:p>
            <a:pPr algn="r"/>
            <a:r>
              <a:rPr lang="ru-RU" sz="5400" b="1" dirty="0" smtClean="0">
                <a:solidFill>
                  <a:srgbClr val="FF0000"/>
                </a:solidFill>
              </a:rPr>
              <a:t>ИТОГИ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00B050"/>
                </a:solidFill>
              </a:rPr>
              <a:t>Вспомним, что изучили сегодня?</a:t>
            </a:r>
            <a:br>
              <a:rPr lang="ru-RU" sz="5400" b="1" dirty="0" smtClean="0">
                <a:solidFill>
                  <a:srgbClr val="00B050"/>
                </a:solidFill>
              </a:rPr>
            </a:br>
            <a:r>
              <a:rPr lang="ru-RU" sz="5400" b="1" dirty="0" smtClean="0">
                <a:solidFill>
                  <a:srgbClr val="00B050"/>
                </a:solidFill>
              </a:rPr>
              <a:t>Трудна ли новая тема?</a:t>
            </a:r>
            <a:br>
              <a:rPr lang="ru-RU" sz="5400" b="1" dirty="0" smtClean="0">
                <a:solidFill>
                  <a:srgbClr val="00B050"/>
                </a:solidFill>
              </a:rPr>
            </a:br>
            <a:r>
              <a:rPr lang="ru-RU" sz="5400" b="1" dirty="0" smtClean="0">
                <a:solidFill>
                  <a:srgbClr val="00B050"/>
                </a:solidFill>
              </a:rPr>
              <a:t>Какие исключения запомнили?</a:t>
            </a:r>
            <a:br>
              <a:rPr lang="ru-RU" sz="5400" b="1" dirty="0" smtClean="0">
                <a:solidFill>
                  <a:srgbClr val="00B050"/>
                </a:solidFill>
              </a:rPr>
            </a:br>
            <a:endParaRPr lang="ru-RU" sz="5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5962992"/>
          </a:xfrm>
        </p:spPr>
        <p:txBody>
          <a:bodyPr>
            <a:normAutofit/>
          </a:bodyPr>
          <a:lstStyle/>
          <a:p>
            <a:r>
              <a:rPr lang="ru-RU" sz="10700" b="1" dirty="0" smtClean="0">
                <a:solidFill>
                  <a:srgbClr val="FF0000"/>
                </a:solidFill>
              </a:rPr>
              <a:t>Домашнее задание:</a:t>
            </a:r>
            <a:br>
              <a:rPr lang="ru-RU" sz="107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Параграф: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Упражнение: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Словарные слова: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8195" name="Picture 3" descr="C:\Users\Алёнка\Desktop\ШКОЛЬНАЯ ВСЯЧИНА\69490753_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8769" y="1556792"/>
            <a:ext cx="2903418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18072" cy="630932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Вспомним, что изучали на прошлых уроках?</a:t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Что хорошо запомнилось?</a:t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Вызывает ли затруднение у вас данное правило?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Алёнка\Desktop\ШКОЛЬНАЯ ВСЯЧИНА\Read-a-Boo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16832"/>
            <a:ext cx="3347864" cy="4138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4869160"/>
          </a:xfrm>
        </p:spPr>
        <p:txBody>
          <a:bodyPr>
            <a:normAutofit/>
          </a:bodyPr>
          <a:lstStyle/>
          <a:p>
            <a:pPr algn="r"/>
            <a:r>
              <a:rPr lang="ru-RU" sz="5400" b="1" i="1" dirty="0" smtClean="0">
                <a:solidFill>
                  <a:srgbClr val="7030A0"/>
                </a:solidFill>
              </a:rPr>
              <a:t>«Нельзя, чтоб тот себя письмом прославил, </a:t>
            </a:r>
            <a:r>
              <a:rPr lang="ru-RU" sz="5400" b="1" dirty="0" smtClean="0">
                <a:solidFill>
                  <a:srgbClr val="7030A0"/>
                </a:solidFill>
              </a:rPr>
              <a:t/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i="1" dirty="0" smtClean="0">
                <a:solidFill>
                  <a:srgbClr val="7030A0"/>
                </a:solidFill>
              </a:rPr>
              <a:t>Кто грамматических не знает свойств и правил»</a:t>
            </a:r>
            <a:r>
              <a:rPr lang="ru-RU" sz="5400" b="1" dirty="0" smtClean="0">
                <a:solidFill>
                  <a:srgbClr val="7030A0"/>
                </a:solidFill>
              </a:rPr>
              <a:t/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i="1" dirty="0" smtClean="0">
                <a:solidFill>
                  <a:srgbClr val="7030A0"/>
                </a:solidFill>
              </a:rPr>
              <a:t> А.П. Сумароков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3" name="Picture 3" descr="C:\Users\Алёнка\Desktop\34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233107"/>
            <a:ext cx="2664296" cy="36248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956376" cy="617901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5300" b="1" dirty="0" smtClean="0">
                <a:solidFill>
                  <a:schemeClr val="accent5">
                    <a:lumMod val="75000"/>
                  </a:schemeClr>
                </a:solidFill>
              </a:rPr>
              <a:t>Орфоэпическая разминка</a:t>
            </a:r>
            <a:r>
              <a:rPr lang="ru-RU" sz="53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br>
              <a:rPr lang="ru-RU" sz="53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53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53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5300" b="1" dirty="0" smtClean="0">
                <a:solidFill>
                  <a:srgbClr val="00B050"/>
                </a:solidFill>
              </a:rPr>
              <a:t>На </a:t>
            </a:r>
            <a:r>
              <a:rPr lang="ru-RU" sz="5300" b="1" dirty="0" smtClean="0">
                <a:solidFill>
                  <a:srgbClr val="00B050"/>
                </a:solidFill>
              </a:rPr>
              <a:t>Бахче у нас растет,</a:t>
            </a:r>
            <a:br>
              <a:rPr lang="ru-RU" sz="5300" b="1" dirty="0" smtClean="0">
                <a:solidFill>
                  <a:srgbClr val="00B050"/>
                </a:solidFill>
              </a:rPr>
            </a:br>
            <a:r>
              <a:rPr lang="ru-RU" sz="5300" b="1" dirty="0" smtClean="0">
                <a:solidFill>
                  <a:srgbClr val="00B050"/>
                </a:solidFill>
              </a:rPr>
              <a:t>Как разрежешь, сок течет</a:t>
            </a:r>
            <a:br>
              <a:rPr lang="ru-RU" sz="5300" b="1" dirty="0" smtClean="0">
                <a:solidFill>
                  <a:srgbClr val="00B050"/>
                </a:solidFill>
              </a:rPr>
            </a:br>
            <a:r>
              <a:rPr lang="ru-RU" sz="5300" b="1" dirty="0" smtClean="0">
                <a:solidFill>
                  <a:srgbClr val="00B050"/>
                </a:solidFill>
              </a:rPr>
              <a:t>Свеж и сладок он на вкус</a:t>
            </a:r>
            <a:br>
              <a:rPr lang="ru-RU" sz="5300" b="1" dirty="0" smtClean="0">
                <a:solidFill>
                  <a:srgbClr val="00B050"/>
                </a:solidFill>
              </a:rPr>
            </a:br>
            <a:r>
              <a:rPr lang="ru-RU" sz="5300" b="1" dirty="0" smtClean="0">
                <a:solidFill>
                  <a:srgbClr val="00B050"/>
                </a:solidFill>
              </a:rPr>
              <a:t>Называется </a:t>
            </a:r>
            <a:r>
              <a:rPr lang="ru-RU" sz="5300" b="1" i="1" dirty="0" smtClean="0">
                <a:solidFill>
                  <a:srgbClr val="00B050"/>
                </a:solidFill>
              </a:rPr>
              <a:t>____________</a:t>
            </a:r>
            <a:r>
              <a:rPr lang="ru-RU" sz="49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9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900" b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br>
              <a:rPr lang="ru-RU" sz="49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9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9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лёнка\Desktop\ШКОЛЬНАЯ ВСЯЧИНА\81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970649"/>
            <a:ext cx="4392488" cy="38873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315468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FF"/>
                </a:solidFill>
              </a:rPr>
              <a:t>Чтоб </a:t>
            </a:r>
            <a:r>
              <a:rPr lang="ru-RU" sz="4800" b="1" dirty="0" smtClean="0">
                <a:solidFill>
                  <a:srgbClr val="FF00FF"/>
                </a:solidFill>
              </a:rPr>
              <a:t>скорей в библиотеке</a:t>
            </a:r>
            <a:br>
              <a:rPr lang="ru-RU" sz="4800" b="1" dirty="0" smtClean="0">
                <a:solidFill>
                  <a:srgbClr val="FF00FF"/>
                </a:solidFill>
              </a:rPr>
            </a:br>
            <a:r>
              <a:rPr lang="ru-RU" sz="4800" b="1" dirty="0" smtClean="0">
                <a:solidFill>
                  <a:srgbClr val="FF00FF"/>
                </a:solidFill>
              </a:rPr>
              <a:t>      Отыскать ты книгу смог</a:t>
            </a:r>
            <a:br>
              <a:rPr lang="ru-RU" sz="4800" b="1" dirty="0" smtClean="0">
                <a:solidFill>
                  <a:srgbClr val="FF00FF"/>
                </a:solidFill>
              </a:rPr>
            </a:br>
            <a:r>
              <a:rPr lang="ru-RU" sz="4800" b="1" dirty="0" smtClean="0">
                <a:solidFill>
                  <a:srgbClr val="FF00FF"/>
                </a:solidFill>
              </a:rPr>
              <a:t>      В ней бывает картотека</a:t>
            </a:r>
            <a:br>
              <a:rPr lang="ru-RU" sz="4800" b="1" dirty="0" smtClean="0">
                <a:solidFill>
                  <a:srgbClr val="FF00FF"/>
                </a:solidFill>
              </a:rPr>
            </a:br>
            <a:r>
              <a:rPr lang="ru-RU" sz="4800" b="1" dirty="0" smtClean="0">
                <a:solidFill>
                  <a:srgbClr val="FF00FF"/>
                </a:solidFill>
              </a:rPr>
              <a:t>      Специальный </a:t>
            </a:r>
            <a:r>
              <a:rPr lang="ru-RU" sz="4800" b="1" i="1" dirty="0" smtClean="0">
                <a:solidFill>
                  <a:srgbClr val="FF00FF"/>
                </a:solidFill>
              </a:rPr>
              <a:t>__________</a:t>
            </a:r>
            <a:endParaRPr lang="ru-RU" sz="48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320"/>
            <a:ext cx="8250120" cy="517090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Много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вкусного в саду</a:t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     У нашей тети </a:t>
            </a:r>
            <a:r>
              <a:rPr lang="ru-RU" sz="4800" b="1" dirty="0" err="1" smtClean="0">
                <a:solidFill>
                  <a:schemeClr val="accent3">
                    <a:lumMod val="50000"/>
                  </a:schemeClr>
                </a:solidFill>
              </a:rPr>
              <a:t>Фёклы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     И малина, и клубника</a:t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     И конечно, 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_____________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98080" cy="7488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smtClean="0">
                <a:solidFill>
                  <a:srgbClr val="00B050"/>
                </a:solidFill>
              </a:rPr>
              <a:t>Повторение:</a:t>
            </a:r>
            <a:br>
              <a:rPr lang="ru-RU" sz="6700" b="1" dirty="0" smtClean="0">
                <a:solidFill>
                  <a:srgbClr val="00B050"/>
                </a:solidFill>
              </a:rPr>
            </a:br>
            <a:r>
              <a:rPr lang="ru-RU" sz="6700" b="1" dirty="0" smtClean="0">
                <a:solidFill>
                  <a:srgbClr val="002060"/>
                </a:solidFill>
              </a:rPr>
              <a:t/>
            </a:r>
            <a:br>
              <a:rPr lang="ru-RU" sz="6700" b="1" dirty="0" smtClean="0">
                <a:solidFill>
                  <a:srgbClr val="002060"/>
                </a:solidFill>
              </a:rPr>
            </a:br>
            <a:r>
              <a:rPr lang="ru-RU" sz="6700" b="1" dirty="0" smtClean="0">
                <a:solidFill>
                  <a:srgbClr val="002060"/>
                </a:solidFill>
              </a:rPr>
              <a:t>Ш…пот</a:t>
            </a:r>
            <a:br>
              <a:rPr lang="ru-RU" sz="6700" b="1" dirty="0" smtClean="0">
                <a:solidFill>
                  <a:srgbClr val="002060"/>
                </a:solidFill>
              </a:rPr>
            </a:br>
            <a:r>
              <a:rPr lang="ru-RU" sz="6700" b="1" dirty="0" smtClean="0">
                <a:solidFill>
                  <a:srgbClr val="002060"/>
                </a:solidFill>
              </a:rPr>
              <a:t>Ш…в</a:t>
            </a:r>
            <a:r>
              <a:rPr lang="ru-RU" sz="6700" b="1" dirty="0" smtClean="0">
                <a:solidFill>
                  <a:srgbClr val="002060"/>
                </a:solidFill>
              </a:rPr>
              <a:t/>
            </a:r>
            <a:br>
              <a:rPr lang="ru-RU" sz="6700" b="1" dirty="0" smtClean="0">
                <a:solidFill>
                  <a:srgbClr val="002060"/>
                </a:solidFill>
              </a:rPr>
            </a:br>
            <a:r>
              <a:rPr lang="ru-RU" sz="6700" b="1" dirty="0" smtClean="0">
                <a:solidFill>
                  <a:srgbClr val="002060"/>
                </a:solidFill>
              </a:rPr>
              <a:t>Ч…</a:t>
            </a:r>
            <a:r>
              <a:rPr lang="ru-RU" sz="6700" b="1" dirty="0" err="1" smtClean="0">
                <a:solidFill>
                  <a:srgbClr val="002060"/>
                </a:solidFill>
              </a:rPr>
              <a:t>лка</a:t>
            </a:r>
            <a:r>
              <a:rPr lang="ru-RU" sz="6700" b="1" dirty="0" smtClean="0">
                <a:solidFill>
                  <a:srgbClr val="002060"/>
                </a:solidFill>
              </a:rPr>
              <a:t/>
            </a:r>
            <a:br>
              <a:rPr lang="ru-RU" sz="6700" b="1" dirty="0" smtClean="0">
                <a:solidFill>
                  <a:srgbClr val="002060"/>
                </a:solidFill>
              </a:rPr>
            </a:br>
            <a:r>
              <a:rPr lang="ru-RU" sz="6700" b="1" dirty="0" smtClean="0">
                <a:solidFill>
                  <a:srgbClr val="002060"/>
                </a:solidFill>
              </a:rPr>
              <a:t>Ж…</a:t>
            </a:r>
            <a:r>
              <a:rPr lang="ru-RU" sz="6700" b="1" dirty="0" err="1" smtClean="0">
                <a:solidFill>
                  <a:srgbClr val="002060"/>
                </a:solidFill>
              </a:rPr>
              <a:t>рдочка</a:t>
            </a:r>
            <a:r>
              <a:rPr lang="ru-RU" sz="6700" b="1" dirty="0" smtClean="0">
                <a:solidFill>
                  <a:srgbClr val="002060"/>
                </a:solidFill>
              </a:rPr>
              <a:t/>
            </a:r>
            <a:br>
              <a:rPr lang="ru-RU" sz="6700" b="1" dirty="0" smtClean="0">
                <a:solidFill>
                  <a:srgbClr val="002060"/>
                </a:solidFill>
              </a:rPr>
            </a:br>
            <a:r>
              <a:rPr lang="ru-RU" sz="6700" b="1" dirty="0" smtClean="0">
                <a:solidFill>
                  <a:srgbClr val="002060"/>
                </a:solidFill>
              </a:rPr>
              <a:t>Ш…рты</a:t>
            </a: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0700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err="1" smtClean="0">
                <a:solidFill>
                  <a:srgbClr val="002060"/>
                </a:solidFill>
              </a:rPr>
              <a:t>Капюш</a:t>
            </a:r>
            <a:r>
              <a:rPr lang="ru-RU" sz="7200" b="1" dirty="0" smtClean="0">
                <a:solidFill>
                  <a:srgbClr val="002060"/>
                </a:solidFill>
              </a:rPr>
              <a:t>…</a:t>
            </a:r>
            <a:r>
              <a:rPr lang="ru-RU" sz="7200" b="1" dirty="0" err="1" smtClean="0">
                <a:solidFill>
                  <a:srgbClr val="002060"/>
                </a:solidFill>
              </a:rPr>
              <a:t>н</a:t>
            </a:r>
            <a:r>
              <a:rPr lang="ru-RU" sz="7200" dirty="0" smtClean="0">
                <a:solidFill>
                  <a:srgbClr val="002060"/>
                </a:solidFill>
              </a:rPr>
              <a:t/>
            </a:r>
            <a:br>
              <a:rPr lang="ru-RU" sz="7200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Щ…</a:t>
            </a:r>
            <a:r>
              <a:rPr lang="ru-RU" sz="7200" b="1" dirty="0" err="1" smtClean="0">
                <a:solidFill>
                  <a:srgbClr val="002060"/>
                </a:solidFill>
              </a:rPr>
              <a:t>тка</a:t>
            </a:r>
            <a:r>
              <a:rPr lang="ru-RU" sz="7200" dirty="0" smtClean="0">
                <a:solidFill>
                  <a:srgbClr val="002060"/>
                </a:solidFill>
              </a:rPr>
              <a:t/>
            </a:r>
            <a:br>
              <a:rPr lang="ru-RU" sz="7200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Ш…</a:t>
            </a:r>
            <a:r>
              <a:rPr lang="ru-RU" sz="7200" b="1" dirty="0" err="1" smtClean="0">
                <a:solidFill>
                  <a:srgbClr val="002060"/>
                </a:solidFill>
              </a:rPr>
              <a:t>колад</a:t>
            </a:r>
            <a:r>
              <a:rPr lang="ru-RU" sz="7200" dirty="0" smtClean="0">
                <a:solidFill>
                  <a:srgbClr val="002060"/>
                </a:solidFill>
              </a:rPr>
              <a:t/>
            </a:r>
            <a:br>
              <a:rPr lang="ru-RU" sz="7200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Ж…</a:t>
            </a:r>
            <a:r>
              <a:rPr lang="ru-RU" sz="7200" b="1" dirty="0" err="1" smtClean="0">
                <a:solidFill>
                  <a:srgbClr val="002060"/>
                </a:solidFill>
              </a:rPr>
              <a:t>нглёр</a:t>
            </a:r>
            <a:r>
              <a:rPr lang="ru-RU" sz="7200" dirty="0" smtClean="0">
                <a:solidFill>
                  <a:srgbClr val="002060"/>
                </a:solidFill>
              </a:rPr>
              <a:t/>
            </a:r>
            <a:br>
              <a:rPr lang="ru-RU" sz="7200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Крыж…вник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dirty="0" err="1" smtClean="0"/>
              <a:t>Физминутка</a:t>
            </a:r>
            <a:endParaRPr lang="ru-RU" sz="8800" b="1" dirty="0"/>
          </a:p>
        </p:txBody>
      </p:sp>
      <p:pic>
        <p:nvPicPr>
          <p:cNvPr id="6146" name="Picture 2" descr="C:\Users\Алёнка\Desktop\ШКОЛЬНАЯ ВСЯЧИНА\kalendplan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17348"/>
            <a:ext cx="4202286" cy="5640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101</Words>
  <Application>Microsoft Office PowerPoint</Application>
  <PresentationFormat>Экран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Третье февраля. Классная работа. </vt:lpstr>
      <vt:lpstr>Вспомним, что изучали на прошлых уроках? Что хорошо запомнилось? Вызывает ли затруднение у вас данное правило?</vt:lpstr>
      <vt:lpstr>«Нельзя, чтоб тот себя письмом прославил,  Кто грамматических не знает свойств и правил»  А.П. Сумароков </vt:lpstr>
      <vt:lpstr>Орфоэпическая разминка.  На Бахче у нас растет, Как разрежешь, сок течет Свеж и сладок он на вкус Называется ____________    </vt:lpstr>
      <vt:lpstr>Чтоб скорей в библиотеке       Отыскать ты книгу смог       В ней бывает картотека       Специальный __________</vt:lpstr>
      <vt:lpstr>Много вкусного в саду      У нашей тети Фёклы      И малина, и клубника      И конечно, _____________ </vt:lpstr>
      <vt:lpstr>Повторение:  Ш…пот Ш…в Ч…лка Ж…рдочка Ш…рты     </vt:lpstr>
      <vt:lpstr>Капюш…н Щ…тка Ш…колад Ж…нглёр Крыж…вник</vt:lpstr>
      <vt:lpstr>Физминутка</vt:lpstr>
      <vt:lpstr>Посмотрим на пару слов: акц ? ия нарц ? сс синиц ? н Попробуйте сформулировать тему урока? И цель урока?</vt:lpstr>
      <vt:lpstr>Слова-исключения: цыплёнок цыган цыкнуть (цыц) на цыпочках   Давайте сочиним что-нибудь, чтобы запомнить эти исключения?!   </vt:lpstr>
      <vt:lpstr>Слайд 12</vt:lpstr>
      <vt:lpstr>Вставьте Ы или И: Ц…нга, куц…й, овц…, акац…я, ц…плята,сигнализац…я, ц…ркуль, секц…я, ц…ган, синиц…н, у гостиниц…., ц…новка, белолиц…й, панц…рь  …</vt:lpstr>
      <vt:lpstr>Нарц…сс, нац…я, сигнализац…я, у ящериц…, у прокарниц…-мартышки, полиц…я, молодц…-храбрец…, умниц…-разумниц…, авиац…я, падчериц…н, дикц…я.</vt:lpstr>
      <vt:lpstr>ИТОГИ Вспомним, что изучили сегодня? Трудна ли новая тема? Какие исключения запомнили? </vt:lpstr>
      <vt:lpstr>Домашнее задание: Параграф: Упражнение: Словарные слова: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Третье февраля. Классная работа. </dc:title>
  <dc:creator>Алёнка</dc:creator>
  <cp:lastModifiedBy>Алёнка</cp:lastModifiedBy>
  <cp:revision>8</cp:revision>
  <dcterms:created xsi:type="dcterms:W3CDTF">2012-02-02T13:08:11Z</dcterms:created>
  <dcterms:modified xsi:type="dcterms:W3CDTF">2012-02-02T13:58:23Z</dcterms:modified>
</cp:coreProperties>
</file>