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sldIdLst>
    <p:sldId id="256" r:id="rId2"/>
    <p:sldId id="332" r:id="rId3"/>
    <p:sldId id="328" r:id="rId4"/>
    <p:sldId id="333" r:id="rId5"/>
    <p:sldId id="266" r:id="rId6"/>
    <p:sldId id="331" r:id="rId7"/>
    <p:sldId id="330" r:id="rId8"/>
    <p:sldId id="259" r:id="rId9"/>
    <p:sldId id="260" r:id="rId10"/>
    <p:sldId id="327" r:id="rId11"/>
    <p:sldId id="347" r:id="rId12"/>
    <p:sldId id="262" r:id="rId13"/>
    <p:sldId id="263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5" r:id="rId30"/>
    <p:sldId id="282" r:id="rId31"/>
    <p:sldId id="334" r:id="rId32"/>
    <p:sldId id="293" r:id="rId33"/>
    <p:sldId id="335" r:id="rId34"/>
    <p:sldId id="336" r:id="rId35"/>
    <p:sldId id="337" r:id="rId36"/>
    <p:sldId id="338" r:id="rId37"/>
    <p:sldId id="339" r:id="rId38"/>
    <p:sldId id="295" r:id="rId39"/>
    <p:sldId id="341" r:id="rId40"/>
    <p:sldId id="340" r:id="rId41"/>
    <p:sldId id="342" r:id="rId42"/>
    <p:sldId id="343" r:id="rId43"/>
    <p:sldId id="344" r:id="rId44"/>
    <p:sldId id="345" r:id="rId45"/>
    <p:sldId id="346" r:id="rId46"/>
    <p:sldId id="348" r:id="rId47"/>
    <p:sldId id="349" r:id="rId48"/>
    <p:sldId id="350" r:id="rId49"/>
    <p:sldId id="351" r:id="rId50"/>
    <p:sldId id="352" r:id="rId51"/>
    <p:sldId id="353" r:id="rId52"/>
    <p:sldId id="354" r:id="rId53"/>
    <p:sldId id="356" r:id="rId5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54"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33CC"/>
    <a:srgbClr val="FFFF00"/>
    <a:srgbClr val="008000"/>
    <a:srgbClr val="FF9900"/>
    <a:srgbClr val="FF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8" autoAdjust="0"/>
    <p:restoredTop sz="91887" autoAdjust="0"/>
  </p:normalViewPr>
  <p:slideViewPr>
    <p:cSldViewPr>
      <p:cViewPr varScale="1">
        <p:scale>
          <a:sx n="99" d="100"/>
          <a:sy n="99" d="100"/>
        </p:scale>
        <p:origin x="-2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1B2AD9B-EE46-4820-83AA-02A2D4B1B2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8F48B-3635-4F60-ACF9-CFD344F8D8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AFB46E-66C3-4A49-8C47-B1AC3F81B3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4D922-E6F6-40A8-BEDB-9F3817C74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69E93-AD86-4215-80A6-74227600D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F284F-DF41-4BD7-8C30-8ACBC9F58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84ADD-7F15-4AD1-BB04-C8E2DE4DD6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2F75F-DFF6-48F8-A4B9-E8AE39EC7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8D929-D171-464B-9653-F23C4190E7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B5F2695D-E075-426C-9115-054737F019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245773FF-4509-426D-9D39-79CD6CA508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2926EBA-83F2-4E72-AB1F-C5A5EC81FE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A92B6-7968-4819-A63B-2538E60FF6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43A430ED-B9D0-4E7B-9425-90233A359E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D1F65C94-F6C9-47D9-A438-8C292C1405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8745EE4F-E59C-41F5-B2FF-C3F0144267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1368C6B-E5A9-4E20-A85A-247A859C5E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ransition advClick="0"/>
  <p:timing>
    <p:tnLst>
      <p:par>
        <p:cTn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file:///C:\&#1084;&#1072;&#1084;&#1072;\&#1077;&#1083;&#1077;&#1085;&#1072;\&#1055;&#1083;&#1072;&#1085;&#1080;&#1088;&#1086;&#1074;&#1072;&#1085;&#1080;&#1077;\&#1052;&#1061;&#1050;\&#1069;&#1082;&#1079;&#1072;&#1084;&#1077;&#1085;2010\&#1090;&#1040;&#1053;&#1071;\15%20&#1055;&#1086;&#1103;&#1074;&#1083;&#1077;&#1085;&#1080;&#1077;%20&#1040;&#1083;&#1080;&#1089;&#1099;.mp3" TargetMode="External"/><Relationship Id="rId7" Type="http://schemas.openxmlformats.org/officeDocument/2006/relationships/image" Target="../media/image2.png"/><Relationship Id="rId12" Type="http://schemas.openxmlformats.org/officeDocument/2006/relationships/image" Target="../media/image8.png"/><Relationship Id="rId2" Type="http://schemas.openxmlformats.org/officeDocument/2006/relationships/audio" Target="file:///C:\Documents%20and%20Settings\All%20Users\&#1044;&#1086;&#1082;&#1091;&#1084;&#1077;&#1085;&#1090;&#1099;\&#1052;&#1086;&#1103;%20&#1084;&#1091;&#1079;&#1099;&#1082;&#1072;\&#1054;&#1073;&#1088;&#1072;&#1079;&#1094;&#1099;%20&#1084;&#1091;&#1079;&#1099;&#1082;&#1080;\d954eabc7973.mp3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tour-portal.com.ua/img/country/4/egypt_03.jpg" TargetMode="External"/><Relationship Id="rId2" Type="http://schemas.openxmlformats.org/officeDocument/2006/relationships/slide" Target="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4.xml"/><Relationship Id="rId1" Type="http://schemas.openxmlformats.org/officeDocument/2006/relationships/audio" Target="file:///C:\Documents%20and%20Settings\Alexsandr\&#1056;&#1072;&#1073;&#1086;&#1095;&#1080;&#1081;%20&#1089;&#1090;&#1086;&#1083;\&#1045;&#1043;&#1045;%20&#1087;&#1086;%20&#1052;&#1061;&#1050;\d954eabc7973.mp3" TargetMode="Externa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file:///C:\Documents%20and%20Settings\Alexsandr\&#1056;&#1072;&#1073;&#1086;&#1095;&#1080;&#1081;%20&#1089;&#1090;&#1086;&#1083;\&#1045;&#1043;&#1045;%20&#1087;&#1086;%20&#1052;&#1061;&#1050;\&#1053;&#1086;&#1074;&#1072;&#1103;%20&#1087;&#1072;&#1087;&#1082;&#1072;\%20zydes%20sveta\sem" TargetMode="Externa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0%D0%B7%D0%B8%D1%8F" TargetMode="External"/><Relationship Id="rId2" Type="http://schemas.openxmlformats.org/officeDocument/2006/relationships/hyperlink" Target="http://ru.wikipedia.org/wiki/%D0%92%D0%B5%D0%BB%D0%B8%D0%BA%D0%B0%D1%8F_%D0%BA%D0%B8%D1%82%D0%B0%D0%B9%D1%81%D0%BA%D0%B0%D1%8F_%D1%81%D1%82%D0%B5%D0%BD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hyperlink" Target="http://ru.wikipedia.org/wiki/%D0%9A%D0%B8%D1%82%D0%B0%D0%B9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E%D0%B6%D0%BD%D0%B0%D1%8F_%D0%90%D0%BC%D0%B5%D1%80%D0%B8%D0%BA%D0%B0" TargetMode="External"/><Relationship Id="rId2" Type="http://schemas.openxmlformats.org/officeDocument/2006/relationships/hyperlink" Target="http://ru.wikipedia.org/wiki/%D0%9C%D0%B0%D1%87%D1%83-%D0%9F%D0%B8%D0%BA%D1%87%D1%8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hyperlink" Target="http://ru.wikipedia.org/wiki/%D0%9F%D0%B5%D1%80%D1%83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0%D0%B7%D0%B8%D1%8F" TargetMode="External"/><Relationship Id="rId2" Type="http://schemas.openxmlformats.org/officeDocument/2006/relationships/hyperlink" Target="http://ru.wikipedia.org/wiki/%D0%9F%D0%B5%D1%82%D1%80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hyperlink" Target="http://www.ellf.ru/uploads/posts/2009-09/1253179834_petra001.jpg" TargetMode="External"/><Relationship Id="rId4" Type="http://schemas.openxmlformats.org/officeDocument/2006/relationships/hyperlink" Target="http://ru.wikipedia.org/wiki/%D0%98%D0%BE%D1%80%D0%B4%D0%B0%D0%BD%D0%B8%D1%8F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5%D0%B2%D0%B5%D1%80%D0%BD%D0%B0%D1%8F_%D0%90%D0%BC%D0%B5%D1%80%D0%B8%D0%BA%D0%B0" TargetMode="External"/><Relationship Id="rId2" Type="http://schemas.openxmlformats.org/officeDocument/2006/relationships/hyperlink" Target="http://ru.wikipedia.org/wiki/%D0%A7%D0%B8%D1%87%D0%B5%D0%BD-%D0%98%D1%86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hyperlink" Target="http://ru.wikipedia.org/wiki/%D0%9C%D0%B5%D0%BA%D1%81%D0%B8%D0%BA%D0%B0" TargetMode="External"/><Relationship Id="rId4" Type="http://schemas.openxmlformats.org/officeDocument/2006/relationships/hyperlink" Target="http://ru.wikipedia.org/wiki/%D0%AE%D0%BA%D0%B0%D1%82%D0%B0%D0%BD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5%D0%B2%D1%80%D0%BE%D0%BF%D0%B0" TargetMode="External"/><Relationship Id="rId2" Type="http://schemas.openxmlformats.org/officeDocument/2006/relationships/hyperlink" Target="http://ru.wikipedia.org/wiki/%D0%9A%D0%BE%D0%BB%D0%B8%D0%B7%D0%B5%D0%B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hyperlink" Target="http://ru.wikipedia.org/wiki/%D0%98%D1%82%D0%B0%D0%BB%D0%B8%D1%8F" TargetMode="External"/><Relationship Id="rId4" Type="http://schemas.openxmlformats.org/officeDocument/2006/relationships/hyperlink" Target="http://ru.wikipedia.org/wiki/%D0%A0%D0%B8%D0%BC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0%D0%B7%D0%B8%D1%8F" TargetMode="External"/><Relationship Id="rId2" Type="http://schemas.openxmlformats.org/officeDocument/2006/relationships/hyperlink" Target="http://ru.wikipedia.org/wiki/%D0%A2%D0%B0%D0%B4%D0%B6-%D0%9C%D0%B0%D1%85%D0%B0%D0%BB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hyperlink" Target="http://ru.wikipedia.org/wiki/%D0%98%D0%BD%D0%B4%D0%B8%D1%8F" TargetMode="External"/><Relationship Id="rId4" Type="http://schemas.openxmlformats.org/officeDocument/2006/relationships/hyperlink" Target="http://ru.wikipedia.org/wiki/%D0%90%D0%B3%D1%80%D0%B0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20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slide" Target="slide1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slide" Target="slide14.xml"/><Relationship Id="rId5" Type="http://schemas.openxmlformats.org/officeDocument/2006/relationships/image" Target="../media/image6.png"/><Relationship Id="rId15" Type="http://schemas.openxmlformats.org/officeDocument/2006/relationships/slide" Target="slide26.xml"/><Relationship Id="rId10" Type="http://schemas.openxmlformats.org/officeDocument/2006/relationships/slide" Target="slide9.xml"/><Relationship Id="rId4" Type="http://schemas.openxmlformats.org/officeDocument/2006/relationships/image" Target="../media/image5.png"/><Relationship Id="rId9" Type="http://schemas.openxmlformats.org/officeDocument/2006/relationships/slide" Target="slide7.xml"/><Relationship Id="rId14" Type="http://schemas.openxmlformats.org/officeDocument/2006/relationships/slide" Target="slide2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E%D0%B6%D0%BD%D0%B0%D1%8F_%D0%90%D0%BC%D0%B5%D1%80%D0%B8%D0%BA%D0%B0" TargetMode="External"/><Relationship Id="rId2" Type="http://schemas.openxmlformats.org/officeDocument/2006/relationships/hyperlink" Target="http://ru.wikipedia.org/wiki/%D0%A1%D1%82%D0%B0%D1%82%D1%83%D1%8F_%D0%A5%D1%80%D0%B8%D1%81%D1%82%D0%B0-%D0%98%D1%81%D0%BA%D1%83%D0%BF%D0%B8%D1%82%D0%B5%D0%BB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hyperlink" Target="http://ru.wikipedia.org/wiki/%D0%91%D1%80%D0%B0%D0%B7%D0%B8%D0%BB%D0%B8%D1%8F" TargetMode="External"/><Relationship Id="rId4" Type="http://schemas.openxmlformats.org/officeDocument/2006/relationships/hyperlink" Target="http://ru.wikipedia.org/wiki/%D0%A0%D0%B8%D0%BE-%D0%B4%D0%B5-%D0%96%D0%B0%D0%BD%D0%B5%D0%B9%D1%80%D0%BE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://caroline.narod.ru/mythes.html" TargetMode="External"/><Relationship Id="rId3" Type="http://schemas.openxmlformats.org/officeDocument/2006/relationships/hyperlink" Target="http://ru.wikipedia.org/" TargetMode="External"/><Relationship Id="rId7" Type="http://schemas.openxmlformats.org/officeDocument/2006/relationships/hyperlink" Target="http://7wonders.synnegoria.com/" TargetMode="External"/><Relationship Id="rId2" Type="http://schemas.openxmlformats.org/officeDocument/2006/relationships/slideLayout" Target="../slideLayouts/slideLayout14.xml"/><Relationship Id="rId1" Type="http://schemas.openxmlformats.org/officeDocument/2006/relationships/audio" Target="file:///C:\&#1084;&#1072;&#1084;&#1072;\&#1077;&#1083;&#1077;&#1085;&#1072;\&#1055;&#1083;&#1072;&#1085;&#1080;&#1088;&#1086;&#1074;&#1072;&#1085;&#1080;&#1077;\&#1052;&#1061;&#1050;\&#1069;&#1082;&#1079;&#1072;&#1084;&#1077;&#1085;2010\&#1090;&#1040;&#1053;&#1071;\15%20&#1055;&#1086;&#1103;&#1074;&#1083;&#1077;&#1085;&#1080;&#1077;%20&#1040;&#1083;&#1080;&#1089;&#1099;.mp3" TargetMode="External"/><Relationship Id="rId6" Type="http://schemas.openxmlformats.org/officeDocument/2006/relationships/hyperlink" Target="http://scross.stavropol.net/guide/wonders/chudesa.htm" TargetMode="External"/><Relationship Id="rId5" Type="http://schemas.openxmlformats.org/officeDocument/2006/relationships/hyperlink" Target="http://mega.km.ru/" TargetMode="External"/><Relationship Id="rId10" Type="http://schemas.openxmlformats.org/officeDocument/2006/relationships/image" Target="../media/image68.png"/><Relationship Id="rId4" Type="http://schemas.openxmlformats.org/officeDocument/2006/relationships/hyperlink" Target="http://images.yandex.ru/" TargetMode="External"/><Relationship Id="rId9" Type="http://schemas.openxmlformats.org/officeDocument/2006/relationships/hyperlink" Target="http://members.xoom.com/foox/frame2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1" name="Object 13"/>
          <p:cNvGraphicFramePr>
            <a:graphicFrameLocks noChangeAspect="1"/>
          </p:cNvGraphicFramePr>
          <p:nvPr/>
        </p:nvGraphicFramePr>
        <p:xfrm>
          <a:off x="2843213" y="981075"/>
          <a:ext cx="1008062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Фотография Photo Editor" r:id="rId6" imgW="704948" imgH="704948" progId="">
                  <p:embed/>
                </p:oleObj>
              </mc:Choice>
              <mc:Fallback>
                <p:oleObj name="Фотография Photo Editor" r:id="rId6" imgW="704948" imgH="704948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981075"/>
                        <a:ext cx="1008062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2" name="Picture 14" descr="kolos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275" y="981075"/>
            <a:ext cx="10064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 descr="mavzole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59338" y="981075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 descr="mayak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1989138"/>
            <a:ext cx="9937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 descr="piramid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1638" y="2924175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 descr="sady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79838" y="3860800"/>
            <a:ext cx="9937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9" descr="zev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48038" y="4797425"/>
            <a:ext cx="9921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d954eabc7973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3" name="15 Появление Алисы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52120" y="5836320"/>
            <a:ext cx="32367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</a:rPr>
              <a:t>Урок по МХК 8 класс</a:t>
            </a:r>
          </a:p>
          <a:p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</a:rPr>
              <a:t>Учитель МХК высшей категории</a:t>
            </a:r>
          </a:p>
          <a:p>
            <a:r>
              <a:rPr lang="ru-RU" sz="1400" b="1" i="1" dirty="0" err="1" smtClean="0">
                <a:solidFill>
                  <a:schemeClr val="accent6">
                    <a:lumMod val="50000"/>
                  </a:schemeClr>
                </a:solidFill>
              </a:rPr>
              <a:t>Бакутина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</a:rPr>
              <a:t> Е.И.</a:t>
            </a:r>
            <a:endParaRPr lang="ru-RU" sz="1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4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numSld="999" showWhenStopped="0">
                <p:cTn id="4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8000"/>
                <a:satMod val="230000"/>
              </a:schemeClr>
            </a:gs>
            <a:gs pos="60000">
              <a:schemeClr val="accent5">
                <a:lumMod val="40000"/>
                <a:lumOff val="60000"/>
              </a:schemeClr>
            </a:gs>
            <a:gs pos="100000">
              <a:schemeClr val="bg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 Изображения этой статуи не сохранилось, поэтому предположений о том, как она выглядела, множество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http://7chydessveta.com/reetail/koloss/foto/5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3571900" cy="45720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4" descr="Колосс Родосск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143116"/>
            <a:ext cx="4499271" cy="32035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8000"/>
                <a:satMod val="230000"/>
              </a:schemeClr>
            </a:gs>
            <a:gs pos="60000">
              <a:schemeClr val="accent5">
                <a:lumMod val="40000"/>
                <a:lumOff val="60000"/>
              </a:schemeClr>
            </a:gs>
            <a:gs pos="100000">
              <a:schemeClr val="bg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Rectangle 11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5000636"/>
            <a:ext cx="8229600" cy="1643074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Статуя была сделана из бронзы и достигала в высоту около 33 метров. Она была создана скульптором </a:t>
            </a:r>
            <a:r>
              <a:rPr lang="ru-RU" sz="2400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Харетом</a:t>
            </a:r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 её строительство ушло 12 лет.</a:t>
            </a:r>
          </a:p>
        </p:txBody>
      </p:sp>
      <p:pic>
        <p:nvPicPr>
          <p:cNvPr id="17421" name="Picture 13" descr="7won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1785926"/>
            <a:ext cx="4286250" cy="2952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4401862" cy="3309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8000"/>
                <a:satMod val="230000"/>
              </a:schemeClr>
            </a:gs>
            <a:gs pos="60000">
              <a:schemeClr val="accent5">
                <a:lumMod val="40000"/>
                <a:lumOff val="60000"/>
              </a:schemeClr>
            </a:gs>
            <a:gs pos="100000">
              <a:schemeClr val="bg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0034" y="0"/>
            <a:ext cx="4038600" cy="614364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endParaRPr lang="ru-RU" sz="2800" dirty="0" smtClean="0"/>
          </a:p>
          <a:p>
            <a:pPr>
              <a:lnSpc>
                <a:spcPct val="90000"/>
              </a:lnSpc>
            </a:pPr>
            <a:endParaRPr lang="ru-RU" sz="2800" i="1" dirty="0" smtClean="0"/>
          </a:p>
          <a:p>
            <a:pPr>
              <a:lnSpc>
                <a:spcPct val="90000"/>
              </a:lnSpc>
            </a:pPr>
            <a:endParaRPr lang="ru-RU" sz="2800" i="1" dirty="0" smtClean="0"/>
          </a:p>
          <a:p>
            <a:pPr>
              <a:lnSpc>
                <a:spcPct val="90000"/>
              </a:lnSpc>
            </a:pPr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Учёные-археологи предполагают, что статуя стояла в центре города и смотрела на море и гавань.</a:t>
            </a:r>
            <a:endParaRPr lang="en-US" sz="2400" i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None/>
            </a:pPr>
            <a:endParaRPr lang="ru-RU" sz="2400" i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время землетрясения, через 50 лет после окончания строительства, Колосс рухнул, переломившись на уровне колен.</a:t>
            </a:r>
          </a:p>
        </p:txBody>
      </p:sp>
      <p:pic>
        <p:nvPicPr>
          <p:cNvPr id="20488" name="Picture 8" descr="colst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00108"/>
            <a:ext cx="4003675" cy="4608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8000"/>
                <a:satMod val="230000"/>
              </a:schemeClr>
            </a:gs>
            <a:gs pos="60000">
              <a:schemeClr val="accent5">
                <a:lumMod val="40000"/>
                <a:lumOff val="60000"/>
              </a:schemeClr>
            </a:gs>
            <a:gs pos="100000">
              <a:schemeClr val="bg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0034" y="500042"/>
            <a:ext cx="4038600" cy="5572164"/>
          </a:xfrm>
        </p:spPr>
        <p:txBody>
          <a:bodyPr>
            <a:normAutofit fontScale="92500" lnSpcReduction="10000"/>
          </a:bodyPr>
          <a:lstStyle/>
          <a:p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 по обе стороны устья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родосской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бухты стоят на колоннах бронзовые олени. Олень- эмблема Родоса, входящего в современную Грецию. </a:t>
            </a:r>
          </a:p>
        </p:txBody>
      </p:sp>
      <p:pic>
        <p:nvPicPr>
          <p:cNvPr id="22536" name="Picture 8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571480"/>
            <a:ext cx="3024187" cy="5329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8000"/>
                <a:satMod val="230000"/>
              </a:schemeClr>
            </a:gs>
            <a:gs pos="60000">
              <a:schemeClr val="accent5">
                <a:lumMod val="40000"/>
                <a:lumOff val="60000"/>
              </a:schemeClr>
            </a:gs>
            <a:gs pos="100000">
              <a:schemeClr val="bg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>
            <a:normAutofit/>
          </a:bodyPr>
          <a:lstStyle/>
          <a:p>
            <a:r>
              <a:rPr lang="ru-RU" sz="4400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Мавзолей в </a:t>
            </a:r>
            <a:r>
              <a:rPr lang="ru-RU" sz="4400" b="1" i="1" u="sng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Галикарнасе</a:t>
            </a:r>
            <a:r>
              <a:rPr lang="ru-RU" sz="4400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</a:t>
            </a:r>
            <a:endParaRPr lang="ru-RU" sz="4400" dirty="0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14438"/>
            <a:ext cx="4392613" cy="5445125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Царь </a:t>
            </a:r>
            <a:r>
              <a:rPr lang="ru-RU" sz="2000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Мавсол</a:t>
            </a: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0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решил </a:t>
            </a:r>
            <a:r>
              <a:rPr lang="ru-RU" sz="2000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построитьв</a:t>
            </a: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Галикарнасе</a:t>
            </a: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гробницу для себя и своей царицы. </a:t>
            </a:r>
            <a:r>
              <a:rPr lang="ru-RU" sz="2000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Мавсол</a:t>
            </a:r>
            <a:r>
              <a:rPr lang="ru-RU" sz="20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мечтал о величественном памятнике, который бы напоминал миру о его богатстве и могуществе. Он умер до окончания работ над гробницей. </a:t>
            </a:r>
            <a:endParaRPr lang="ru-RU" sz="2000" i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Гробница была построена в 350 году до н. э. Она была названа </a:t>
            </a:r>
            <a:r>
              <a:rPr lang="ru-RU" sz="20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Мавзолеем</a:t>
            </a:r>
            <a:r>
              <a:rPr lang="ru-RU" sz="20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имени царя.</a:t>
            </a:r>
          </a:p>
        </p:txBody>
      </p:sp>
      <p:sp>
        <p:nvSpPr>
          <p:cNvPr id="36871" name="WordArt 7" descr="Белый мрамор"/>
          <p:cNvSpPr>
            <a:spLocks noChangeArrowheads="1" noChangeShapeType="1" noTextEdit="1"/>
          </p:cNvSpPr>
          <p:nvPr/>
        </p:nvSpPr>
        <p:spPr bwMode="auto">
          <a:xfrm>
            <a:off x="468313" y="188913"/>
            <a:ext cx="7921625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endParaRPr lang="ru-RU" sz="3600" kern="10" dirty="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Kozuka Gothic Pro L" pitchFamily="34" charset="-128"/>
              <a:ea typeface="Kozuka Gothic Pro L" pitchFamily="34" charset="-128"/>
            </a:endParaRPr>
          </a:p>
        </p:txBody>
      </p:sp>
      <p:pic>
        <p:nvPicPr>
          <p:cNvPr id="36873" name="Picture 9" descr="ma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214422"/>
            <a:ext cx="3816350" cy="5329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87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8000"/>
                <a:satMod val="230000"/>
              </a:schemeClr>
            </a:gs>
            <a:gs pos="60000">
              <a:schemeClr val="accent5">
                <a:lumMod val="40000"/>
                <a:lumOff val="60000"/>
              </a:schemeClr>
            </a:gs>
            <a:gs pos="100000">
              <a:schemeClr val="bg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214290"/>
            <a:ext cx="4324320" cy="6337300"/>
          </a:xfrm>
        </p:spPr>
        <p:txBody>
          <a:bodyPr>
            <a:noAutofit/>
          </a:bodyPr>
          <a:lstStyle/>
          <a:p>
            <a:r>
              <a:rPr lang="ru-RU" sz="22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Пепел царственной четы хранился в золотых урнах в усыпальнице в основании здания. Ряд каменных львов сторожил это помещение. Само сооружение напоминало греческий храм, окружённый колоннами и статуями. На вершине здания находилась ступенчатая пирамида. На высоте 43 м над землёй её венчало скульптурное изображение колесницы, запряжённой лошадьми. На ней, вероятно, стояли статуи царя и царицы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38920" name="Picture 8" descr="mausoleum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142984"/>
            <a:ext cx="4321175" cy="4249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8000"/>
                <a:satMod val="230000"/>
              </a:schemeClr>
            </a:gs>
            <a:gs pos="60000">
              <a:schemeClr val="accent5">
                <a:lumMod val="40000"/>
                <a:lumOff val="60000"/>
              </a:schemeClr>
            </a:gs>
            <a:gs pos="100000">
              <a:schemeClr val="bg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7" name="Picture 7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071546"/>
            <a:ext cx="4103687" cy="4464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0970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28604"/>
            <a:ext cx="4467196" cy="5643602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Спустя восемнадцать столетий землетрясение разрушило Мавзолей до основания. </a:t>
            </a:r>
            <a:endParaRPr lang="en-US" sz="2400" i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1857 году все находки были перевезены  в Британский музей в Лондоне. </a:t>
            </a:r>
            <a:endParaRPr lang="en-US" sz="2400" i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Теперь на месте, где когда-то был Мавзолей, осталась лишь горстка камней.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0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0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0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0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0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0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0" grpId="0" build="p"/>
      <p:bldP spid="40970" grpI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8000"/>
                <a:satMod val="230000"/>
              </a:schemeClr>
            </a:gs>
            <a:gs pos="60000">
              <a:schemeClr val="accent5">
                <a:lumMod val="40000"/>
                <a:lumOff val="60000"/>
              </a:schemeClr>
            </a:gs>
            <a:gs pos="100000">
              <a:schemeClr val="bg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71472" y="0"/>
            <a:ext cx="8115328" cy="1018366"/>
          </a:xfrm>
        </p:spPr>
        <p:txBody>
          <a:bodyPr>
            <a:normAutofit/>
          </a:bodyPr>
          <a:lstStyle/>
          <a:p>
            <a:r>
              <a:rPr lang="ru-RU" sz="4400" b="1" i="1" u="sng" dirty="0" smtClean="0">
                <a:effectLst/>
                <a:latin typeface="Comic Sans MS" pitchFamily="66" charset="0"/>
              </a:rPr>
              <a:t>Александрийский</a:t>
            </a:r>
            <a:r>
              <a:rPr lang="ru-RU" sz="4400" b="1" i="1" u="sng" dirty="0" smtClean="0">
                <a:effectLst/>
                <a:latin typeface="+mn-lt"/>
              </a:rPr>
              <a:t> маяк</a:t>
            </a:r>
            <a:endParaRPr lang="ru-RU" sz="4400" b="1" i="1" u="sng" dirty="0">
              <a:effectLst/>
              <a:latin typeface="+mn-lt"/>
            </a:endParaRPr>
          </a:p>
        </p:txBody>
      </p:sp>
      <p:sp>
        <p:nvSpPr>
          <p:cNvPr id="43014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0" y="857232"/>
            <a:ext cx="4467196" cy="4962540"/>
          </a:xfrm>
        </p:spPr>
        <p:txBody>
          <a:bodyPr>
            <a:no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веке до н. э. был построен маяк, чтобы корабли могли благополучно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попадать в александрийскую бухту.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Ночью им помогало в этом отражение языков пламени, а днём- столб дыма. Это был первый в мире маяк, и простоял он 1500 лет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sz="2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Маяк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был построен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острове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Фарос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Средиземном море, около берегов Александрии. 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строительство ушло 20 лет, а завершён он был около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280 года до н.э.         </a:t>
            </a:r>
          </a:p>
        </p:txBody>
      </p:sp>
      <p:sp>
        <p:nvSpPr>
          <p:cNvPr id="43016" name="WordArt 8"/>
          <p:cNvSpPr>
            <a:spLocks noChangeArrowheads="1" noChangeShapeType="1" noTextEdit="1"/>
          </p:cNvSpPr>
          <p:nvPr/>
        </p:nvSpPr>
        <p:spPr bwMode="auto">
          <a:xfrm>
            <a:off x="285720" y="285728"/>
            <a:ext cx="8501122" cy="7953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Franklin Gothic Medium"/>
            </a:endParaRPr>
          </a:p>
        </p:txBody>
      </p:sp>
      <p:pic>
        <p:nvPicPr>
          <p:cNvPr id="43018" name="Picture 10" descr="m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142984"/>
            <a:ext cx="3887787" cy="5111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301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8000"/>
                <a:satMod val="230000"/>
              </a:schemeClr>
            </a:gs>
            <a:gs pos="60000">
              <a:schemeClr val="accent5">
                <a:lumMod val="40000"/>
                <a:lumOff val="60000"/>
              </a:schemeClr>
            </a:gs>
            <a:gs pos="100000">
              <a:schemeClr val="bg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642918"/>
            <a:ext cx="4357686" cy="5949950"/>
          </a:xfrm>
        </p:spPr>
        <p:txBody>
          <a:bodyPr/>
          <a:lstStyle/>
          <a:p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Маяк состоял из трёх мраморных башен, стоявших на основании из массивных каменных блоков. На вершине башни стояла статуя Зевса Спасителя. Общая высота маяка составляла 117 метров.</a:t>
            </a:r>
          </a:p>
          <a:p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Огонь горел в верхней башне, которая формой напоминала цилиндр. За пламенем стояли бронзовые пластины, направляющие свет в море. С кораблей можно было видеть этот маяк на расстоянии до 50 км.</a:t>
            </a:r>
          </a:p>
        </p:txBody>
      </p:sp>
      <p:pic>
        <p:nvPicPr>
          <p:cNvPr id="45064" name="Picture 8" descr="pharos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857232"/>
            <a:ext cx="4373563" cy="4897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8000"/>
                <a:satMod val="230000"/>
              </a:schemeClr>
            </a:gs>
            <a:gs pos="60000">
              <a:schemeClr val="accent5">
                <a:lumMod val="40000"/>
                <a:lumOff val="60000"/>
              </a:schemeClr>
            </a:gs>
            <a:gs pos="100000">
              <a:schemeClr val="bg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42852"/>
            <a:ext cx="2928926" cy="5929354"/>
          </a:xfrm>
        </p:spPr>
        <p:txBody>
          <a:bodyPr/>
          <a:lstStyle/>
          <a:p>
            <a:endParaRPr lang="ru-RU" sz="2000" i="1" dirty="0" smtClean="0"/>
          </a:p>
          <a:p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XIV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веке маяк был уничтожен землетрясением. Его обломки использовали при строительстве военного форта. </a:t>
            </a:r>
          </a:p>
          <a:p>
            <a:endParaRPr lang="ru-RU" sz="2000" i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i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Форт не раз перестраивался и до сих пор стоит на месте первого в мире маяка.</a:t>
            </a:r>
          </a:p>
        </p:txBody>
      </p:sp>
      <p:pic>
        <p:nvPicPr>
          <p:cNvPr id="47112" name="Picture 8" descr="7wo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357298"/>
            <a:ext cx="5614936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7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7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7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7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7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accent5">
                <a:lumMod val="75000"/>
                <a:alpha val="81000"/>
              </a:schemeClr>
            </a:gs>
            <a:gs pos="21000">
              <a:schemeClr val="tx2">
                <a:lumMod val="50000"/>
              </a:schemeClr>
            </a:gs>
            <a:gs pos="100000">
              <a:schemeClr val="tx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6117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Цель 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урока: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26138"/>
          </a:xfrm>
        </p:spPr>
        <p:txBody>
          <a:bodyPr/>
          <a:lstStyle/>
          <a:p>
            <a:r>
              <a:rPr lang="ru-RU" sz="2400" dirty="0" smtClean="0"/>
              <a:t>Доказать, что чудеса ещё встречаются и мир не перестаёт преклоняться гению человека.</a:t>
            </a: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Задачи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урока: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dirty="0" smtClean="0"/>
              <a:t>приобрести знания об искусстве как способе эмоционально-практического освоения окружающего мира и его преобразования; </a:t>
            </a:r>
          </a:p>
          <a:p>
            <a:pPr lvl="0"/>
            <a:r>
              <a:rPr lang="ru-RU" sz="2400" i="1" dirty="0" smtClean="0"/>
              <a:t>Развивать умения воспринимать эстетические идеалы и художественный канон в искусстве и вырабатывать собственную эстетическую оценку.</a:t>
            </a:r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8000"/>
                <a:satMod val="230000"/>
              </a:schemeClr>
            </a:gs>
            <a:gs pos="60000">
              <a:schemeClr val="accent5">
                <a:lumMod val="40000"/>
                <a:lumOff val="60000"/>
              </a:schemeClr>
            </a:gs>
            <a:gs pos="100000">
              <a:schemeClr val="bg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b="1" i="1" u="sng" dirty="0">
                <a:solidFill>
                  <a:srgbClr val="FF9900"/>
                </a:solidFill>
                <a:latin typeface="Comic Sans MS" pitchFamily="66" charset="0"/>
              </a:rPr>
              <a:t>Великая пирамида в Гизе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285860"/>
            <a:ext cx="3428992" cy="4429156"/>
          </a:xfrm>
        </p:spPr>
        <p:txBody>
          <a:bodyPr>
            <a:noAutofit/>
          </a:bodyPr>
          <a:lstStyle/>
          <a:p>
            <a:pPr>
              <a:tabLst>
                <a:tab pos="2151063" algn="l"/>
              </a:tabLst>
            </a:pP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Великая пирамида </a:t>
            </a: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была построена как гробница </a:t>
            </a:r>
            <a:r>
              <a:rPr lang="ru-RU" sz="2000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Хуфу</a:t>
            </a: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или Хеопса. Он был одним из фараонов древнего Египта.</a:t>
            </a:r>
          </a:p>
          <a:p>
            <a:pPr>
              <a:tabLst>
                <a:tab pos="2151063" algn="l"/>
              </a:tabLst>
            </a:pP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Гробница была завершена в 2580 году до н.э. </a:t>
            </a:r>
          </a:p>
          <a:p>
            <a:pPr>
              <a:tabLst>
                <a:tab pos="2151063" algn="l"/>
              </a:tabLst>
            </a:pP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Позднее в Гизе было построено ещё две пирамиды, для сына и внука </a:t>
            </a:r>
            <a:r>
              <a:rPr lang="ru-RU" sz="2000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Хуфу</a:t>
            </a: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 меньшие по размерам пирамиды для их цариц.</a:t>
            </a:r>
          </a:p>
        </p:txBody>
      </p:sp>
      <p:pic>
        <p:nvPicPr>
          <p:cNvPr id="41986" name="Picture 2" descr="Картинка 52 из 300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1785926"/>
            <a:ext cx="5076825" cy="3390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P spid="4915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8000"/>
                <a:satMod val="230000"/>
              </a:schemeClr>
            </a:gs>
            <a:gs pos="60000">
              <a:schemeClr val="accent5">
                <a:lumMod val="40000"/>
                <a:lumOff val="60000"/>
              </a:schemeClr>
            </a:gs>
            <a:gs pos="100000">
              <a:schemeClr val="bg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7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214290"/>
            <a:ext cx="4211637" cy="6075379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строительство Великой пирамиды 100 000 человек потребовалось 20 лет. </a:t>
            </a:r>
          </a:p>
          <a:p>
            <a:endParaRPr lang="ru-RU" sz="2400" i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была создана из более чем 2 миллионов каменных блоков, каждый из которых весил не менее 2,5 тонн</a:t>
            </a:r>
          </a:p>
          <a:p>
            <a:endParaRPr lang="ru-RU" sz="2400" i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завершении работ Великая пирамида поднялась на 147 метров.</a:t>
            </a:r>
          </a:p>
          <a:p>
            <a:pPr algn="ctr"/>
            <a:endParaRPr lang="ru-RU" sz="2400" b="1" dirty="0" smtClean="0"/>
          </a:p>
        </p:txBody>
      </p:sp>
      <p:pic>
        <p:nvPicPr>
          <p:cNvPr id="51209" name="Picture 9" descr="7won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214422"/>
            <a:ext cx="4719468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1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1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8000"/>
                <a:satMod val="230000"/>
              </a:schemeClr>
            </a:gs>
            <a:gs pos="60000">
              <a:schemeClr val="accent5">
                <a:lumMod val="40000"/>
                <a:lumOff val="60000"/>
              </a:schemeClr>
            </a:gs>
            <a:gs pos="100000">
              <a:schemeClr val="bg2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214818"/>
            <a:ext cx="9144000" cy="2643182"/>
          </a:xfrm>
        </p:spPr>
        <p:txBody>
          <a:bodyPr>
            <a:no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Египетская 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пирамида является древнейшим из Семи чудес древности. Это единственное из чудес, сохранившееся до наших дней. Во время своего создания Великая пирамида была самым высоким сооружением в мире. И удерживала она этот рекорд почти 4000 лет.</a:t>
            </a:r>
          </a:p>
        </p:txBody>
      </p:sp>
      <p:pic>
        <p:nvPicPr>
          <p:cNvPr id="53256" name="Picture 8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6239" y="214290"/>
            <a:ext cx="6497595" cy="3737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8000"/>
                <a:satMod val="230000"/>
              </a:schemeClr>
            </a:gs>
            <a:gs pos="60000">
              <a:schemeClr val="accent5">
                <a:lumMod val="40000"/>
                <a:lumOff val="60000"/>
              </a:schemeClr>
            </a:gs>
            <a:gs pos="100000">
              <a:schemeClr val="bg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sz="4400" b="1" i="1" u="sng" dirty="0" smtClean="0">
                <a:solidFill>
                  <a:srgbClr val="92D050"/>
                </a:solidFill>
                <a:latin typeface="Comic Sans MS" pitchFamily="66" charset="0"/>
              </a:rPr>
              <a:t>Висячие сады Вавилона</a:t>
            </a:r>
            <a:endParaRPr lang="ru-RU" sz="4400" b="1" i="1" u="sng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14282" y="1357298"/>
            <a:ext cx="4038600" cy="4597400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Сады</a:t>
            </a:r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были построены около 600 года до н.э. по приказу Навуходоносора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повелителя Вавилона. Царь приказал построить сады ради тосковавшей по дому молодой жены </a:t>
            </a:r>
            <a:r>
              <a:rPr lang="ru-RU" sz="2400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Амитис</a:t>
            </a:r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чтобы они напоминали ей родные персидские горы.</a:t>
            </a:r>
          </a:p>
        </p:txBody>
      </p:sp>
      <p:pic>
        <p:nvPicPr>
          <p:cNvPr id="55305" name="Picture 9" descr="m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285860"/>
            <a:ext cx="4464050" cy="3959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/>
      <p:bldP spid="5530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8000"/>
                <a:satMod val="230000"/>
              </a:schemeClr>
            </a:gs>
            <a:gs pos="60000">
              <a:schemeClr val="accent5">
                <a:lumMod val="40000"/>
                <a:lumOff val="60000"/>
              </a:schemeClr>
            </a:gs>
            <a:gs pos="100000">
              <a:schemeClr val="bg2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4" name="Rectangle 10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571480"/>
            <a:ext cx="3857652" cy="5857916"/>
          </a:xfrm>
        </p:spPr>
        <p:txBody>
          <a:bodyPr>
            <a:normAutofit/>
          </a:bodyPr>
          <a:lstStyle/>
          <a:p>
            <a:r>
              <a:rPr lang="ru-RU" sz="22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Сады  были устроены в виде террас и смотрели на стены Вавилона.</a:t>
            </a:r>
          </a:p>
          <a:p>
            <a:endParaRPr lang="ru-RU" sz="2200" i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Самая верхняя из них возвышалась над землёй на 40 метров. Навуходоносор повелел посадить в саду все мыслимые виды деревьев и цветов. Их свозили по всей империи на телегах и речных ладьях.</a:t>
            </a:r>
          </a:p>
        </p:txBody>
      </p:sp>
      <p:pic>
        <p:nvPicPr>
          <p:cNvPr id="57356" name="Picture 12" descr="7won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571479"/>
            <a:ext cx="5035555" cy="3879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d954eabc797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7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57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735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8000"/>
                <a:satMod val="230000"/>
              </a:schemeClr>
            </a:gs>
            <a:gs pos="60000">
              <a:schemeClr val="accent5">
                <a:lumMod val="40000"/>
                <a:lumOff val="60000"/>
              </a:schemeClr>
            </a:gs>
            <a:gs pos="100000">
              <a:schemeClr val="bg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714884"/>
            <a:ext cx="8501090" cy="2143116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Висячие сады были одной из самых знаменитых диковинок древнего города Вавилон. Однако, хотя археологи и нашли предполагаемые руины садов, доказать, что это именно они, невозможно. Мы знаем только одно: сады действительно существовали, потому что люди видели и описали их.</a:t>
            </a:r>
          </a:p>
        </p:txBody>
      </p:sp>
      <p:pic>
        <p:nvPicPr>
          <p:cNvPr id="60424" name="Picture 8" descr="hang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85728"/>
            <a:ext cx="7129280" cy="4147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8000"/>
                <a:satMod val="230000"/>
              </a:schemeClr>
            </a:gs>
            <a:gs pos="60000">
              <a:schemeClr val="accent5">
                <a:lumMod val="40000"/>
                <a:lumOff val="60000"/>
              </a:schemeClr>
            </a:gs>
            <a:gs pos="100000">
              <a:schemeClr val="bg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sz="6000" b="1" i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Статуя Зевса в Олимпии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42844" y="1341438"/>
            <a:ext cx="4321175" cy="5516562"/>
          </a:xfrm>
        </p:spPr>
        <p:txBody>
          <a:bodyPr/>
          <a:lstStyle/>
          <a:p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Почти 3000 лет назад Олимпия была важным религиозным центром </a:t>
            </a:r>
            <a:r>
              <a:rPr lang="ru-RU" sz="2000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Юго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Запападной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Греции. Древние греки поклонялись Зевсу, царю богов.</a:t>
            </a:r>
          </a:p>
          <a:p>
            <a:pPr>
              <a:buNone/>
            </a:pPr>
            <a:endParaRPr lang="ru-RU" sz="2000" i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веке до н.э. граждане Олимпии решили построить храм Зевса. В течение нескольких лет после окончания строительства в храме не было достойной 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статуи Зевса.</a:t>
            </a:r>
            <a:endParaRPr lang="ru-RU" sz="2000" b="1" i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2472" name="Picture 8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571612"/>
            <a:ext cx="4667944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62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2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8000"/>
                <a:satMod val="230000"/>
              </a:schemeClr>
            </a:gs>
            <a:gs pos="60000">
              <a:schemeClr val="accent5">
                <a:lumMod val="40000"/>
                <a:lumOff val="60000"/>
              </a:schemeClr>
            </a:gs>
            <a:gs pos="100000">
              <a:schemeClr val="bg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214290"/>
            <a:ext cx="4500562" cy="6454797"/>
          </a:xfrm>
        </p:spPr>
        <p:txBody>
          <a:bodyPr/>
          <a:lstStyle/>
          <a:p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Статую создал  афинский скульптор Фидий. Сначала был создан деревянный каркас, костяк статуи Зевса. Затем его покрыли пластинками из слоновой кости, представлявшими кожу бога, и золотыми листами, изображавшими его одеяние.</a:t>
            </a:r>
          </a:p>
          <a:p>
            <a:pPr>
              <a:buNone/>
            </a:pPr>
            <a:endParaRPr lang="ru-RU" sz="18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Зевс восседал на троне, инкрустированном чёрным деревом и драгоценными камнями. Законченная статуя достигала 13 м в высоту и почти касалась потолка храма. Возле стен соорудили площадки для зрителей, чтобы люди могли увидеть лицо бога.</a:t>
            </a:r>
          </a:p>
          <a:p>
            <a:endParaRPr lang="ru-RU" sz="1800" i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800" i="1" dirty="0" smtClean="0"/>
          </a:p>
        </p:txBody>
      </p:sp>
      <p:pic>
        <p:nvPicPr>
          <p:cNvPr id="64520" name="Picture 8" descr="m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00042"/>
            <a:ext cx="4032250" cy="5327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4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8000"/>
                <a:satMod val="230000"/>
              </a:schemeClr>
            </a:gs>
            <a:gs pos="60000">
              <a:schemeClr val="accent5">
                <a:lumMod val="40000"/>
                <a:lumOff val="60000"/>
              </a:schemeClr>
            </a:gs>
            <a:gs pos="100000">
              <a:schemeClr val="bg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9" name="Rectangle 15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5214950"/>
            <a:ext cx="8643965" cy="1428760"/>
          </a:xfrm>
        </p:spPr>
        <p:txBody>
          <a:bodyPr>
            <a:normAutofit fontScale="92500"/>
          </a:bodyPr>
          <a:lstStyle/>
          <a:p>
            <a:r>
              <a:rPr lang="ru-RU" sz="28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 завершения</a:t>
            </a:r>
            <a:endParaRPr lang="en-US" sz="2800" i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8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435 году до н.э. статуя на протяжении 800 лет оставалась одним из величайших чудес света.</a:t>
            </a:r>
          </a:p>
        </p:txBody>
      </p:sp>
      <p:pic>
        <p:nvPicPr>
          <p:cNvPr id="67593" name="Picture 9" descr="zeus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57166"/>
            <a:ext cx="6355006" cy="4552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7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67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8000"/>
                <a:satMod val="230000"/>
              </a:schemeClr>
            </a:gs>
            <a:gs pos="60000">
              <a:schemeClr val="accent5">
                <a:lumMod val="40000"/>
                <a:lumOff val="60000"/>
              </a:schemeClr>
            </a:gs>
            <a:gs pos="100000">
              <a:schemeClr val="bg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0" y="785794"/>
            <a:ext cx="3829016" cy="5340369"/>
          </a:xfrm>
        </p:spPr>
        <p:txBody>
          <a:bodyPr/>
          <a:lstStyle/>
          <a:p>
            <a:r>
              <a:rPr lang="ru-RU" sz="2800" i="1" dirty="0" smtClean="0">
                <a:solidFill>
                  <a:schemeClr val="accent5">
                    <a:lumMod val="50000"/>
                  </a:schemeClr>
                </a:solidFill>
              </a:rPr>
              <a:t>В 391 году н.э., после принятия христианства, римляне закрыли греческие храмы. Статую Зевса перевезли в Константинополь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11" descr="zte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714356"/>
            <a:ext cx="4857784" cy="4857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8000"/>
                <a:satMod val="230000"/>
                <a:alpha val="60000"/>
              </a:schemeClr>
            </a:gs>
            <a:gs pos="60000">
              <a:schemeClr val="tx2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274638"/>
            <a:ext cx="575787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именно семь?!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3071810"/>
            <a:ext cx="8472518" cy="3500462"/>
          </a:xfrm>
        </p:spPr>
        <p:txBody>
          <a:bodyPr>
            <a:normAutofit fontScale="77500" lnSpcReduction="20000"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 выбор числа освящен древнейшими представлениями о его полноте и совершенстве, число 7 считалось священным числом бога Аполлона (Семеро против Фив, </a:t>
            </a:r>
            <a:r>
              <a:rPr lang="ru-RU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Семь мудрецов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т. п.).  Диковинные рассказы о Семи чудесах света были популярны в античную эпоху и включали в себя описания самых грандиозных, самых великолепных или в техническом смысле самых поразительных построек и памятников искусства. Вот почему их называли чудесами.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Семь чудес света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3714776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8000"/>
                <a:satMod val="230000"/>
              </a:schemeClr>
            </a:gs>
            <a:gs pos="60000">
              <a:schemeClr val="accent5">
                <a:lumMod val="40000"/>
                <a:lumOff val="60000"/>
              </a:schemeClr>
            </a:gs>
            <a:gs pos="100000">
              <a:schemeClr val="bg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" y="214291"/>
            <a:ext cx="3428992" cy="6643710"/>
          </a:xfrm>
        </p:spPr>
        <p:txBody>
          <a:bodyPr/>
          <a:lstStyle/>
          <a:p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462 году н.э. дворец, в котором стояла статуя, был уничтожен пожаром.</a:t>
            </a:r>
          </a:p>
          <a:p>
            <a:pPr>
              <a:buNone/>
            </a:pPr>
            <a:endParaRPr lang="ru-RU" sz="2400" i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Олимпийской области в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 </a:t>
            </a:r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веке случилось землетрясение. Храм был разрушен наводнениями, а его остатки покрыты илом</a:t>
            </a:r>
            <a:r>
              <a:rPr lang="ru-RU" sz="2400" i="1" dirty="0" smtClean="0"/>
              <a:t>.</a:t>
            </a:r>
          </a:p>
        </p:txBody>
      </p:sp>
      <p:pic>
        <p:nvPicPr>
          <p:cNvPr id="70664" name="Picture 8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285860"/>
            <a:ext cx="5350491" cy="4714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0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8000"/>
                <a:satMod val="230000"/>
              </a:schemeClr>
            </a:gs>
            <a:gs pos="60000">
              <a:schemeClr val="accent5">
                <a:lumMod val="40000"/>
                <a:lumOff val="60000"/>
              </a:schemeClr>
            </a:gs>
            <a:gs pos="100000">
              <a:schemeClr val="bg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14290"/>
            <a:ext cx="8329642" cy="614366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сожалению, кроме пирамид, эти грандиозные постройки до сегодня не сохранились. Но идея Филона потомкам понравилась, и в последствии многие ученые и историки составляли свои варианты чудес света. Современный список новых чудес света был составлен по итогам телефонного и интернет голосования. Автором этой идеи был известный кинорежиссер Бернард Вебер. Он составил список из 77-ми сегодня существующих строений, и любой человек мог выбрать 7 наиболее достойных , проголосовав на сайте http://www.n7w.com или по телефону. </a:t>
            </a:r>
            <a:endParaRPr lang="en-US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Окончание голосования было приурочено к магической дате — 7 июля 2007 года: 7.07.07.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60000">
              <a:schemeClr val="tx1">
                <a:lumMod val="75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267494"/>
            <a:ext cx="8901146" cy="158987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К сожалению, кроме пирамид, эти грандиозные постройки до сегодня не сохранились. Но идея Филона потомкам понравилась и появился новый проект, целью которого стал поиск современных </a:t>
            </a:r>
            <a:r>
              <a:rPr lang="ru-RU" sz="2800" u="sng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семи чудес света</a:t>
            </a:r>
            <a:endParaRPr lang="ru-RU" sz="2800" u="sng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28802"/>
            <a:ext cx="4214810" cy="452600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/>
          </a:p>
          <a:p>
            <a:r>
              <a:rPr lang="ru-RU" sz="2000" dirty="0" smtClean="0">
                <a:solidFill>
                  <a:schemeClr val="bg1"/>
                </a:solidFill>
              </a:rPr>
              <a:t>Организован проект некоммерческой организацией </a:t>
            </a:r>
            <a:r>
              <a:rPr lang="ru-RU" sz="2000" i="1" dirty="0" err="1" smtClean="0">
                <a:solidFill>
                  <a:schemeClr val="bg1"/>
                </a:solidFill>
              </a:rPr>
              <a:t>New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Open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World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Corporation</a:t>
            </a:r>
            <a:r>
              <a:rPr lang="ru-RU" sz="2000" dirty="0" smtClean="0">
                <a:solidFill>
                  <a:schemeClr val="bg1"/>
                </a:solidFill>
              </a:rPr>
              <a:t> (NOWC) по инициативе швейцарца Бернара </a:t>
            </a:r>
            <a:r>
              <a:rPr lang="ru-RU" sz="2000" dirty="0" err="1" smtClean="0">
                <a:solidFill>
                  <a:schemeClr val="bg1"/>
                </a:solidFill>
              </a:rPr>
              <a:t>Вербера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Он составил список из </a:t>
            </a:r>
            <a:r>
              <a:rPr lang="ru-RU" sz="3600" b="1" dirty="0" smtClean="0">
                <a:solidFill>
                  <a:schemeClr val="bg1"/>
                </a:solidFill>
              </a:rPr>
              <a:t>77-</a:t>
            </a:r>
            <a:r>
              <a:rPr lang="ru-RU" sz="2000" dirty="0" smtClean="0">
                <a:solidFill>
                  <a:schemeClr val="bg1"/>
                </a:solidFill>
              </a:rPr>
              <a:t>ми сегодня существующих строений, и любой человек мог выбрать 7 наиболее достойных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novye_7_sem_chudes_sveta_foto_set_9970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2071678"/>
            <a:ext cx="4286280" cy="42862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60000">
              <a:schemeClr val="tx1">
                <a:lumMod val="75000"/>
              </a:schemeClr>
            </a:gs>
            <a:gs pos="77000">
              <a:schemeClr val="tx1">
                <a:lumMod val="8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67494"/>
            <a:ext cx="4043362" cy="661176"/>
          </a:xfrm>
        </p:spPr>
        <p:txBody>
          <a:bodyPr>
            <a:normAutofit fontScale="90000"/>
          </a:bodyPr>
          <a:lstStyle/>
          <a:p>
            <a:r>
              <a:rPr lang="ru-RU" i="1" u="sng" dirty="0" smtClean="0"/>
              <a:t>Претенденты:</a:t>
            </a:r>
            <a:endParaRPr lang="ru-RU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1071546"/>
            <a:ext cx="5472122" cy="55261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Собор Софии в Стамбуле</a:t>
            </a:r>
          </a:p>
          <a:p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Афинский Акрополь</a:t>
            </a:r>
          </a:p>
          <a:p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Замок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Ношвайнтайн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Германия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428868"/>
            <a:ext cx="2835817" cy="2000264"/>
          </a:xfrm>
          <a:prstGeom prst="ellipse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357158" y="4572008"/>
            <a:ext cx="3024189" cy="2091304"/>
          </a:xfrm>
          <a:prstGeom prst="ellipse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43433"/>
            <a:ext cx="3070247" cy="1850372"/>
          </a:xfrm>
          <a:prstGeom prst="ellipse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60000">
              <a:schemeClr val="bg2">
                <a:lumMod val="40000"/>
                <a:lumOff val="60000"/>
              </a:schemeClr>
            </a:gs>
            <a:gs pos="75000">
              <a:schemeClr val="tx1">
                <a:lumMod val="8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857232"/>
            <a:ext cx="4614866" cy="559757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Здание оперы  в Сиднее</a:t>
            </a:r>
          </a:p>
          <a:p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Статуи на острове Пасхи</a:t>
            </a:r>
          </a:p>
          <a:p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Статуя Свободы в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Нью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Йорке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125335"/>
            <a:ext cx="3357586" cy="1946344"/>
          </a:xfrm>
          <a:prstGeom prst="ellipse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2214554"/>
            <a:ext cx="3286148" cy="2185875"/>
          </a:xfrm>
          <a:prstGeom prst="ellipse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500570"/>
            <a:ext cx="3351793" cy="2214578"/>
          </a:xfrm>
          <a:prstGeom prst="ellipse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60000">
              <a:schemeClr val="bg2">
                <a:lumMod val="40000"/>
                <a:lumOff val="60000"/>
              </a:schemeClr>
            </a:gs>
            <a:gs pos="78000">
              <a:schemeClr val="tx1">
                <a:lumMod val="8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357166"/>
            <a:ext cx="4543428" cy="6097642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Стоунджендж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Великобритания</a:t>
            </a:r>
          </a:p>
          <a:p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Храм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Киомитцу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 японском Киото</a:t>
            </a:r>
          </a:p>
          <a:p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Храмы Ангкора в Камбодже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357158" y="214290"/>
            <a:ext cx="3143272" cy="2111886"/>
          </a:xfrm>
          <a:prstGeom prst="ellipse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428868"/>
            <a:ext cx="3409975" cy="2116011"/>
          </a:xfrm>
          <a:prstGeom prst="ellipse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57158" y="4632893"/>
            <a:ext cx="3498843" cy="2225107"/>
          </a:xfrm>
          <a:prstGeom prst="ellipse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60000">
              <a:schemeClr val="bg2">
                <a:lumMod val="40000"/>
                <a:lumOff val="60000"/>
              </a:schemeClr>
            </a:gs>
            <a:gs pos="76000">
              <a:schemeClr val="tx1">
                <a:lumMod val="8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428604"/>
            <a:ext cx="4543428" cy="6026204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Храм Василия Блаженного в Москве</a:t>
            </a:r>
          </a:p>
          <a:p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Эйфелева башня в Париже</a:t>
            </a:r>
          </a:p>
          <a:p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многие другие удивительные сооружения….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3" y="0"/>
            <a:ext cx="2803445" cy="3749085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857628"/>
            <a:ext cx="4267200" cy="2790825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  <a:alpha val="76000"/>
              </a:schemeClr>
            </a:gs>
            <a:gs pos="60000">
              <a:schemeClr val="bg2">
                <a:shade val="92000"/>
                <a:satMod val="230000"/>
                <a:alpha val="89000"/>
              </a:schemeClr>
            </a:gs>
            <a:gs pos="100000">
              <a:srgbClr val="92D050">
                <a:alpha val="91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45480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Окончание голосования было приурочено к магической дате — 7 июля 2007 года: 7.07.07.</a:t>
            </a:r>
          </a:p>
          <a:p>
            <a:endParaRPr lang="ru-RU" sz="2400" dirty="0" smtClean="0"/>
          </a:p>
          <a:p>
            <a:r>
              <a:rPr lang="ru-RU" sz="2400" dirty="0" smtClean="0"/>
              <a:t>Проголосовали приблизительно 100 миллионов человек. </a:t>
            </a:r>
          </a:p>
          <a:p>
            <a:r>
              <a:rPr lang="ru-RU" sz="2400" i="1" u="sng" dirty="0" smtClean="0">
                <a:solidFill>
                  <a:schemeClr val="accent1">
                    <a:lumMod val="75000"/>
                  </a:schemeClr>
                </a:solidFill>
              </a:rPr>
              <a:t>Итоговый список чудес света выглядит так:</a:t>
            </a: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Великая Китайская стена;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Мачу-Пикчу в Перу;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Петра в Иордании;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Чичен-Итца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полуострове Юкатан, Мексика;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Колизей в Риме, Италия;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Мавзолей Тадж-Махал в Индии;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Статуя Иисуса Христа в Рио-де-Жанейро, Бразилия.</a:t>
            </a:r>
          </a:p>
          <a:p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600"/>
            </a:gs>
            <a:gs pos="60000">
              <a:srgbClr val="92D050">
                <a:alpha val="13000"/>
              </a:srgbClr>
            </a:gs>
            <a:gs pos="100000">
              <a:schemeClr val="bg2">
                <a:tint val="85000"/>
                <a:satMod val="4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hlinkClick r:id="rId2" action="ppaction://hlinkfile" tooltip="Великая китайская стена"/>
              </a:rPr>
              <a:t>Великая китайская стена</a:t>
            </a:r>
            <a:r>
              <a:rPr lang="ru-RU" sz="3600" dirty="0" smtClean="0"/>
              <a:t> </a:t>
            </a:r>
            <a:r>
              <a:rPr lang="ru-RU" sz="3600" dirty="0" smtClean="0">
                <a:hlinkClick r:id="rId3" action="ppaction://hlinkfile" tooltip="Азия"/>
              </a:rPr>
              <a:t>Азия</a:t>
            </a:r>
            <a:r>
              <a:rPr lang="ru-RU" sz="3600" dirty="0" smtClean="0"/>
              <a:t> </a:t>
            </a:r>
            <a:r>
              <a:rPr lang="ru-RU" sz="3600" dirty="0" smtClean="0">
                <a:hlinkClick r:id="rId4" action="ppaction://hlinkfile" tooltip="Китай"/>
              </a:rPr>
              <a:t>Китай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4000496" cy="5072098"/>
          </a:xfrm>
        </p:spPr>
        <p:txBody>
          <a:bodyPr>
            <a:normAutofit fontScale="70000" lnSpcReduction="20000"/>
          </a:bodyPr>
          <a:lstStyle/>
          <a:p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ru-RU" sz="4000" dirty="0" smtClean="0">
                <a:solidFill>
                  <a:schemeClr val="bg1"/>
                </a:solidFill>
              </a:rPr>
              <a:t>Общая длина всех линий Великой Китайской Стены - 6350 км. Строительство стены началось в III веке до н. э.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.В строительстве участвовала около миллиона человек. </a:t>
            </a:r>
          </a:p>
        </p:txBody>
      </p:sp>
      <p:pic>
        <p:nvPicPr>
          <p:cNvPr id="4" name="Рисунок 3" descr="oboi_velikaja_kitayskaja_stena_20_foto___great_wall_of_china_hd_wallpapers__20_pics_258824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9058" y="1785926"/>
            <a:ext cx="4881566" cy="3661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600"/>
            </a:gs>
            <a:gs pos="60000">
              <a:srgbClr val="92D050">
                <a:alpha val="13000"/>
              </a:srgbClr>
            </a:gs>
            <a:gs pos="100000">
              <a:schemeClr val="bg2">
                <a:tint val="85000"/>
                <a:satMod val="4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72074"/>
            <a:ext cx="8858280" cy="1571636"/>
          </a:xfrm>
        </p:spPr>
        <p:txBody>
          <a:bodyPr>
            <a:normAutofit fontScale="55000" lnSpcReduction="20000"/>
          </a:bodyPr>
          <a:lstStyle/>
          <a:p>
            <a:r>
              <a:rPr lang="ru-RU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прошедшие века стена почти разрушилась под воздействием времени. Лишь небольшой её участок около Пекина поддерживается в порядке — он служит своего рода «воротами в столицу».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3" name="Picture 3" descr="C:\мама\елена\Планирование\МХК\7чудес\иллюстрации\1184450612_1184334383_68613553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071670" y="285728"/>
            <a:ext cx="5357850" cy="457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8000"/>
                <a:satMod val="230000"/>
              </a:schemeClr>
            </a:gs>
            <a:gs pos="60000">
              <a:schemeClr val="tx2">
                <a:lumMod val="5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642918"/>
            <a:ext cx="7758138" cy="541180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Впервые семёрку самых удивительных мест земли составил Филон Византийский ещё в 4 веке. Сохранился его 12-страничный труд, в котором описаны все семь рукотворных чудес. Далее многие исторические личности корректировали этот список. Туда хотели включить и римский Колизей, и афинский Акрополь.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Лишь в XV веке свет увидел окончательный список.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600"/>
            </a:gs>
            <a:gs pos="60000">
              <a:srgbClr val="92D050">
                <a:alpha val="13000"/>
              </a:srgbClr>
            </a:gs>
            <a:gs pos="100000">
              <a:schemeClr val="bg2">
                <a:tint val="85000"/>
                <a:satMod val="4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92D050"/>
                </a:solidFill>
                <a:hlinkClick r:id="rId2" action="ppaction://hlinkfile" tooltip="Мачу-Пикчу"/>
              </a:rPr>
              <a:t>Мачу-Пикчу</a:t>
            </a:r>
            <a:r>
              <a:rPr lang="ru-RU" sz="3600" dirty="0" smtClean="0">
                <a:solidFill>
                  <a:srgbClr val="006600"/>
                </a:solidFill>
              </a:rPr>
              <a:t> </a:t>
            </a:r>
            <a:r>
              <a:rPr lang="ru-RU" sz="3600" dirty="0" smtClean="0">
                <a:solidFill>
                  <a:srgbClr val="006600"/>
                </a:solidFill>
                <a:hlinkClick r:id="rId3" action="ppaction://hlinkfile" tooltip="Южная Америка"/>
              </a:rPr>
              <a:t>Южная Америка</a:t>
            </a:r>
            <a:r>
              <a:rPr lang="ru-RU" sz="3600" dirty="0" smtClean="0">
                <a:solidFill>
                  <a:srgbClr val="006600"/>
                </a:solidFill>
              </a:rPr>
              <a:t> </a:t>
            </a:r>
            <a:r>
              <a:rPr lang="ru-RU" sz="3600" dirty="0" smtClean="0">
                <a:solidFill>
                  <a:srgbClr val="006600"/>
                </a:solidFill>
                <a:hlinkClick r:id="rId4" action="ppaction://hlinkfile" tooltip="Перу"/>
              </a:rPr>
              <a:t>Перу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4143372" cy="5072098"/>
          </a:xfrm>
        </p:spPr>
        <p:txBody>
          <a:bodyPr>
            <a:no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</a:rPr>
              <a:t>Мачу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Пикчу</a:t>
            </a:r>
            <a:r>
              <a:rPr lang="ru-RU" sz="2000" dirty="0" smtClean="0">
                <a:solidFill>
                  <a:schemeClr val="bg1"/>
                </a:solidFill>
              </a:rPr>
              <a:t> был создан как священный горный приют правителем инков </a:t>
            </a:r>
            <a:r>
              <a:rPr lang="ru-RU" sz="2000" dirty="0" err="1" smtClean="0">
                <a:solidFill>
                  <a:schemeClr val="bg1"/>
                </a:solidFill>
              </a:rPr>
              <a:t>Пачакутеком</a:t>
            </a:r>
            <a:r>
              <a:rPr lang="ru-RU" sz="2000" dirty="0" smtClean="0">
                <a:solidFill>
                  <a:schemeClr val="bg1"/>
                </a:solidFill>
              </a:rPr>
              <a:t> приблизительно в 1440 году, и функционировал до 1532 года.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В 1532 году все его жители таинственно исчезли.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Город расположен на вершине горного хребта на высоте 2057 метров над долиной реки </a:t>
            </a:r>
            <a:r>
              <a:rPr lang="ru-RU" sz="2000" dirty="0" err="1" smtClean="0">
                <a:solidFill>
                  <a:schemeClr val="bg1"/>
                </a:solidFill>
              </a:rPr>
              <a:t>Урубамбы</a:t>
            </a:r>
            <a:r>
              <a:rPr lang="ru-RU" sz="2000" dirty="0" smtClean="0">
                <a:solidFill>
                  <a:schemeClr val="bg1"/>
                </a:solidFill>
              </a:rPr>
              <a:t> на территории современного Перу.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Picture 2" descr="C:\Documents and Settings\Alexsandr\Рабочий стол\ЕГЕ по МХК\Новая папка\претенденты\город инков Мачу Пикчу в Перу.jpg"/>
          <p:cNvPicPr>
            <a:picLocks noChangeAspect="1" noChangeArrowheads="1"/>
          </p:cNvPicPr>
          <p:nvPr/>
        </p:nvPicPr>
        <p:blipFill>
          <a:blip r:embed="rId5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071934" y="1714488"/>
            <a:ext cx="4862118" cy="3176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600"/>
            </a:gs>
            <a:gs pos="60000">
              <a:srgbClr val="92D050">
                <a:alpha val="13000"/>
              </a:srgbClr>
            </a:gs>
            <a:gs pos="100000">
              <a:schemeClr val="bg2">
                <a:tint val="85000"/>
                <a:satMod val="4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5016"/>
            <a:ext cx="8429652" cy="92869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Мачу-Пикчу - индейский город, сохранившийся до наших дней, и представляющий собой памятник древней цивилизации инков. 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 descr="C:\мама\елена\Планирование\МХК\7чудес\иллюстрации\1184450644_1184334383_686135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85728"/>
            <a:ext cx="6215106" cy="5303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600"/>
            </a:gs>
            <a:gs pos="60000">
              <a:srgbClr val="92D050">
                <a:alpha val="13000"/>
              </a:srgbClr>
            </a:gs>
            <a:gs pos="100000">
              <a:schemeClr val="bg2">
                <a:tint val="85000"/>
                <a:satMod val="4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ru-RU" sz="4400" b="1" dirty="0" smtClean="0">
                <a:hlinkClick r:id="rId2" action="ppaction://hlinkfile" tooltip="Петра"/>
              </a:rPr>
              <a:t>Петра</a:t>
            </a:r>
            <a:r>
              <a:rPr lang="ru-RU" sz="4400" dirty="0" smtClean="0"/>
              <a:t> </a:t>
            </a:r>
            <a:r>
              <a:rPr lang="ru-RU" sz="4400" dirty="0" smtClean="0">
                <a:hlinkClick r:id="rId3" action="ppaction://hlinkfile" tooltip="Азия"/>
              </a:rPr>
              <a:t>Азия</a:t>
            </a:r>
            <a:r>
              <a:rPr lang="ru-RU" sz="4400" dirty="0" smtClean="0"/>
              <a:t> </a:t>
            </a:r>
            <a:r>
              <a:rPr lang="ru-RU" sz="4400" dirty="0" smtClean="0">
                <a:hlinkClick r:id="rId4" action="ppaction://hlinkfile" tooltip="Иордания"/>
              </a:rPr>
              <a:t>Иордания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57694"/>
            <a:ext cx="8229600" cy="2097114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Петра — столица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Едома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или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Идумеи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расположен на территории современной Иордании, на высоте более 900 метров над уровнем моря и 660 метров над окружающей местностью, долиной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Аравы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долину можно пройти через ущелья, расположенные на севере и на юге, тогда как с востока и запада скалы отвесно обрываются, образуя естественные стены до 60 метров в высоту. </a:t>
            </a:r>
            <a:b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Седьмое чудо света - Петра в Иордании (20 фото)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785794"/>
            <a:ext cx="5857916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600"/>
            </a:gs>
            <a:gs pos="60000">
              <a:srgbClr val="92D050">
                <a:alpha val="13000"/>
              </a:srgbClr>
            </a:gs>
            <a:gs pos="100000">
              <a:schemeClr val="bg2">
                <a:tint val="85000"/>
                <a:satMod val="4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57826"/>
            <a:ext cx="8229600" cy="109698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Всего 200 лет назад по миру ходили лишь легенды о спрятанном в скалах розовом городе и его несметных сокровищах, золоте и драгоценных камнях. А сегодня его посещают тысячи туристов.</a:t>
            </a:r>
          </a:p>
          <a:p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C:\мама\елена\Планирование\МХК\7чудес\иллюстрации\1184450532_1184334383_686135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85728"/>
            <a:ext cx="5800750" cy="4957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600"/>
            </a:gs>
            <a:gs pos="60000">
              <a:srgbClr val="92D050">
                <a:alpha val="13000"/>
              </a:srgbClr>
            </a:gs>
            <a:gs pos="100000">
              <a:schemeClr val="bg2">
                <a:tint val="85000"/>
                <a:satMod val="4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hlinkClick r:id="rId2" action="ppaction://hlinkfile" tooltip="Чичен-Ица"/>
              </a:rPr>
              <a:t>Чичен-Ица</a:t>
            </a:r>
            <a:r>
              <a:rPr lang="ru-RU" sz="4400" dirty="0" smtClean="0"/>
              <a:t> </a:t>
            </a:r>
            <a:r>
              <a:rPr lang="ru-RU" sz="4400" dirty="0" smtClean="0">
                <a:hlinkClick r:id="rId3" action="ppaction://hlinkfile" tooltip="Северная Америка"/>
              </a:rPr>
              <a:t>Северная Америка</a:t>
            </a:r>
            <a:r>
              <a:rPr lang="ru-RU" sz="4400" dirty="0" smtClean="0"/>
              <a:t> </a:t>
            </a:r>
            <a:r>
              <a:rPr lang="ru-RU" sz="4400" dirty="0" smtClean="0">
                <a:hlinkClick r:id="rId4" action="ppaction://hlinkfile" tooltip="Юкатан"/>
              </a:rPr>
              <a:t>Юкатан</a:t>
            </a:r>
            <a:r>
              <a:rPr lang="ru-RU" sz="4400" dirty="0" smtClean="0"/>
              <a:t>, </a:t>
            </a:r>
            <a:r>
              <a:rPr lang="ru-RU" sz="4400" dirty="0" smtClean="0">
                <a:hlinkClick r:id="rId5" action="ppaction://hlinkfile" tooltip="Мексика"/>
              </a:rPr>
              <a:t>Мексика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214950"/>
            <a:ext cx="8229600" cy="1643050"/>
          </a:xfrm>
        </p:spPr>
        <p:txBody>
          <a:bodyPr>
            <a:no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Чичен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Ица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создан, вероятно, в VII в. н. э. цивилизацией Майя.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середины XI века Чичен-Ица стала столицей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тольтекского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государства. </a:t>
            </a:r>
          </a:p>
          <a:p>
            <a:endParaRPr 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 descr="C:\мама\елена\Планирование\МХК\7чудес\претенденты\пирамиды чичен Ица в Мексик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1785926"/>
            <a:ext cx="5715000" cy="3324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600"/>
            </a:gs>
            <a:gs pos="60000">
              <a:srgbClr val="92D050">
                <a:alpha val="13000"/>
              </a:srgbClr>
            </a:gs>
            <a:gs pos="100000">
              <a:schemeClr val="bg2">
                <a:tint val="85000"/>
                <a:satMod val="4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57200" y="4500570"/>
            <a:ext cx="8229600" cy="235743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1178 была разгромлена объединенным войском трёх городов-государств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сохранились древние скульптуры, строения, изобретения, практически в идеальном состоянии дошедшие до наших дней. Даже некоторые предметы мебели были найдены здесь. Наш вердикт - современные чудеса света должны включать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C:\мама\елена\Планирование\МХК\7чудес\иллюстрации\1184450639_1184334383_686135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65712"/>
            <a:ext cx="4929222" cy="420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600"/>
            </a:gs>
            <a:gs pos="60000">
              <a:srgbClr val="92D050">
                <a:alpha val="13000"/>
              </a:srgbClr>
            </a:gs>
            <a:gs pos="100000">
              <a:schemeClr val="bg2">
                <a:tint val="85000"/>
                <a:satMod val="4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hlinkClick r:id="rId2" action="ppaction://hlinkfile" tooltip="Колизей"/>
              </a:rPr>
              <a:t>Колизей</a:t>
            </a:r>
            <a:r>
              <a:rPr lang="ru-RU" sz="4400" dirty="0" smtClean="0"/>
              <a:t> </a:t>
            </a:r>
            <a:r>
              <a:rPr lang="ru-RU" sz="4400" dirty="0" smtClean="0">
                <a:hlinkClick r:id="rId3" action="ppaction://hlinkfile" tooltip="Европа"/>
              </a:rPr>
              <a:t>Европа</a:t>
            </a:r>
            <a:r>
              <a:rPr lang="ru-RU" sz="4400" dirty="0" smtClean="0"/>
              <a:t> </a:t>
            </a:r>
            <a:r>
              <a:rPr lang="ru-RU" sz="4400" dirty="0" smtClean="0">
                <a:hlinkClick r:id="rId4" action="ppaction://hlinkfile" tooltip="Рим"/>
              </a:rPr>
              <a:t>Рим</a:t>
            </a:r>
            <a:r>
              <a:rPr lang="ru-RU" sz="4400" dirty="0" smtClean="0"/>
              <a:t>, </a:t>
            </a:r>
            <a:r>
              <a:rPr lang="ru-RU" sz="4400" dirty="0" smtClean="0">
                <a:hlinkClick r:id="rId5" action="ppaction://hlinkfile" tooltip="Италия"/>
              </a:rPr>
              <a:t>Италия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214950"/>
            <a:ext cx="8229600" cy="164305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Колизей или Амфитеатр Флавиев — самый большой из древнеримских амфитеатров и одно из самых примечательных сооружений в мире. Находится в Риме</a:t>
            </a:r>
          </a:p>
          <a:p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http://warnet.ws/img3/56/chudesa/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1357298"/>
            <a:ext cx="5105395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600"/>
            </a:gs>
            <a:gs pos="60000">
              <a:srgbClr val="92D050">
                <a:alpha val="13000"/>
              </a:srgbClr>
            </a:gs>
            <a:gs pos="100000">
              <a:schemeClr val="bg2">
                <a:tint val="85000"/>
                <a:satMod val="4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57200" y="5000636"/>
            <a:ext cx="8229600" cy="1857364"/>
          </a:xfrm>
        </p:spPr>
        <p:txBody>
          <a:bodyPr>
            <a:normAutofit fontScale="47500" lnSpcReduction="20000"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Римский Колизей - место, где проходили сражения гладиаторов, пропитанное кровью и страшными историями, последними вздохами людей и животных.</a:t>
            </a:r>
          </a:p>
          <a:p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Новые чудеса света включают Колизей не просто из-за его красоты, но из-за истории, участия в древних произведениях, рассказах и повествованиях. </a:t>
            </a:r>
            <a:b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C:\мама\елена\Планирование\МХК\7чудес\иллюстрации\1184450590_1184334383_686135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57166"/>
            <a:ext cx="5314956" cy="4542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600"/>
            </a:gs>
            <a:gs pos="60000">
              <a:srgbClr val="92D050">
                <a:alpha val="13000"/>
              </a:srgbClr>
            </a:gs>
            <a:gs pos="100000">
              <a:schemeClr val="bg2">
                <a:tint val="85000"/>
                <a:satMod val="4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100010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hlinkClick r:id="rId2" action="ppaction://hlinkfile" tooltip="Тадж-Махал"/>
              </a:rPr>
              <a:t>Тадж-Махал</a:t>
            </a:r>
            <a:r>
              <a:rPr lang="ru-RU" sz="4000" dirty="0" smtClean="0"/>
              <a:t> </a:t>
            </a:r>
            <a:r>
              <a:rPr lang="ru-RU" sz="4000" dirty="0" smtClean="0">
                <a:hlinkClick r:id="rId3" action="ppaction://hlinkfile" tooltip="Азия"/>
              </a:rPr>
              <a:t>Азия</a:t>
            </a:r>
            <a:r>
              <a:rPr lang="ru-RU" sz="4000" dirty="0" smtClean="0"/>
              <a:t> </a:t>
            </a:r>
            <a:r>
              <a:rPr lang="ru-RU" sz="4000" dirty="0" err="1" smtClean="0">
                <a:hlinkClick r:id="rId4" action="ppaction://hlinkfile" tooltip="Агра"/>
              </a:rPr>
              <a:t>Агра</a:t>
            </a:r>
            <a:r>
              <a:rPr lang="ru-RU" sz="4000" dirty="0" smtClean="0"/>
              <a:t>, </a:t>
            </a:r>
            <a:r>
              <a:rPr lang="ru-RU" sz="4000" dirty="0" smtClean="0">
                <a:hlinkClick r:id="rId5" action="ppaction://hlinkfile" tooltip="Индия"/>
              </a:rPr>
              <a:t>Индия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3786182" cy="478634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Мавзолей Тадж-Махал  построен по приказу императора Великих Моголов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Шах-Джахана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память о жене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Мумтаз-Махал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умершей при родах . Внутри мавзолея расположены две гробницы — шаха и его жены.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Место их захоронения находится там же, где и гробницы, но под землей. 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строительства относится примерно к 1630-1652 гг. </a:t>
            </a:r>
          </a:p>
          <a:p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мавзолей Тадж Махал в Инди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7620" y="1214422"/>
            <a:ext cx="5024451" cy="3768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600"/>
            </a:gs>
            <a:gs pos="60000">
              <a:srgbClr val="92D050">
                <a:alpha val="13000"/>
              </a:srgbClr>
            </a:gs>
            <a:gs pos="100000">
              <a:schemeClr val="bg2">
                <a:tint val="85000"/>
                <a:satMod val="4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0" y="4500570"/>
            <a:ext cx="8686800" cy="235743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Тадж-Махал представляет собой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пятикупольное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сооружение высотой 74 метра, к которому примыкает сад с фонтанами и бассейном. Стены выложены редким мрамором и инкрустированы самоцветами.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строительство комплекса было приглашено более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20 000 мастеров со всех концов империи. </a:t>
            </a:r>
          </a:p>
          <a:p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:\мама\елена\Планирование\МХК\7чудес\иллюстрации\1184450525_1184334383_68613517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928794" y="0"/>
            <a:ext cx="5100642" cy="4359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60000">
              <a:schemeClr val="tx1">
                <a:lumMod val="85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0" descr="artem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125538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1" descr="kolo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773238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2" descr="mavzole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2349500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3" descr="maya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2924175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24" descr="piramid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3500438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25" descr="sad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650" y="4149725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26" descr="zev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650" y="4797425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77" name="Rectangle 29"/>
          <p:cNvSpPr>
            <a:spLocks noGrp="1" noChangeArrowheads="1"/>
          </p:cNvSpPr>
          <p:nvPr>
            <p:ph type="body" sz="half" idx="2"/>
          </p:nvPr>
        </p:nvSpPr>
        <p:spPr>
          <a:xfrm>
            <a:off x="1403350" y="188913"/>
            <a:ext cx="7210425" cy="5360987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endParaRPr lang="ru-RU" sz="3200" b="1" dirty="0" smtClean="0">
              <a:latin typeface="Monotype Corsiva" pitchFamily="66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ru-RU" sz="3200" b="1" dirty="0" smtClean="0">
              <a:latin typeface="Monotype Corsiva" pitchFamily="66" charset="0"/>
            </a:endParaRPr>
          </a:p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  <a:hlinkClick r:id="rId9" action="ppaction://hlinksldjump"/>
              </a:rPr>
              <a:t>Храм Артемиды в Эфесе</a:t>
            </a:r>
            <a:endParaRPr lang="ru-RU" sz="3600" b="1" dirty="0" smtClean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  <a:hlinkClick r:id="rId10" action="ppaction://hlinksldjump"/>
              </a:rPr>
              <a:t>Колосс Родосский</a:t>
            </a:r>
            <a:endParaRPr lang="ru-RU" sz="3600" b="1" dirty="0" smtClean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  <a:hlinkClick r:id="rId11" action="ppaction://hlinksldjump"/>
              </a:rPr>
              <a:t>Мавзолей в </a:t>
            </a:r>
            <a:r>
              <a:rPr lang="ru-RU" sz="3600" b="1" dirty="0" err="1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  <a:hlinkClick r:id="rId11" action="ppaction://hlinksldjump"/>
              </a:rPr>
              <a:t>Галикарнасе</a:t>
            </a:r>
            <a:endParaRPr lang="ru-RU" sz="3600" b="1" dirty="0" smtClean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  <a:hlinkClick r:id="rId12" action="ppaction://hlinksldjump"/>
              </a:rPr>
              <a:t>Александрийский маяк</a:t>
            </a:r>
            <a:endParaRPr lang="ru-RU" sz="3600" b="1" dirty="0" smtClean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  <a:hlinkClick r:id="rId13" action="ppaction://hlinksldjump"/>
              </a:rPr>
              <a:t>Великая пирамида в Гизе</a:t>
            </a:r>
            <a:endParaRPr lang="ru-RU" sz="3600" b="1" dirty="0" smtClean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  <a:hlinkClick r:id="rId14" action="ppaction://hlinksldjump"/>
              </a:rPr>
              <a:t>Висячие сады Вавилона</a:t>
            </a:r>
            <a:endParaRPr lang="ru-RU" sz="3600" b="1" dirty="0" smtClean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  <a:hlinkClick r:id="rId15" action="ppaction://hlinksldjump"/>
              </a:rPr>
              <a:t>Статуя Зевса в Олимпии</a:t>
            </a:r>
            <a:endParaRPr lang="ru-RU" sz="3600" b="1" dirty="0" smtClean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lnSpc>
                <a:spcPct val="90000"/>
              </a:lnSpc>
            </a:pPr>
            <a:endParaRPr lang="ru-RU" sz="3600" b="1" dirty="0" smtClean="0">
              <a:latin typeface="Monotype Corsiva" pitchFamily="66" charset="0"/>
            </a:endParaRPr>
          </a:p>
          <a:p>
            <a:pPr>
              <a:lnSpc>
                <a:spcPct val="90000"/>
              </a:lnSpc>
            </a:pPr>
            <a:endParaRPr lang="ru-RU" sz="3600" b="1" dirty="0" smtClean="0">
              <a:latin typeface="Monotype Corsiva" pitchFamily="66" charset="0"/>
            </a:endParaRPr>
          </a:p>
          <a:p>
            <a:pPr>
              <a:lnSpc>
                <a:spcPct val="90000"/>
              </a:lnSpc>
            </a:pPr>
            <a:endParaRPr lang="ru-RU" sz="3600" b="1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7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7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7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7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7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7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7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7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7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7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7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7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7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7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7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7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7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7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76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76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76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7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600"/>
            </a:gs>
            <a:gs pos="60000">
              <a:srgbClr val="92D050">
                <a:alpha val="13000"/>
              </a:srgbClr>
            </a:gs>
            <a:gs pos="100000">
              <a:schemeClr val="bg2">
                <a:tint val="85000"/>
                <a:satMod val="4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006600"/>
                </a:solidFill>
                <a:hlinkClick r:id="rId2" action="ppaction://hlinkfile" tooltip="Статуя Христа-Искупителя"/>
              </a:rPr>
              <a:t>Статуя Христа-Искупителя</a:t>
            </a:r>
            <a:r>
              <a:rPr lang="ru-RU" sz="4400" dirty="0" smtClean="0">
                <a:solidFill>
                  <a:srgbClr val="006600"/>
                </a:solidFill>
              </a:rPr>
              <a:t> </a:t>
            </a:r>
            <a:r>
              <a:rPr lang="ru-RU" sz="2700" dirty="0" smtClean="0">
                <a:hlinkClick r:id="rId3" action="ppaction://hlinkfile" tooltip="Южная Америка"/>
              </a:rPr>
              <a:t>Южная Америка</a:t>
            </a:r>
            <a:r>
              <a:rPr lang="ru-RU" sz="2700" dirty="0" smtClean="0"/>
              <a:t> </a:t>
            </a:r>
            <a:r>
              <a:rPr lang="ru-RU" sz="2700" dirty="0" smtClean="0">
                <a:hlinkClick r:id="rId4" action="ppaction://hlinkfile" tooltip="Рио-де-Жанейро"/>
              </a:rPr>
              <a:t>Рио-де-Жанейро</a:t>
            </a:r>
            <a:r>
              <a:rPr lang="ru-RU" sz="2700" dirty="0" smtClean="0"/>
              <a:t>, </a:t>
            </a:r>
            <a:r>
              <a:rPr lang="ru-RU" sz="2700" dirty="0" smtClean="0">
                <a:hlinkClick r:id="rId5" action="ppaction://hlinkfile" tooltip="Бразилия"/>
              </a:rPr>
              <a:t>Бразилия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857760"/>
            <a:ext cx="8229600" cy="200024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Статуя стоит на вершине горы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Корковаду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расстоянии 704 м над уровнем моря. Размер самого изваяния - 30 м, не считая постамента (7м), а ее вес 1140 тонн. 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Идея этого строительства возникла в 1922 г., когда отмечался век независимости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Бразилии.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Статуя отделывалась и конструировалась в Париже.</a:t>
            </a:r>
          </a:p>
          <a:p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9" name="Picture 3" descr="C:\мама\елена\Планирование\МХК\7чудес\иллюстрации\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1071546"/>
            <a:ext cx="5361836" cy="3569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600"/>
            </a:gs>
            <a:gs pos="60000">
              <a:srgbClr val="92D050">
                <a:alpha val="13000"/>
              </a:srgbClr>
            </a:gs>
            <a:gs pos="100000">
              <a:schemeClr val="bg2">
                <a:tint val="85000"/>
                <a:satMod val="4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0" y="4500570"/>
            <a:ext cx="8686800" cy="235743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октября 1931 г. произошло ее торжественное открытие и окропление святой водой, к этому дню была выполнена и система освещения. 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1965 г. отец Павел VI повторил церемониал освящения, по этому эпизоду была подновлена и осветительная установка. </a:t>
            </a:r>
            <a:b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мама\елена\Планирование\МХК\7чудес\иллюстрации\1184450518_1184334383_68613437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285984" y="285728"/>
            <a:ext cx="44577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600"/>
            </a:gs>
            <a:gs pos="60000">
              <a:srgbClr val="92D050">
                <a:alpha val="13000"/>
              </a:srgbClr>
            </a:gs>
            <a:gs pos="100000">
              <a:schemeClr val="bg2">
                <a:tint val="85000"/>
                <a:satMod val="4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0" y="214290"/>
            <a:ext cx="8686800" cy="664371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Сегодня археологические исследования открывают некоторые из тайн, которые окружали историю Чудес света в течение многих столетий. Для их строителей, Семь Чудес света были олицетворением религии, мифологии, искусства, власти и науки. Для нас они олицетворяют способность людей создавать невероятные по красоте и структуре конструкции, одна из которых - Египетские пирамиды, сохранилась и до наших дней.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Не так давно было решено выделить новые чудеса света, которые существуют сегодня. Решение было продиктовано тем, что предыдущие экспонаты (почти все) были разрушены и утеряны, а создаваемые после этого предметы не меньше заслуживали своего упоминания. Так появились новые 7 чудес света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Современные чудеса света не менее загадочны и интересны, чем их предшественники. История их создания тоже окутана невероятными подробностями, которые могут захватить воображение человека.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эти шедевры выбраны голосованием, а что бы вы внесли в новый список ЧУДЕС?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600"/>
            </a:gs>
            <a:gs pos="60000">
              <a:srgbClr val="92D050">
                <a:alpha val="13000"/>
              </a:srgbClr>
            </a:gs>
            <a:gs pos="100000">
              <a:schemeClr val="bg2">
                <a:tint val="85000"/>
                <a:satMod val="4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571472" y="214290"/>
            <a:ext cx="8115328" cy="664371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Библиография: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1. "Детская энциклопедия", т. 8, 1968 г. </a:t>
            </a:r>
            <a:endParaRPr lang="ru-RU" sz="2000" dirty="0" smtClean="0"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2. "Большая советская энциклопедия", т. 37, 1958 г. </a:t>
            </a:r>
            <a:endParaRPr lang="ru-RU" sz="2000" dirty="0" smtClean="0"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3. И. </a:t>
            </a:r>
            <a:r>
              <a:rPr lang="ru-RU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Можейко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"7 из 37 чудес", 1983 г. </a:t>
            </a:r>
            <a:endParaRPr lang="ru-RU" sz="2000" dirty="0" smtClean="0"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4. </a:t>
            </a:r>
            <a:r>
              <a:rPr lang="ru-RU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Нейхардт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А. А., Шишова И. А. Семь чудес древнего мира. Л., 1966.</a:t>
            </a:r>
            <a:endParaRPr lang="ru-RU" sz="2000" dirty="0" smtClean="0"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5. </a:t>
            </a:r>
            <a:r>
              <a:rPr lang="ru-RU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Замаровский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В. Путешествие к семи чудесам света. М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. </a:t>
            </a:r>
            <a:endParaRPr lang="ru-RU" sz="2000" dirty="0" smtClean="0"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6. INTERNET:</a:t>
            </a:r>
            <a:endParaRPr lang="ru-RU" sz="2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</a:endParaRPr>
          </a:p>
          <a:p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hlinkClick r:id="rId3"/>
              </a:rPr>
              <a:t>http://ru.wikipedia.org</a:t>
            </a:r>
            <a:endParaRPr lang="ru-RU" sz="20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hlinkClick r:id="rId4"/>
              </a:rPr>
              <a:t>http://images.yandex.ru</a:t>
            </a:r>
            <a:endParaRPr lang="ru-RU" sz="20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hlinkClick r:id="rId5"/>
              </a:rPr>
              <a:t>http://mega.km.ru/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 </a:t>
            </a:r>
            <a:endParaRPr lang="ru-RU" sz="2000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hlinkClick r:id="rId6"/>
              </a:rPr>
              <a:t>http://scross.stavropol.net/guide/wonders/chudesa.htm</a:t>
            </a:r>
            <a:endParaRPr lang="ru-RU" sz="2000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Times New Roman" pitchFamily="18" charset="0"/>
            </a:endParaRPr>
          </a:p>
          <a:p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hlinkClick r:id="rId7"/>
              </a:rPr>
              <a:t>http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hlinkClick r:id="rId7"/>
              </a:rPr>
              <a:t>: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hlinkClick r:id="rId7"/>
              </a:rPr>
              <a:t>//7wonders.synnegoria.com/</a:t>
            </a:r>
            <a:endParaRPr lang="en-US" sz="2000" b="1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hlinkClick r:id="rId8"/>
              </a:rPr>
              <a:t>http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hlinkClick r:id="rId8"/>
              </a:rPr>
              <a:t>: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hlinkClick r:id="rId8"/>
              </a:rPr>
              <a:t>//caroline.narod.ru/mythes.html</a:t>
            </a:r>
            <a:endParaRPr lang="en-US" sz="2000" b="1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hlinkClick r:id="rId9"/>
              </a:rPr>
              <a:t>http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hlinkClick r:id="rId9"/>
              </a:rPr>
              <a:t>: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hlinkClick r:id="rId9"/>
              </a:rPr>
              <a:t>//members.xoom.com/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hlinkClick r:id="rId9"/>
              </a:rPr>
              <a:t>foox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hlinkClick r:id="rId9"/>
              </a:rPr>
              <a:t>/frame2.html</a:t>
            </a:r>
            <a:endParaRPr lang="en-US" sz="2000" b="1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2000" dirty="0" smtClean="0">
              <a:latin typeface="Arial" pitchFamily="34" charset="0"/>
            </a:endParaRPr>
          </a:p>
          <a:p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15 Появление Алис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9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8000"/>
                <a:satMod val="230000"/>
              </a:schemeClr>
            </a:gs>
            <a:gs pos="60000">
              <a:schemeClr val="accent5">
                <a:lumMod val="40000"/>
                <a:lumOff val="60000"/>
              </a:schemeClr>
            </a:gs>
            <a:gs pos="100000">
              <a:schemeClr val="bg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2" action="ppaction://hlinksldjump"/>
              </a:rPr>
              <a:t>Храм Артемиды в Эфесе</a:t>
            </a:r>
            <a:endParaRPr lang="ru-RU" sz="36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085" name="Picture 13" descr="Храм Артемиды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98242" y="2000240"/>
            <a:ext cx="4642534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3084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214282" y="1214422"/>
            <a:ext cx="4000528" cy="4954591"/>
          </a:xfrm>
        </p:spPr>
        <p:txBody>
          <a:bodyPr>
            <a:noAutofit/>
          </a:bodyPr>
          <a:lstStyle/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Храм был построен в 560 году до н. э. последним царём Лидии- Крезом, </a:t>
            </a:r>
          </a:p>
          <a:p>
            <a:pPr>
              <a:lnSpc>
                <a:spcPct val="90000"/>
              </a:lnSpc>
              <a:defRPr/>
            </a:pPr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был посвящён </a:t>
            </a: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богине луны, покровительнице животных и молодых </a:t>
            </a:r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девушек.</a:t>
            </a:r>
            <a:endParaRPr lang="ru-RU" sz="2400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был один из крупнейших храмов классики, намного превосходивший размерами Парфенон.           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8000"/>
                <a:satMod val="230000"/>
              </a:schemeClr>
            </a:gs>
            <a:gs pos="60000">
              <a:schemeClr val="accent5">
                <a:lumMod val="40000"/>
                <a:lumOff val="60000"/>
              </a:schemeClr>
            </a:gs>
            <a:gs pos="100000">
              <a:schemeClr val="bg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142844" y="785794"/>
            <a:ext cx="3214710" cy="5286412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Двести лет спустя, в 356 году до н. э., храм </a:t>
            </a: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</a:rPr>
              <a:t>был</a:t>
            </a: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сожжён дотла человеком по имени Герострат.</a:t>
            </a:r>
          </a:p>
          <a:p>
            <a:pPr>
              <a:buNone/>
            </a:pPr>
            <a:endParaRPr lang="ru-RU" sz="2000" i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Спустя годы, Александр Великий посетил Эфес и приказал восстановить храм. Храм Александра просуществовал до /// века н. э.</a:t>
            </a:r>
          </a:p>
        </p:txBody>
      </p:sp>
      <p:pic>
        <p:nvPicPr>
          <p:cNvPr id="10249" name="Picture 9" descr="7wo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285860"/>
            <a:ext cx="5357820" cy="3690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8000"/>
                <a:satMod val="230000"/>
              </a:schemeClr>
            </a:gs>
            <a:gs pos="60000">
              <a:schemeClr val="accent5">
                <a:lumMod val="40000"/>
                <a:lumOff val="60000"/>
              </a:schemeClr>
            </a:gs>
            <a:gs pos="100000">
              <a:schemeClr val="bg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69772" y="952674"/>
            <a:ext cx="4038600" cy="4525962"/>
          </a:xfrm>
        </p:spPr>
        <p:txBody>
          <a:bodyPr>
            <a:normAutofit lnSpcReduction="10000"/>
          </a:bodyPr>
          <a:lstStyle/>
          <a:p>
            <a:endParaRPr lang="ru-RU" sz="2800" b="1" dirty="0" smtClean="0"/>
          </a:p>
          <a:p>
            <a:endParaRPr lang="ru-RU" sz="2800" dirty="0" smtClean="0"/>
          </a:p>
          <a:p>
            <a:endParaRPr lang="ru-RU" sz="2800" i="1" dirty="0" smtClean="0"/>
          </a:p>
          <a:p>
            <a:r>
              <a:rPr lang="ru-RU" sz="28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 от храма в Эфесе сохранилось лишь несколько блоков основания и одна восстановленная колонна.</a:t>
            </a:r>
          </a:p>
        </p:txBody>
      </p:sp>
      <p:pic>
        <p:nvPicPr>
          <p:cNvPr id="12299" name="Picture 11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857232"/>
            <a:ext cx="3887788" cy="4968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8000"/>
                <a:satMod val="230000"/>
              </a:schemeClr>
            </a:gs>
            <a:gs pos="60000">
              <a:schemeClr val="accent5">
                <a:lumMod val="40000"/>
                <a:lumOff val="60000"/>
              </a:schemeClr>
            </a:gs>
            <a:gs pos="95000">
              <a:schemeClr val="bg2">
                <a:lumMod val="40000"/>
                <a:lumOff val="60000"/>
                <a:alpha val="5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b="1" i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Колосс Родосский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57158" y="1285860"/>
            <a:ext cx="4038600" cy="5183187"/>
          </a:xfrm>
        </p:spPr>
        <p:txBody>
          <a:bodyPr>
            <a:normAutofit lnSpcReduction="10000"/>
          </a:bodyPr>
          <a:lstStyle/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i="1" dirty="0">
                <a:solidFill>
                  <a:schemeClr val="bg1"/>
                </a:solidFill>
                <a:hlinkClick r:id="rId2" action="ppaction://hlinksldjump"/>
              </a:rPr>
              <a:t>Колоссом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</a:rPr>
              <a:t> называлась гигантская статуя, которая стояла в портовом городе на Родосе- острове в Эгейском море, у берегов современной Турции.</a:t>
            </a:r>
          </a:p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</a:rPr>
              <a:t>В древние времена жители Родоса хотели быть независимыми торговцами. В конце 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IV 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</a:rPr>
              <a:t>века до н. э. народ Родоса отпраздновал победу над греками. Люди решили построить статую почитаемого ими бога солнца Гелиоса, чтобы отблагодарить его за заступничество.</a:t>
            </a:r>
          </a:p>
        </p:txBody>
      </p:sp>
      <p:pic>
        <p:nvPicPr>
          <p:cNvPr id="15369" name="Picture 9" descr="m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85860"/>
            <a:ext cx="4032250" cy="5040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1976</TotalTime>
  <Words>2369</Words>
  <Application>Microsoft Office PowerPoint</Application>
  <PresentationFormat>Экран (4:3)</PresentationFormat>
  <Paragraphs>196</Paragraphs>
  <Slides>53</Slides>
  <Notes>0</Notes>
  <HiddenSlides>0</HiddenSlides>
  <MMClips>4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5" baseType="lpstr">
      <vt:lpstr>Яркая</vt:lpstr>
      <vt:lpstr>Фотография Photo Editor</vt:lpstr>
      <vt:lpstr>Презентация PowerPoint</vt:lpstr>
      <vt:lpstr>Цель урока:</vt:lpstr>
      <vt:lpstr> Почему именно семь?!</vt:lpstr>
      <vt:lpstr>Презентация PowerPoint</vt:lpstr>
      <vt:lpstr>Презентация PowerPoint</vt:lpstr>
      <vt:lpstr>Храм Артемиды в Эфесе</vt:lpstr>
      <vt:lpstr>Презентация PowerPoint</vt:lpstr>
      <vt:lpstr>Презентация PowerPoint</vt:lpstr>
      <vt:lpstr>Колосс Родосский</vt:lpstr>
      <vt:lpstr> Изображения этой статуи не сохранилось, поэтому предположений о том, как она выглядела, множество. </vt:lpstr>
      <vt:lpstr>Презентация PowerPoint</vt:lpstr>
      <vt:lpstr>Презентация PowerPoint</vt:lpstr>
      <vt:lpstr>Презентация PowerPoint</vt:lpstr>
      <vt:lpstr>Мавзолей в Галикарнасе   </vt:lpstr>
      <vt:lpstr>Презентация PowerPoint</vt:lpstr>
      <vt:lpstr>Презентация PowerPoint</vt:lpstr>
      <vt:lpstr>Александрийский маяк</vt:lpstr>
      <vt:lpstr>Презентация PowerPoint</vt:lpstr>
      <vt:lpstr>Презентация PowerPoint</vt:lpstr>
      <vt:lpstr>Великая пирамида в Гизе</vt:lpstr>
      <vt:lpstr>Презентация PowerPoint</vt:lpstr>
      <vt:lpstr>Презентация PowerPoint</vt:lpstr>
      <vt:lpstr>Висячие сады Вавилона</vt:lpstr>
      <vt:lpstr>Презентация PowerPoint</vt:lpstr>
      <vt:lpstr>Презентация PowerPoint</vt:lpstr>
      <vt:lpstr>Статуя Зевса в Олимпии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 сожалению, кроме пирамид, эти грандиозные постройки до сегодня не сохранились. Но идея Филона потомкам понравилась и появился новый проект, целью которого стал поиск современных семи чудес света</vt:lpstr>
      <vt:lpstr>Претенденты:</vt:lpstr>
      <vt:lpstr>Презентация PowerPoint</vt:lpstr>
      <vt:lpstr>Презентация PowerPoint</vt:lpstr>
      <vt:lpstr>Презентация PowerPoint</vt:lpstr>
      <vt:lpstr>Презентация PowerPoint</vt:lpstr>
      <vt:lpstr>Великая китайская стена Азия Китай</vt:lpstr>
      <vt:lpstr>Презентация PowerPoint</vt:lpstr>
      <vt:lpstr>Мачу-Пикчу Южная Америка Перу</vt:lpstr>
      <vt:lpstr>Презентация PowerPoint</vt:lpstr>
      <vt:lpstr>Петра Азия Иордания</vt:lpstr>
      <vt:lpstr>Презентация PowerPoint</vt:lpstr>
      <vt:lpstr>Чичен-Ица Северная Америка Юкатан, Мексика</vt:lpstr>
      <vt:lpstr>Презентация PowerPoint</vt:lpstr>
      <vt:lpstr>Колизей Европа Рим, Италия</vt:lpstr>
      <vt:lpstr>Презентация PowerPoint</vt:lpstr>
      <vt:lpstr>Тадж-Махал Азия Агра, Индия</vt:lpstr>
      <vt:lpstr>Презентация PowerPoint</vt:lpstr>
      <vt:lpstr>Статуя Христа-Искупителя Южная Америка Рио-де-Жанейро, Бразилия</vt:lpstr>
      <vt:lpstr>Презентация PowerPoint</vt:lpstr>
      <vt:lpstr>Презентация PowerPoint</vt:lpstr>
      <vt:lpstr>Презентация PowerPoint</vt:lpstr>
    </vt:vector>
  </TitlesOfParts>
  <Company>БРЦ ФИО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student</dc:creator>
  <cp:lastModifiedBy>Домашний</cp:lastModifiedBy>
  <cp:revision>170</cp:revision>
  <dcterms:created xsi:type="dcterms:W3CDTF">2003-07-01T02:42:55Z</dcterms:created>
  <dcterms:modified xsi:type="dcterms:W3CDTF">2017-02-07T16:37:11Z</dcterms:modified>
</cp:coreProperties>
</file>