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1" r:id="rId2"/>
    <p:sldId id="275" r:id="rId3"/>
    <p:sldId id="272" r:id="rId4"/>
    <p:sldId id="262" r:id="rId5"/>
    <p:sldId id="263" r:id="rId6"/>
    <p:sldId id="257" r:id="rId7"/>
    <p:sldId id="259" r:id="rId8"/>
    <p:sldId id="268" r:id="rId9"/>
    <p:sldId id="274" r:id="rId10"/>
    <p:sldId id="267" r:id="rId11"/>
    <p:sldId id="269" r:id="rId12"/>
    <p:sldId id="270" r:id="rId13"/>
    <p:sldId id="258" r:id="rId14"/>
    <p:sldId id="260" r:id="rId15"/>
    <p:sldId id="264" r:id="rId16"/>
    <p:sldId id="265" r:id="rId17"/>
    <p:sldId id="266" r:id="rId18"/>
    <p:sldId id="276" r:id="rId19"/>
  </p:sldIdLst>
  <p:sldSz cx="12192000" cy="6858000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6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72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F9A883C2-AEE5-471C-9594-6B94F642B97F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52642167-CC41-4E98-9A79-6C179A4895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35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754E7-1554-40FA-922C-96064BF1A8F6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17C5C-5A41-4793-AB6B-A60F8CD4DC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5017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754E7-1554-40FA-922C-96064BF1A8F6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17C5C-5A41-4793-AB6B-A60F8CD4DC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497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754E7-1554-40FA-922C-96064BF1A8F6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17C5C-5A41-4793-AB6B-A60F8CD4DC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969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754E7-1554-40FA-922C-96064BF1A8F6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17C5C-5A41-4793-AB6B-A60F8CD4DC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132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754E7-1554-40FA-922C-96064BF1A8F6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17C5C-5A41-4793-AB6B-A60F8CD4DC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089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754E7-1554-40FA-922C-96064BF1A8F6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17C5C-5A41-4793-AB6B-A60F8CD4DC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471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754E7-1554-40FA-922C-96064BF1A8F6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17C5C-5A41-4793-AB6B-A60F8CD4DC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7365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754E7-1554-40FA-922C-96064BF1A8F6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17C5C-5A41-4793-AB6B-A60F8CD4DC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393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754E7-1554-40FA-922C-96064BF1A8F6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17C5C-5A41-4793-AB6B-A60F8CD4DC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5561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754E7-1554-40FA-922C-96064BF1A8F6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17C5C-5A41-4793-AB6B-A60F8CD4DC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383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754E7-1554-40FA-922C-96064BF1A8F6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17C5C-5A41-4793-AB6B-A60F8CD4DC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518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754E7-1554-40FA-922C-96064BF1A8F6}" type="datetimeFigureOut">
              <a:rPr lang="ru-RU" smtClean="0"/>
              <a:t>08.02.2017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17C5C-5A41-4793-AB6B-A60F8CD4DC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022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g"/><Relationship Id="rId7" Type="http://schemas.openxmlformats.org/officeDocument/2006/relationships/image" Target="../media/image6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jpg"/><Relationship Id="rId4" Type="http://schemas.openxmlformats.org/officeDocument/2006/relationships/image" Target="../media/image59.jpg"/><Relationship Id="rId9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11" Type="http://schemas.openxmlformats.org/officeDocument/2006/relationships/image" Target="../media/image78.jpeg"/><Relationship Id="rId5" Type="http://schemas.openxmlformats.org/officeDocument/2006/relationships/image" Target="../media/image72.png"/><Relationship Id="rId10" Type="http://schemas.openxmlformats.org/officeDocument/2006/relationships/image" Target="../media/image77.jpeg"/><Relationship Id="rId4" Type="http://schemas.openxmlformats.org/officeDocument/2006/relationships/image" Target="../media/image71.png"/><Relationship Id="rId9" Type="http://schemas.openxmlformats.org/officeDocument/2006/relationships/image" Target="../media/image7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arbariki.ru/images/button/19.jpg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82366" y="2231316"/>
            <a:ext cx="8806774" cy="1114999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Majestic" panose="03000600000000020000" pitchFamily="66" charset="0"/>
              </a:rPr>
              <a:t/>
            </a:r>
            <a:br>
              <a:rPr lang="ru-RU" b="1" dirty="0" smtClean="0">
                <a:latin typeface="Majestic" panose="03000600000000020000" pitchFamily="66" charset="0"/>
              </a:rPr>
            </a:br>
            <a:r>
              <a:rPr lang="ru-RU" b="1" dirty="0" smtClean="0">
                <a:latin typeface="Majestic" panose="03000600000000020000" pitchFamily="66" charset="0"/>
              </a:rPr>
              <a:t/>
            </a:r>
            <a:br>
              <a:rPr lang="ru-RU" b="1" dirty="0" smtClean="0">
                <a:latin typeface="Majestic" panose="03000600000000020000" pitchFamily="66" charset="0"/>
              </a:rPr>
            </a:br>
            <a:r>
              <a:rPr lang="ru-RU" b="1" dirty="0">
                <a:latin typeface="Majestic" panose="03000600000000020000" pitchFamily="66" charset="0"/>
              </a:rPr>
              <a:t/>
            </a:r>
            <a:br>
              <a:rPr lang="ru-RU" b="1" dirty="0">
                <a:latin typeface="Majestic" panose="03000600000000020000" pitchFamily="66" charset="0"/>
              </a:rPr>
            </a:br>
            <a:r>
              <a:rPr lang="ru-RU" b="1" dirty="0" err="1" smtClean="0">
                <a:latin typeface="Majestic" panose="03000600000000020000" pitchFamily="66" charset="0"/>
              </a:rPr>
              <a:t>осш</a:t>
            </a:r>
            <a:r>
              <a:rPr lang="ru-RU" b="1" dirty="0" smtClean="0">
                <a:latin typeface="Majestic" panose="03000600000000020000" pitchFamily="66" charset="0"/>
              </a:rPr>
              <a:t> № 11 им. А. Навои</a:t>
            </a:r>
            <a:br>
              <a:rPr lang="ru-RU" b="1" dirty="0" smtClean="0">
                <a:latin typeface="Majestic" panose="03000600000000020000" pitchFamily="66" charset="0"/>
              </a:rPr>
            </a:br>
            <a:r>
              <a:rPr lang="ru-RU" b="1" dirty="0" smtClean="0">
                <a:latin typeface="Majestic" panose="03000600000000020000" pitchFamily="66" charset="0"/>
              </a:rPr>
              <a:t>открытый урок</a:t>
            </a:r>
            <a:br>
              <a:rPr lang="ru-RU" b="1" dirty="0" smtClean="0">
                <a:latin typeface="Majestic" panose="03000600000000020000" pitchFamily="66" charset="0"/>
              </a:rPr>
            </a:br>
            <a:r>
              <a:rPr lang="ru-RU" b="1" dirty="0" smtClean="0">
                <a:latin typeface="Majestic" panose="03000600000000020000" pitchFamily="66" charset="0"/>
              </a:rPr>
              <a:t> </a:t>
            </a:r>
            <a:br>
              <a:rPr lang="ru-RU" b="1" dirty="0" smtClean="0">
                <a:latin typeface="Majestic" panose="03000600000000020000" pitchFamily="66" charset="0"/>
              </a:rPr>
            </a:br>
            <a:r>
              <a:rPr lang="ru-RU" sz="8000" b="1" dirty="0" smtClean="0">
                <a:latin typeface="Majestic" panose="03000600000000020000" pitchFamily="66" charset="0"/>
              </a:rPr>
              <a:t>«Госпожа пуговица»</a:t>
            </a:r>
            <a:endParaRPr lang="ru-RU" sz="8000" b="1" dirty="0">
              <a:latin typeface="Majestic" panose="03000600000000020000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57225" y="5867400"/>
            <a:ext cx="10010775" cy="650132"/>
          </a:xfrm>
        </p:spPr>
        <p:txBody>
          <a:bodyPr>
            <a:normAutofit fontScale="92500" lnSpcReduction="10000"/>
          </a:bodyPr>
          <a:lstStyle/>
          <a:p>
            <a:r>
              <a:rPr lang="ru-RU" sz="4800" b="1" dirty="0" smtClean="0">
                <a:latin typeface="Majestic" panose="03000600000000020000" pitchFamily="66" charset="0"/>
              </a:rPr>
              <a:t>Учитель технологии: Рыкова И.В.</a:t>
            </a:r>
          </a:p>
        </p:txBody>
      </p:sp>
      <p:pic>
        <p:nvPicPr>
          <p:cNvPr id="4" name="Рисунок 3" descr="E:\пуговицы\97696584_cajoline_bouton4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5767" y="3288168"/>
            <a:ext cx="2199971" cy="220125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77" y="697791"/>
            <a:ext cx="3094990" cy="4127128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6" name="Picture 7" descr="0_82266_c97a38db_ori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010" y="1088316"/>
            <a:ext cx="3094990" cy="2676525"/>
          </a:xfrm>
          <a:prstGeom prst="rect">
            <a:avLst/>
          </a:prstGeom>
          <a:noFill/>
          <a:extLst/>
        </p:spPr>
      </p:pic>
      <p:pic>
        <p:nvPicPr>
          <p:cNvPr id="7" name="Picture 18">
            <a:hlinkClick r:id="" action="ppaction://noaction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5962" y="3939124"/>
            <a:ext cx="2124075" cy="2047240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382681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2425" y="529158"/>
            <a:ext cx="11582400" cy="1104900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latin typeface="Constantia" panose="02030602050306030303" pitchFamily="18" charset="0"/>
              </a:rPr>
              <a:t>Какими способами можно пришить эти пуговицы?</a:t>
            </a:r>
            <a:endParaRPr lang="ru-RU" sz="4400" b="1" dirty="0">
              <a:latin typeface="Constantia" panose="02030602050306030303" pitchFamily="18" charset="0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5" y="2005013"/>
            <a:ext cx="7980363" cy="1607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381" y="4354513"/>
            <a:ext cx="697865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27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850" y="533399"/>
            <a:ext cx="9305925" cy="1095375"/>
          </a:xfrm>
        </p:spPr>
        <p:txBody>
          <a:bodyPr>
            <a:normAutofit/>
          </a:bodyPr>
          <a:lstStyle/>
          <a:p>
            <a:r>
              <a:rPr lang="en-GB" altLang="ru-RU" sz="2400" b="1" dirty="0">
                <a:solidFill>
                  <a:srgbClr val="FF0066"/>
                </a:solidFill>
                <a:latin typeface="Comic Sans MS" panose="030F0702030302020204" pitchFamily="66" charset="0"/>
              </a:rPr>
              <a:t>- </a:t>
            </a:r>
            <a:r>
              <a:rPr lang="en-GB" altLang="ru-RU" sz="2400" b="1" dirty="0" err="1">
                <a:solidFill>
                  <a:srgbClr val="FF0066"/>
                </a:solidFill>
                <a:latin typeface="Comic Sans MS" panose="030F0702030302020204" pitchFamily="66" charset="0"/>
              </a:rPr>
              <a:t>Увеличение</a:t>
            </a:r>
            <a:r>
              <a:rPr lang="en-GB" altLang="ru-RU" sz="2400" b="1" dirty="0">
                <a:solidFill>
                  <a:srgbClr val="FF0066"/>
                </a:solidFill>
                <a:latin typeface="Comic Sans MS" panose="030F0702030302020204" pitchFamily="66" charset="0"/>
              </a:rPr>
              <a:t> </a:t>
            </a:r>
            <a:r>
              <a:rPr lang="en-GB" altLang="ru-RU" sz="2400" b="1" dirty="0" err="1">
                <a:solidFill>
                  <a:srgbClr val="FF0066"/>
                </a:solidFill>
                <a:latin typeface="Comic Sans MS" panose="030F0702030302020204" pitchFamily="66" charset="0"/>
              </a:rPr>
              <a:t>числа</a:t>
            </a:r>
            <a:r>
              <a:rPr lang="en-GB" altLang="ru-RU" sz="2400" b="1" dirty="0">
                <a:solidFill>
                  <a:srgbClr val="FF0066"/>
                </a:solidFill>
                <a:latin typeface="Comic Sans MS" panose="030F0702030302020204" pitchFamily="66" charset="0"/>
              </a:rPr>
              <a:t> </a:t>
            </a:r>
            <a:r>
              <a:rPr lang="en-GB" altLang="ru-RU" sz="2400" b="1" dirty="0" err="1">
                <a:solidFill>
                  <a:srgbClr val="FF0066"/>
                </a:solidFill>
                <a:latin typeface="Comic Sans MS" panose="030F0702030302020204" pitchFamily="66" charset="0"/>
              </a:rPr>
              <a:t>поклонников</a:t>
            </a:r>
            <a:r>
              <a:rPr lang="en-GB" altLang="ru-RU" sz="2400" b="1" dirty="0">
                <a:solidFill>
                  <a:srgbClr val="FF0066"/>
                </a:solidFill>
                <a:latin typeface="Comic Sans MS" panose="030F0702030302020204" pitchFamily="66" charset="0"/>
              </a:rPr>
              <a:t>.</a:t>
            </a:r>
            <a:br>
              <a:rPr lang="en-GB" altLang="ru-RU" sz="2400" b="1" dirty="0">
                <a:solidFill>
                  <a:srgbClr val="FF0066"/>
                </a:solidFill>
                <a:latin typeface="Comic Sans MS" panose="030F0702030302020204" pitchFamily="66" charset="0"/>
              </a:rPr>
            </a:br>
            <a:endParaRPr lang="ru-RU" sz="2400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9" y="207964"/>
            <a:ext cx="1178696" cy="1144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1628775"/>
            <a:ext cx="1178697" cy="1137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19325" y="2101491"/>
            <a:ext cx="5619750" cy="435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3000"/>
              </a:lnSpc>
              <a:spcBef>
                <a:spcPts val="1750"/>
              </a:spcBef>
              <a:buClr>
                <a:srgbClr val="000000"/>
              </a:buClr>
              <a:buSzPct val="45000"/>
            </a:pPr>
            <a:r>
              <a:rPr lang="en-GB" altLang="ru-RU" sz="2400" b="1" dirty="0">
                <a:solidFill>
                  <a:srgbClr val="FF0066"/>
                </a:solidFill>
                <a:latin typeface="Comic Sans MS" panose="030F0702030302020204" pitchFamily="66" charset="0"/>
              </a:rPr>
              <a:t>- </a:t>
            </a:r>
            <a:r>
              <a:rPr lang="en-GB" altLang="ru-RU" sz="2400" b="1" dirty="0" err="1">
                <a:solidFill>
                  <a:srgbClr val="FF0066"/>
                </a:solidFill>
                <a:latin typeface="Comic Sans MS" panose="030F0702030302020204" pitchFamily="66" charset="0"/>
              </a:rPr>
              <a:t>Повышение</a:t>
            </a:r>
            <a:r>
              <a:rPr lang="en-GB" altLang="ru-RU" sz="2400" b="1" dirty="0">
                <a:solidFill>
                  <a:srgbClr val="FF0066"/>
                </a:solidFill>
                <a:latin typeface="Comic Sans MS" panose="030F0702030302020204" pitchFamily="66" charset="0"/>
              </a:rPr>
              <a:t> </a:t>
            </a:r>
            <a:r>
              <a:rPr lang="en-GB" altLang="ru-RU" sz="2400" b="1" dirty="0" err="1">
                <a:solidFill>
                  <a:srgbClr val="FF0066"/>
                </a:solidFill>
                <a:latin typeface="Comic Sans MS" panose="030F0702030302020204" pitchFamily="66" charset="0"/>
              </a:rPr>
              <a:t>благосостояния</a:t>
            </a:r>
            <a:r>
              <a:rPr lang="en-GB" altLang="ru-RU" sz="2400" b="1" dirty="0">
                <a:solidFill>
                  <a:srgbClr val="FF0066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3042007"/>
            <a:ext cx="1145359" cy="1129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47874" y="3303201"/>
            <a:ext cx="8029575" cy="435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3000"/>
              </a:lnSpc>
              <a:spcBef>
                <a:spcPts val="1750"/>
              </a:spcBef>
              <a:buClr>
                <a:srgbClr val="000000"/>
              </a:buClr>
              <a:buSzPct val="45000"/>
            </a:pPr>
            <a:r>
              <a:rPr lang="en-GB" altLang="ru-RU" sz="2400" b="1" dirty="0">
                <a:solidFill>
                  <a:srgbClr val="FF0066"/>
                </a:solidFill>
                <a:latin typeface="Comic Sans MS" panose="030F0702030302020204" pitchFamily="66" charset="0"/>
              </a:rPr>
              <a:t>- </a:t>
            </a:r>
            <a:r>
              <a:rPr lang="en-GB" altLang="ru-RU" sz="2400" b="1" dirty="0" err="1">
                <a:solidFill>
                  <a:srgbClr val="FF0066"/>
                </a:solidFill>
                <a:latin typeface="Comic Sans MS" panose="030F0702030302020204" pitchFamily="66" charset="0"/>
              </a:rPr>
              <a:t>Достижение</a:t>
            </a:r>
            <a:r>
              <a:rPr lang="en-GB" altLang="ru-RU" sz="2400" b="1" dirty="0">
                <a:solidFill>
                  <a:srgbClr val="FF0066"/>
                </a:solidFill>
                <a:latin typeface="Comic Sans MS" panose="030F0702030302020204" pitchFamily="66" charset="0"/>
              </a:rPr>
              <a:t> </a:t>
            </a:r>
            <a:r>
              <a:rPr lang="en-GB" altLang="ru-RU" sz="2400" b="1" dirty="0" err="1">
                <a:solidFill>
                  <a:srgbClr val="FF0066"/>
                </a:solidFill>
                <a:latin typeface="Comic Sans MS" panose="030F0702030302020204" pitchFamily="66" charset="0"/>
              </a:rPr>
              <a:t>гармонии</a:t>
            </a:r>
            <a:r>
              <a:rPr lang="en-GB" altLang="ru-RU" sz="2400" b="1" dirty="0">
                <a:solidFill>
                  <a:srgbClr val="FF0066"/>
                </a:solidFill>
                <a:latin typeface="Comic Sans MS" panose="030F0702030302020204" pitchFamily="66" charset="0"/>
              </a:rPr>
              <a:t> с </a:t>
            </a:r>
            <a:r>
              <a:rPr lang="en-GB" altLang="ru-RU" sz="2400" b="1" dirty="0" err="1" smtClean="0">
                <a:solidFill>
                  <a:srgbClr val="FF0066"/>
                </a:solidFill>
                <a:latin typeface="Comic Sans MS" panose="030F0702030302020204" pitchFamily="66" charset="0"/>
              </a:rPr>
              <a:t>окружающим</a:t>
            </a:r>
            <a:r>
              <a:rPr lang="en-GB" altLang="ru-RU" sz="2400" b="1" dirty="0" smtClean="0">
                <a:solidFill>
                  <a:srgbClr val="FF0066"/>
                </a:solidFill>
                <a:latin typeface="Comic Sans MS" panose="030F0702030302020204" pitchFamily="66" charset="0"/>
              </a:rPr>
              <a:t> </a:t>
            </a:r>
            <a:r>
              <a:rPr lang="en-GB" altLang="ru-RU" sz="2400" b="1" dirty="0" err="1">
                <a:solidFill>
                  <a:srgbClr val="FF0066"/>
                </a:solidFill>
                <a:latin typeface="Comic Sans MS" panose="030F0702030302020204" pitchFamily="66" charset="0"/>
              </a:rPr>
              <a:t>миром</a:t>
            </a:r>
            <a:r>
              <a:rPr lang="en-GB" altLang="ru-RU" sz="2400" b="1" dirty="0">
                <a:solidFill>
                  <a:srgbClr val="FF0066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294188"/>
            <a:ext cx="1178697" cy="1121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219325" y="4504911"/>
            <a:ext cx="4244874" cy="435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3000"/>
              </a:lnSpc>
              <a:spcBef>
                <a:spcPts val="1750"/>
              </a:spcBef>
              <a:buClr>
                <a:srgbClr val="000000"/>
              </a:buClr>
              <a:buSzPct val="45000"/>
            </a:pPr>
            <a:r>
              <a:rPr lang="en-GB" altLang="ru-RU" sz="2400" b="1" dirty="0">
                <a:solidFill>
                  <a:srgbClr val="FF0066"/>
                </a:solidFill>
                <a:latin typeface="Comic Sans MS" panose="030F0702030302020204" pitchFamily="66" charset="0"/>
              </a:rPr>
              <a:t>- </a:t>
            </a:r>
            <a:r>
              <a:rPr lang="en-GB" altLang="ru-RU" sz="2400" b="1" dirty="0" err="1">
                <a:solidFill>
                  <a:srgbClr val="FF0066"/>
                </a:solidFill>
                <a:latin typeface="Comic Sans MS" panose="030F0702030302020204" pitchFamily="66" charset="0"/>
              </a:rPr>
              <a:t>Успех</a:t>
            </a:r>
            <a:r>
              <a:rPr lang="en-GB" altLang="ru-RU" sz="2400" b="1" dirty="0">
                <a:solidFill>
                  <a:srgbClr val="FF0066"/>
                </a:solidFill>
                <a:latin typeface="Comic Sans MS" panose="030F0702030302020204" pitchFamily="66" charset="0"/>
              </a:rPr>
              <a:t> в </a:t>
            </a:r>
            <a:r>
              <a:rPr lang="en-GB" altLang="ru-RU" sz="2400" b="1" dirty="0" err="1">
                <a:solidFill>
                  <a:srgbClr val="FF0066"/>
                </a:solidFill>
                <a:latin typeface="Comic Sans MS" panose="030F0702030302020204" pitchFamily="66" charset="0"/>
              </a:rPr>
              <a:t>творчестве</a:t>
            </a:r>
            <a:r>
              <a:rPr lang="en-GB" altLang="ru-RU" sz="2400" b="1" dirty="0">
                <a:solidFill>
                  <a:srgbClr val="FF0066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83" y="5538593"/>
            <a:ext cx="1169987" cy="1122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409759" y="5749828"/>
            <a:ext cx="4210116" cy="435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3000"/>
              </a:lnSpc>
              <a:spcBef>
                <a:spcPts val="1750"/>
              </a:spcBef>
              <a:buClr>
                <a:srgbClr val="000000"/>
              </a:buClr>
              <a:buSzPct val="45000"/>
            </a:pPr>
            <a:r>
              <a:rPr lang="en-GB" altLang="ru-RU" sz="2400" b="1" dirty="0">
                <a:solidFill>
                  <a:srgbClr val="FF0066"/>
                </a:solidFill>
                <a:latin typeface="Comic Sans MS" panose="030F0702030302020204" pitchFamily="66" charset="0"/>
              </a:rPr>
              <a:t>- </a:t>
            </a:r>
            <a:r>
              <a:rPr lang="en-GB" altLang="ru-RU" sz="2400" b="1" dirty="0" err="1">
                <a:solidFill>
                  <a:srgbClr val="FF0066"/>
                </a:solidFill>
                <a:latin typeface="Comic Sans MS" panose="030F0702030302020204" pitchFamily="66" charset="0"/>
              </a:rPr>
              <a:t>Пламенная</a:t>
            </a:r>
            <a:r>
              <a:rPr lang="en-GB" altLang="ru-RU" sz="2400" b="1" dirty="0">
                <a:solidFill>
                  <a:srgbClr val="FF0066"/>
                </a:solidFill>
                <a:latin typeface="Comic Sans MS" panose="030F0702030302020204" pitchFamily="66" charset="0"/>
              </a:rPr>
              <a:t> </a:t>
            </a:r>
            <a:r>
              <a:rPr lang="en-GB" altLang="ru-RU" sz="2400" b="1" dirty="0" err="1">
                <a:solidFill>
                  <a:srgbClr val="FF0066"/>
                </a:solidFill>
                <a:latin typeface="Comic Sans MS" panose="030F0702030302020204" pitchFamily="66" charset="0"/>
              </a:rPr>
              <a:t>любовь</a:t>
            </a:r>
            <a:r>
              <a:rPr lang="en-GB" altLang="ru-RU" sz="2400" b="1" dirty="0">
                <a:solidFill>
                  <a:srgbClr val="FF0066"/>
                </a:solidFill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153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4" y="182072"/>
            <a:ext cx="1240632" cy="1181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07021" y="644166"/>
            <a:ext cx="5258171" cy="4358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3000"/>
              </a:lnSpc>
              <a:spcBef>
                <a:spcPts val="1750"/>
              </a:spcBef>
              <a:buClr>
                <a:srgbClr val="000000"/>
              </a:buClr>
              <a:buSzPct val="45000"/>
            </a:pPr>
            <a:r>
              <a:rPr lang="en-GB" altLang="ru-RU" sz="2400" b="1" dirty="0">
                <a:solidFill>
                  <a:srgbClr val="FF0066"/>
                </a:solidFill>
                <a:latin typeface="Comic Sans MS" panose="030F0702030302020204" pitchFamily="66" charset="0"/>
              </a:rPr>
              <a:t>- </a:t>
            </a:r>
            <a:r>
              <a:rPr lang="en-GB" altLang="ru-RU" sz="2400" b="1" dirty="0" err="1">
                <a:solidFill>
                  <a:srgbClr val="FF0066"/>
                </a:solidFill>
                <a:latin typeface="Comic Sans MS" panose="030F0702030302020204" pitchFamily="66" charset="0"/>
              </a:rPr>
              <a:t>Укрепление</a:t>
            </a:r>
            <a:r>
              <a:rPr lang="en-GB" altLang="ru-RU" sz="2400" b="1" dirty="0">
                <a:solidFill>
                  <a:srgbClr val="FF0066"/>
                </a:solidFill>
                <a:latin typeface="Comic Sans MS" panose="030F0702030302020204" pitchFamily="66" charset="0"/>
              </a:rPr>
              <a:t> </a:t>
            </a:r>
            <a:r>
              <a:rPr lang="en-GB" altLang="ru-RU" sz="2400" b="1" dirty="0" err="1">
                <a:solidFill>
                  <a:srgbClr val="FF0066"/>
                </a:solidFill>
                <a:latin typeface="Comic Sans MS" panose="030F0702030302020204" pitchFamily="66" charset="0"/>
              </a:rPr>
              <a:t>дружеских</a:t>
            </a:r>
            <a:r>
              <a:rPr lang="en-GB" altLang="ru-RU" sz="2400" b="1" dirty="0">
                <a:solidFill>
                  <a:srgbClr val="FF0066"/>
                </a:solidFill>
                <a:latin typeface="Comic Sans MS" panose="030F0702030302020204" pitchFamily="66" charset="0"/>
              </a:rPr>
              <a:t> </a:t>
            </a:r>
            <a:r>
              <a:rPr lang="en-GB" altLang="ru-RU" sz="2400" b="1" dirty="0" err="1">
                <a:solidFill>
                  <a:srgbClr val="FF0066"/>
                </a:solidFill>
                <a:latin typeface="Comic Sans MS" panose="030F0702030302020204" pitchFamily="66" charset="0"/>
              </a:rPr>
              <a:t>связей</a:t>
            </a:r>
            <a:r>
              <a:rPr lang="en-GB" altLang="ru-RU" sz="2400" b="1" dirty="0">
                <a:solidFill>
                  <a:srgbClr val="FF0066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4" y="1408715"/>
            <a:ext cx="1131887" cy="1180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10652" y="1901466"/>
            <a:ext cx="5774338" cy="4358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3000"/>
              </a:lnSpc>
              <a:spcBef>
                <a:spcPts val="1750"/>
              </a:spcBef>
              <a:buClr>
                <a:srgbClr val="000000"/>
              </a:buClr>
              <a:buSzPct val="45000"/>
            </a:pPr>
            <a:r>
              <a:rPr lang="en-GB" altLang="ru-RU" sz="2400" b="1" dirty="0">
                <a:solidFill>
                  <a:srgbClr val="FF0066"/>
                </a:solidFill>
                <a:latin typeface="Comic Sans MS" panose="030F0702030302020204" pitchFamily="66" charset="0"/>
              </a:rPr>
              <a:t>- </a:t>
            </a:r>
            <a:r>
              <a:rPr lang="en-GB" altLang="ru-RU" sz="2400" b="1" dirty="0" err="1">
                <a:solidFill>
                  <a:srgbClr val="FF0066"/>
                </a:solidFill>
                <a:latin typeface="Comic Sans MS" panose="030F0702030302020204" pitchFamily="66" charset="0"/>
              </a:rPr>
              <a:t>Развитие</a:t>
            </a:r>
            <a:r>
              <a:rPr lang="en-GB" altLang="ru-RU" sz="2400" b="1" dirty="0">
                <a:solidFill>
                  <a:srgbClr val="FF0066"/>
                </a:solidFill>
                <a:latin typeface="Comic Sans MS" panose="030F0702030302020204" pitchFamily="66" charset="0"/>
              </a:rPr>
              <a:t> </a:t>
            </a:r>
            <a:r>
              <a:rPr lang="en-GB" altLang="ru-RU" sz="2400" b="1" dirty="0" err="1">
                <a:solidFill>
                  <a:srgbClr val="FF0066"/>
                </a:solidFill>
                <a:latin typeface="Comic Sans MS" panose="030F0702030302020204" pitchFamily="66" charset="0"/>
              </a:rPr>
              <a:t>интуиции</a:t>
            </a:r>
            <a:r>
              <a:rPr lang="en-GB" altLang="ru-RU" sz="2400" b="1" dirty="0">
                <a:solidFill>
                  <a:srgbClr val="FF0066"/>
                </a:solidFill>
                <a:latin typeface="Comic Sans MS" panose="030F0702030302020204" pitchFamily="66" charset="0"/>
              </a:rPr>
              <a:t>, </a:t>
            </a:r>
            <a:r>
              <a:rPr lang="en-GB" altLang="ru-RU" sz="2400" b="1" dirty="0" err="1">
                <a:solidFill>
                  <a:srgbClr val="FF0066"/>
                </a:solidFill>
                <a:latin typeface="Comic Sans MS" panose="030F0702030302020204" pitchFamily="66" charset="0"/>
              </a:rPr>
              <a:t>предвидения</a:t>
            </a:r>
            <a:r>
              <a:rPr lang="en-GB" altLang="ru-RU" sz="2400" b="1" dirty="0">
                <a:solidFill>
                  <a:srgbClr val="FF0066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1" y="2659928"/>
            <a:ext cx="1212850" cy="130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07021" y="3311166"/>
            <a:ext cx="2874505" cy="4358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3000"/>
              </a:lnSpc>
              <a:spcBef>
                <a:spcPts val="1750"/>
              </a:spcBef>
              <a:buClr>
                <a:srgbClr val="000000"/>
              </a:buClr>
              <a:buSzPct val="45000"/>
            </a:pPr>
            <a:r>
              <a:rPr lang="en-GB" altLang="ru-RU" sz="2400" b="1" dirty="0">
                <a:solidFill>
                  <a:srgbClr val="FF0066"/>
                </a:solidFill>
                <a:latin typeface="Comic Sans MS" panose="030F0702030302020204" pitchFamily="66" charset="0"/>
              </a:rPr>
              <a:t>- </a:t>
            </a:r>
            <a:r>
              <a:rPr lang="en-GB" altLang="ru-RU" sz="2400" b="1" dirty="0" err="1">
                <a:solidFill>
                  <a:srgbClr val="FF0066"/>
                </a:solidFill>
                <a:latin typeface="Comic Sans MS" panose="030F0702030302020204" pitchFamily="66" charset="0"/>
              </a:rPr>
              <a:t>Успех</a:t>
            </a:r>
            <a:r>
              <a:rPr lang="en-GB" altLang="ru-RU" sz="2400" b="1" dirty="0">
                <a:solidFill>
                  <a:srgbClr val="FF0066"/>
                </a:solidFill>
                <a:latin typeface="Comic Sans MS" panose="030F0702030302020204" pitchFamily="66" charset="0"/>
              </a:rPr>
              <a:t> в </a:t>
            </a:r>
            <a:r>
              <a:rPr lang="en-GB" altLang="ru-RU" sz="2400" b="1" dirty="0" err="1">
                <a:solidFill>
                  <a:srgbClr val="FF0066"/>
                </a:solidFill>
                <a:latin typeface="Comic Sans MS" panose="030F0702030302020204" pitchFamily="66" charset="0"/>
              </a:rPr>
              <a:t>делах</a:t>
            </a:r>
            <a:r>
              <a:rPr lang="en-GB" altLang="ru-RU" sz="2400" b="1" dirty="0">
                <a:solidFill>
                  <a:srgbClr val="FF0066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33" y="4160480"/>
            <a:ext cx="1204913" cy="1256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507021" y="4645840"/>
            <a:ext cx="3692036" cy="4358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3000"/>
              </a:lnSpc>
              <a:spcBef>
                <a:spcPts val="1750"/>
              </a:spcBef>
              <a:buClr>
                <a:srgbClr val="000000"/>
              </a:buClr>
              <a:buSzPct val="45000"/>
            </a:pPr>
            <a:r>
              <a:rPr lang="en-GB" altLang="ru-RU" sz="1400" dirty="0">
                <a:solidFill>
                  <a:srgbClr val="000000"/>
                </a:solidFill>
              </a:rPr>
              <a:t> </a:t>
            </a:r>
            <a:r>
              <a:rPr lang="en-GB" altLang="ru-RU" sz="2400" b="1" dirty="0">
                <a:solidFill>
                  <a:srgbClr val="FF0066"/>
                </a:solidFill>
                <a:latin typeface="Comic Sans MS" panose="030F0702030302020204" pitchFamily="66" charset="0"/>
              </a:rPr>
              <a:t>- </a:t>
            </a:r>
            <a:r>
              <a:rPr lang="en-GB" altLang="ru-RU" sz="2400" b="1" dirty="0" err="1">
                <a:solidFill>
                  <a:srgbClr val="FF0066"/>
                </a:solidFill>
                <a:latin typeface="Comic Sans MS" panose="030F0702030302020204" pitchFamily="66" charset="0"/>
              </a:rPr>
              <a:t>Привлечение</a:t>
            </a:r>
            <a:r>
              <a:rPr lang="en-GB" altLang="ru-RU" sz="2400" b="1" dirty="0">
                <a:solidFill>
                  <a:srgbClr val="FF0066"/>
                </a:solidFill>
                <a:latin typeface="Comic Sans MS" panose="030F0702030302020204" pitchFamily="66" charset="0"/>
              </a:rPr>
              <a:t> </a:t>
            </a:r>
            <a:r>
              <a:rPr lang="en-GB" altLang="ru-RU" sz="2400" b="1" dirty="0" err="1">
                <a:solidFill>
                  <a:srgbClr val="FF0066"/>
                </a:solidFill>
                <a:latin typeface="Comic Sans MS" panose="030F0702030302020204" pitchFamily="66" charset="0"/>
              </a:rPr>
              <a:t>денег</a:t>
            </a:r>
            <a:r>
              <a:rPr lang="en-GB" altLang="ru-RU" sz="2400" b="1" dirty="0">
                <a:solidFill>
                  <a:srgbClr val="FF0066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32" y="5592604"/>
            <a:ext cx="1163593" cy="1132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737660" y="5980515"/>
            <a:ext cx="3615092" cy="4358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3000"/>
              </a:lnSpc>
              <a:spcBef>
                <a:spcPts val="1750"/>
              </a:spcBef>
              <a:buClr>
                <a:srgbClr val="000000"/>
              </a:buClr>
              <a:buSzPct val="45000"/>
            </a:pPr>
            <a:r>
              <a:rPr lang="en-GB" altLang="ru-RU" sz="2400" b="1" dirty="0">
                <a:solidFill>
                  <a:srgbClr val="FF0066"/>
                </a:solidFill>
                <a:latin typeface="Comic Sans MS" panose="030F0702030302020204" pitchFamily="66" charset="0"/>
              </a:rPr>
              <a:t>- </a:t>
            </a:r>
            <a:r>
              <a:rPr lang="en-GB" altLang="ru-RU" sz="2400" b="1" dirty="0" err="1">
                <a:solidFill>
                  <a:srgbClr val="FF0066"/>
                </a:solidFill>
                <a:latin typeface="Comic Sans MS" panose="030F0702030302020204" pitchFamily="66" charset="0"/>
              </a:rPr>
              <a:t>Красота</a:t>
            </a:r>
            <a:r>
              <a:rPr lang="en-GB" altLang="ru-RU" sz="2400" b="1" dirty="0">
                <a:solidFill>
                  <a:srgbClr val="FF0066"/>
                </a:solidFill>
                <a:latin typeface="Comic Sans MS" panose="030F0702030302020204" pitchFamily="66" charset="0"/>
              </a:rPr>
              <a:t> и </a:t>
            </a:r>
            <a:r>
              <a:rPr lang="en-GB" altLang="ru-RU" sz="2400" b="1" dirty="0" err="1">
                <a:solidFill>
                  <a:srgbClr val="FF0066"/>
                </a:solidFill>
                <a:latin typeface="Comic Sans MS" panose="030F0702030302020204" pitchFamily="66" charset="0"/>
              </a:rPr>
              <a:t>здоровье</a:t>
            </a:r>
            <a:r>
              <a:rPr lang="en-GB" altLang="ru-RU" sz="2400" b="1" dirty="0">
                <a:solidFill>
                  <a:srgbClr val="FF0066"/>
                </a:solidFill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4748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6699" y="257175"/>
            <a:ext cx="11839575" cy="66675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Constantia" panose="02030602050306030303" pitchFamily="18" charset="0"/>
              </a:rPr>
              <a:t>Пуговица: пословицы и поговорки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57300" y="1638300"/>
            <a:ext cx="1007745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b="1" dirty="0" smtClean="0">
                <a:latin typeface="Constantia" panose="02030602050306030303" pitchFamily="18" charset="0"/>
              </a:rPr>
              <a:t>Пуговички золочёные, а три дня не евши.</a:t>
            </a:r>
          </a:p>
          <a:p>
            <a:r>
              <a:rPr lang="ru-RU" altLang="ru-RU" sz="2000" b="1" dirty="0" smtClean="0">
                <a:latin typeface="Constantia" panose="02030602050306030303" pitchFamily="18" charset="0"/>
              </a:rPr>
              <a:t>Умная умница — что светлая пуговица.</a:t>
            </a:r>
          </a:p>
          <a:p>
            <a:r>
              <a:rPr lang="ru-RU" altLang="ru-RU" sz="2000" b="1" dirty="0" smtClean="0">
                <a:latin typeface="Constantia" panose="02030602050306030303" pitchFamily="18" charset="0"/>
              </a:rPr>
              <a:t>Пуговицы не литы, петли не виты, ничего не сделано.</a:t>
            </a:r>
          </a:p>
          <a:p>
            <a:r>
              <a:rPr lang="ru-RU" altLang="ru-RU" sz="2000" b="1" dirty="0" smtClean="0">
                <a:latin typeface="Constantia" panose="02030602050306030303" pitchFamily="18" charset="0"/>
              </a:rPr>
              <a:t>На чужой рот не пуговицу нашить.</a:t>
            </a:r>
          </a:p>
          <a:p>
            <a:r>
              <a:rPr lang="ru-RU" altLang="ru-RU" sz="2000" b="1" dirty="0" smtClean="0">
                <a:latin typeface="Constantia" panose="02030602050306030303" pitchFamily="18" charset="0"/>
              </a:rPr>
              <a:t>С солдата не пуговку сорвёшь.</a:t>
            </a:r>
          </a:p>
          <a:p>
            <a:r>
              <a:rPr lang="ru-RU" altLang="ru-RU" sz="2000" b="1" dirty="0" smtClean="0">
                <a:latin typeface="Constantia" panose="02030602050306030303" pitchFamily="18" charset="0"/>
              </a:rPr>
              <a:t>Стой, батальон: пуговку нашёл! Марш, марш — без ушка!</a:t>
            </a:r>
          </a:p>
          <a:p>
            <a:r>
              <a:rPr lang="ru-RU" altLang="ru-RU" sz="2000" b="1" dirty="0" smtClean="0">
                <a:latin typeface="Constantia" panose="02030602050306030303" pitchFamily="18" charset="0"/>
              </a:rPr>
              <a:t>Не та шинель, что пуговицами блестит, а та, что греет.</a:t>
            </a:r>
          </a:p>
          <a:p>
            <a:r>
              <a:rPr lang="ru-RU" altLang="ru-RU" sz="2000" b="1" dirty="0" smtClean="0">
                <a:latin typeface="Constantia" panose="02030602050306030303" pitchFamily="18" charset="0"/>
              </a:rPr>
              <a:t>Бойся худого локтя да светлой пуговицы.</a:t>
            </a:r>
          </a:p>
          <a:p>
            <a:r>
              <a:rPr lang="ru-RU" altLang="ru-RU" sz="2000" b="1" dirty="0" smtClean="0">
                <a:latin typeface="Constantia" panose="02030602050306030303" pitchFamily="18" charset="0"/>
              </a:rPr>
              <a:t>У него рожа по шестую пуговицу вытянулась.</a:t>
            </a:r>
          </a:p>
          <a:p>
            <a:r>
              <a:rPr lang="ru-RU" altLang="ru-RU" sz="2000" b="1" dirty="0" smtClean="0">
                <a:latin typeface="Constantia" panose="02030602050306030303" pitchFamily="18" charset="0"/>
              </a:rPr>
              <a:t>Прост, как пуговица</a:t>
            </a:r>
          </a:p>
          <a:p>
            <a:r>
              <a:rPr lang="ru-RU" altLang="ru-RU" sz="2000" b="1" dirty="0" smtClean="0">
                <a:latin typeface="Constantia" panose="02030602050306030303" pitchFamily="18" charset="0"/>
              </a:rPr>
              <a:t> Ясен как солнце, как звездочка, как пуговка, как золото.</a:t>
            </a:r>
          </a:p>
          <a:p>
            <a:r>
              <a:rPr lang="ru-RU" altLang="ru-RU" sz="2000" b="1" dirty="0" smtClean="0">
                <a:latin typeface="Constantia" panose="02030602050306030303" pitchFamily="18" charset="0"/>
              </a:rPr>
              <a:t>Завистнику кажется, что у другого золото блестит, а подойдет поближе - медная пуговица.</a:t>
            </a:r>
          </a:p>
          <a:p>
            <a:r>
              <a:rPr lang="ru-RU" altLang="ru-RU" sz="2000" b="1" dirty="0" smtClean="0">
                <a:latin typeface="Constantia" panose="02030602050306030303" pitchFamily="18" charset="0"/>
              </a:rPr>
              <a:t>Коли первую пуговицу застегнешь неправильно, то все остальные пойдут наперекосяк.</a:t>
            </a:r>
          </a:p>
          <a:p>
            <a:endParaRPr lang="ru-RU" altLang="ru-RU" sz="2000" dirty="0" smtClean="0"/>
          </a:p>
          <a:p>
            <a:endParaRPr lang="ru-RU" alt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val="122739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333375"/>
            <a:ext cx="9144000" cy="65722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Constantia" panose="02030602050306030303" pitchFamily="18" charset="0"/>
              </a:rPr>
              <a:t>Пуговица: загадки</a:t>
            </a:r>
            <a:endParaRPr lang="ru-RU" b="1" dirty="0">
              <a:latin typeface="Constantia" panose="02030602050306030303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24000" y="1409700"/>
            <a:ext cx="7620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>
                <a:latin typeface="Constantia" panose="02030602050306030303" pitchFamily="18" charset="0"/>
              </a:rPr>
              <a:t>Маленький, горбатенький в переулке завяз. (Пуговица)</a:t>
            </a:r>
          </a:p>
          <a:p>
            <a:pPr>
              <a:defRPr/>
            </a:pPr>
            <a:r>
              <a:rPr lang="ru-RU" sz="2400" b="1" dirty="0">
                <a:latin typeface="Constantia" panose="02030602050306030303" pitchFamily="18" charset="0"/>
              </a:rPr>
              <a:t>Мышки из норки выглядывают. (Пуговицы)</a:t>
            </a:r>
          </a:p>
          <a:p>
            <a:pPr>
              <a:defRPr/>
            </a:pPr>
            <a:r>
              <a:rPr lang="ru-RU" sz="2400" b="1" dirty="0">
                <a:latin typeface="Constantia" panose="02030602050306030303" pitchFamily="18" charset="0"/>
              </a:rPr>
              <a:t>Чтоб мороз не издевался,</a:t>
            </a:r>
            <a:br>
              <a:rPr lang="ru-RU" sz="2400" b="1" dirty="0">
                <a:latin typeface="Constantia" panose="02030602050306030303" pitchFamily="18" charset="0"/>
              </a:rPr>
            </a:br>
            <a:r>
              <a:rPr lang="ru-RU" sz="2400" b="1" dirty="0">
                <a:latin typeface="Constantia" panose="02030602050306030303" pitchFamily="18" charset="0"/>
              </a:rPr>
              <a:t>Под пальто не забирался,</a:t>
            </a:r>
            <a:br>
              <a:rPr lang="ru-RU" sz="2400" b="1" dirty="0">
                <a:latin typeface="Constantia" panose="02030602050306030303" pitchFamily="18" charset="0"/>
              </a:rPr>
            </a:br>
            <a:r>
              <a:rPr lang="ru-RU" sz="2400" b="1" dirty="0">
                <a:latin typeface="Constantia" panose="02030602050306030303" pitchFamily="18" charset="0"/>
              </a:rPr>
              <a:t>Их пришьем немедля мы,</a:t>
            </a:r>
            <a:br>
              <a:rPr lang="ru-RU" sz="2400" b="1" dirty="0">
                <a:latin typeface="Constantia" panose="02030602050306030303" pitchFamily="18" charset="0"/>
              </a:rPr>
            </a:br>
            <a:r>
              <a:rPr lang="ru-RU" sz="2400" b="1" dirty="0">
                <a:latin typeface="Constantia" panose="02030602050306030303" pitchFamily="18" charset="0"/>
              </a:rPr>
              <a:t>Не бояться чтоб зимы! (Пуговицы)</a:t>
            </a:r>
          </a:p>
          <a:p>
            <a:pPr>
              <a:defRPr/>
            </a:pPr>
            <a:r>
              <a:rPr lang="ru-RU" sz="2400" b="1" dirty="0">
                <a:latin typeface="Constantia" panose="02030602050306030303" pitchFamily="18" charset="0"/>
              </a:rPr>
              <a:t>Я весёлая такая,</a:t>
            </a:r>
            <a:br>
              <a:rPr lang="ru-RU" sz="2400" b="1" dirty="0">
                <a:latin typeface="Constantia" panose="02030602050306030303" pitchFamily="18" charset="0"/>
              </a:rPr>
            </a:br>
            <a:r>
              <a:rPr lang="ru-RU" sz="2400" b="1" dirty="0">
                <a:latin typeface="Constantia" panose="02030602050306030303" pitchFamily="18" charset="0"/>
              </a:rPr>
              <a:t>Деловая, озорная,</a:t>
            </a:r>
            <a:br>
              <a:rPr lang="ru-RU" sz="2400" b="1" dirty="0">
                <a:latin typeface="Constantia" panose="02030602050306030303" pitchFamily="18" charset="0"/>
              </a:rPr>
            </a:br>
            <a:r>
              <a:rPr lang="ru-RU" sz="2400" b="1" dirty="0">
                <a:latin typeface="Constantia" panose="02030602050306030303" pitchFamily="18" charset="0"/>
              </a:rPr>
              <a:t>Вместо глазок дырочки</a:t>
            </a:r>
            <a:br>
              <a:rPr lang="ru-RU" sz="2400" b="1" dirty="0">
                <a:latin typeface="Constantia" panose="02030602050306030303" pitchFamily="18" charset="0"/>
              </a:rPr>
            </a:br>
            <a:r>
              <a:rPr lang="ru-RU" sz="2400" b="1" dirty="0">
                <a:latin typeface="Constantia" panose="02030602050306030303" pitchFamily="18" charset="0"/>
              </a:rPr>
              <a:t>Пришей, без </a:t>
            </a:r>
            <a:r>
              <a:rPr lang="ru-RU" sz="2400" b="1" dirty="0" err="1">
                <a:latin typeface="Constantia" panose="02030602050306030303" pitchFamily="18" charset="0"/>
              </a:rPr>
              <a:t>растопырочек</a:t>
            </a:r>
            <a:r>
              <a:rPr lang="ru-RU" sz="2400" b="1" dirty="0">
                <a:latin typeface="Constantia" panose="02030602050306030303" pitchFamily="18" charset="0"/>
              </a:rPr>
              <a:t>! (Пуговица)</a:t>
            </a:r>
          </a:p>
          <a:p>
            <a:pPr>
              <a:defRPr/>
            </a:pPr>
            <a:r>
              <a:rPr lang="ru-RU" sz="2400" b="1" dirty="0">
                <a:latin typeface="Constantia" panose="02030602050306030303" pitchFamily="18" charset="0"/>
              </a:rPr>
              <a:t>Безделица в петлю попала. (Пуговица)</a:t>
            </a:r>
          </a:p>
        </p:txBody>
      </p:sp>
    </p:spTree>
    <p:extLst>
      <p:ext uri="{BB962C8B-B14F-4D97-AF65-F5344CB8AC3E}">
        <p14:creationId xmlns:p14="http://schemas.microsoft.com/office/powerpoint/2010/main" val="406920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5719"/>
          </a:xfrm>
        </p:spPr>
        <p:txBody>
          <a:bodyPr>
            <a:normAutofit fontScale="90000"/>
          </a:bodyPr>
          <a:lstStyle/>
          <a:p>
            <a:r>
              <a:rPr lang="ru-RU" altLang="ru-RU" dirty="0" smtClean="0">
                <a:latin typeface="Constantia" panose="02030602050306030303" pitchFamily="18" charset="0"/>
              </a:rPr>
              <a:t>Пуговица: искусство</a:t>
            </a:r>
            <a:endParaRPr lang="ru-RU" dirty="0">
              <a:latin typeface="Constantia" panose="0203060205030603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589" y="1168082"/>
            <a:ext cx="2790685" cy="263683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408" y="987905"/>
            <a:ext cx="2424352" cy="23839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881" y="4292984"/>
            <a:ext cx="2337381" cy="20244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40" y="4130544"/>
            <a:ext cx="2095520" cy="21869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86" y="615785"/>
            <a:ext cx="1725937" cy="25465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43" y="3668877"/>
            <a:ext cx="2018713" cy="27022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102" name="Picture 6" descr="http://s52.radikal.ru/i138/1202/cd/8a4f65f61a6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452" y="3769841"/>
            <a:ext cx="3251597" cy="260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32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5719"/>
          </a:xfrm>
        </p:spPr>
        <p:txBody>
          <a:bodyPr>
            <a:normAutofit fontScale="90000"/>
          </a:bodyPr>
          <a:lstStyle/>
          <a:p>
            <a:r>
              <a:rPr lang="ru-RU" altLang="ru-RU" dirty="0" smtClean="0">
                <a:latin typeface="Constantia" panose="02030602050306030303" pitchFamily="18" charset="0"/>
              </a:rPr>
              <a:t>Пуговица: искусство</a:t>
            </a:r>
            <a:endParaRPr lang="ru-RU" dirty="0">
              <a:latin typeface="Constantia" panose="02030602050306030303" pitchFamily="18" charset="0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06" y="655638"/>
            <a:ext cx="2160587" cy="331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064" y="1517332"/>
            <a:ext cx="2339975" cy="342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2613" y="773113"/>
            <a:ext cx="2084387" cy="3421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475" y="2697163"/>
            <a:ext cx="2427288" cy="3421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15" y="4477502"/>
            <a:ext cx="2671763" cy="17831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8881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12983" y="1171689"/>
            <a:ext cx="9144000" cy="45719"/>
          </a:xfrm>
        </p:spPr>
        <p:txBody>
          <a:bodyPr>
            <a:normAutofit fontScale="90000"/>
          </a:bodyPr>
          <a:lstStyle/>
          <a:p>
            <a:r>
              <a:rPr lang="ru-RU" altLang="ru-RU" dirty="0" smtClean="0"/>
              <a:t>П</a:t>
            </a:r>
            <a:r>
              <a:rPr lang="ru-RU" altLang="ru-RU" dirty="0" smtClean="0">
                <a:latin typeface="Constantia" panose="02030602050306030303" pitchFamily="18" charset="0"/>
              </a:rPr>
              <a:t>уговица: искусство</a:t>
            </a:r>
            <a:endParaRPr lang="ru-RU" dirty="0">
              <a:latin typeface="Constantia" panose="02030602050306030303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2" b="13009"/>
          <a:stretch/>
        </p:blipFill>
        <p:spPr bwMode="auto">
          <a:xfrm>
            <a:off x="10386155" y="2922219"/>
            <a:ext cx="1612731" cy="22266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538" b="19106"/>
          <a:stretch/>
        </p:blipFill>
        <p:spPr bwMode="auto">
          <a:xfrm>
            <a:off x="7753462" y="1750021"/>
            <a:ext cx="1885838" cy="229863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4" r="9581" b="11015"/>
          <a:stretch/>
        </p:blipFill>
        <p:spPr bwMode="auto">
          <a:xfrm>
            <a:off x="7588842" y="4520834"/>
            <a:ext cx="1366972" cy="18124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" b="9147"/>
          <a:stretch/>
        </p:blipFill>
        <p:spPr bwMode="auto">
          <a:xfrm>
            <a:off x="9440805" y="5427073"/>
            <a:ext cx="1430341" cy="15589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51" y="3677965"/>
            <a:ext cx="2612857" cy="25285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2050" name="Picture 2" descr="http://nizhouse.com/photo/7d/7dd08e64e72c72bf2a394c9714019df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7525" y="1500285"/>
            <a:ext cx="2625642" cy="18215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torage.surfingbird.ru/l/15/3/1/23/r2_cs543100.vk.me_aYie_3VLsVg_e57340a7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357" y="3604701"/>
            <a:ext cx="2254250" cy="31228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cdn-nus-1.pinme.ru/tumb/600/photo/23/ce/23ce8191ee70a7a94f965a0f00da185f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12" y="287682"/>
            <a:ext cx="2378111" cy="30341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svadbuzz.ru/sites/default/files/imagecache/photo-big/users/1/photo/2016/218/hy3F7LX9G7M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3139" y="287682"/>
            <a:ext cx="2176015" cy="22917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43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4375" y="1447799"/>
            <a:ext cx="105727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/>
              <a:t> 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850" y="619125"/>
            <a:ext cx="10763250" cy="4892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480"/>
              </a:spcAft>
            </a:pPr>
            <a:r>
              <a:rPr lang="ru-RU" sz="8800" b="1" dirty="0">
                <a:solidFill>
                  <a:srgbClr val="0070C0"/>
                </a:solidFill>
                <a:latin typeface="Majestic" panose="0300060000000002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Спасибо за урок</a:t>
            </a:r>
            <a:r>
              <a:rPr lang="ru-RU" sz="8800" b="1" dirty="0" smtClean="0">
                <a:solidFill>
                  <a:srgbClr val="0070C0"/>
                </a:solidFill>
                <a:latin typeface="Majestic" panose="0300060000000002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>
              <a:lnSpc>
                <a:spcPct val="115000"/>
              </a:lnSpc>
              <a:spcAft>
                <a:spcPts val="480"/>
              </a:spcAft>
            </a:pPr>
            <a:endParaRPr lang="ru-RU" sz="8800" b="1" dirty="0">
              <a:solidFill>
                <a:srgbClr val="0070C0"/>
              </a:solidFill>
              <a:latin typeface="Majestic" panose="0300060000000002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480"/>
              </a:spcAft>
            </a:pPr>
            <a:r>
              <a:rPr lang="ru-RU" sz="8800" b="1" dirty="0">
                <a:solidFill>
                  <a:srgbClr val="0070C0"/>
                </a:solidFill>
                <a:latin typeface="Majestic" panose="03000600000000020000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Спасибо за внимание. </a:t>
            </a:r>
            <a:endParaRPr lang="ru-RU" sz="8800" b="1" dirty="0">
              <a:solidFill>
                <a:srgbClr val="0070C0"/>
              </a:solidFill>
              <a:effectLst/>
              <a:latin typeface="Majestic" panose="030006000000000200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72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466725"/>
            <a:ext cx="8612221" cy="57150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latin typeface="Constantia" panose="02030602050306030303" pitchFamily="18" charset="0"/>
              </a:rPr>
              <a:t>-Ой, посмотрите, кто к нам пришёл?</a:t>
            </a:r>
            <a:endParaRPr lang="ru-RU" sz="4000" b="1" dirty="0">
              <a:latin typeface="Constantia" panose="02030602050306030303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4375" y="1447799"/>
            <a:ext cx="105727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/>
              <a:t> </a:t>
            </a:r>
            <a:r>
              <a:rPr lang="ru-RU" altLang="ru-RU" b="1" dirty="0" smtClean="0">
                <a:latin typeface="Constantia" panose="02030602050306030303" pitchFamily="18" charset="0"/>
              </a:rPr>
              <a:t>А ещё и черный ящик принесла. Что-то у неё там заколдовано?</a:t>
            </a:r>
            <a:endParaRPr lang="ru-RU" b="1" dirty="0">
              <a:latin typeface="Constantia" panose="0203060205030603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" y="2226705"/>
            <a:ext cx="3028952" cy="3316702"/>
          </a:xfrm>
          <a:prstGeom prst="rect">
            <a:avLst/>
          </a:prstGeom>
        </p:spPr>
      </p:pic>
      <p:pic>
        <p:nvPicPr>
          <p:cNvPr id="1028" name="Picture 4" descr="http://www.insurancejournal.com/wp-content/uploads/2011/12/gift-bo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942" y="1927740"/>
            <a:ext cx="2864115" cy="274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086726" y="4943386"/>
            <a:ext cx="2819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Constantia" panose="02030602050306030303" pitchFamily="18" charset="0"/>
              </a:rPr>
              <a:t>Я весёлая такая,</a:t>
            </a:r>
            <a:br>
              <a:rPr lang="ru-RU" b="1" dirty="0">
                <a:solidFill>
                  <a:srgbClr val="7030A0"/>
                </a:solidFill>
                <a:latin typeface="Constantia" panose="02030602050306030303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Constantia" panose="02030602050306030303" pitchFamily="18" charset="0"/>
              </a:rPr>
              <a:t>Деловая, озорная,</a:t>
            </a:r>
            <a:br>
              <a:rPr lang="ru-RU" b="1" dirty="0">
                <a:solidFill>
                  <a:srgbClr val="7030A0"/>
                </a:solidFill>
                <a:latin typeface="Constantia" panose="02030602050306030303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Constantia" panose="02030602050306030303" pitchFamily="18" charset="0"/>
              </a:rPr>
              <a:t>Вместо глазок дырочки</a:t>
            </a:r>
            <a:br>
              <a:rPr lang="ru-RU" b="1" dirty="0">
                <a:solidFill>
                  <a:srgbClr val="7030A0"/>
                </a:solidFill>
                <a:latin typeface="Constantia" panose="02030602050306030303" pitchFamily="18" charset="0"/>
              </a:rPr>
            </a:br>
            <a:r>
              <a:rPr lang="ru-RU" b="1" dirty="0">
                <a:solidFill>
                  <a:srgbClr val="7030A0"/>
                </a:solidFill>
                <a:latin typeface="Constantia" panose="02030602050306030303" pitchFamily="18" charset="0"/>
              </a:rPr>
              <a:t>Пришей, без </a:t>
            </a:r>
            <a:r>
              <a:rPr lang="ru-RU" b="1" dirty="0" err="1">
                <a:solidFill>
                  <a:srgbClr val="7030A0"/>
                </a:solidFill>
                <a:latin typeface="Constantia" panose="02030602050306030303" pitchFamily="18" charset="0"/>
              </a:rPr>
              <a:t>растопырочек</a:t>
            </a:r>
            <a:endParaRPr lang="ru-RU" b="1" dirty="0">
              <a:solidFill>
                <a:srgbClr val="7030A0"/>
              </a:solidFill>
              <a:latin typeface="Constantia" panose="02030602050306030303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048000" y="2106587"/>
            <a:ext cx="3686175" cy="2644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Очень нужная вещица-</a:t>
            </a:r>
            <a:endParaRPr lang="ru-RU" sz="14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Всем  на свете пригодится </a:t>
            </a:r>
            <a:endParaRPr lang="ru-RU" sz="14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костюма и для юбки,</a:t>
            </a:r>
            <a:endParaRPr lang="ru-RU" sz="14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пальто </a:t>
            </a:r>
            <a:r>
              <a:rPr lang="ru-RU" b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b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полушубка,</a:t>
            </a:r>
            <a:r>
              <a:rPr lang="ru-RU" sz="140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Ловко в петельку ныряет,</a:t>
            </a:r>
            <a:endParaRPr lang="ru-RU" sz="14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открыто, закрывает.</a:t>
            </a:r>
            <a:endParaRPr lang="ru-RU" sz="1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14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4638" y="943712"/>
            <a:ext cx="8612221" cy="200599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Constantia" panose="02030602050306030303" pitchFamily="18" charset="0"/>
              </a:rPr>
              <a:t>Пуговица: толкование</a:t>
            </a:r>
            <a:r>
              <a:rPr lang="ru-RU" dirty="0" smtClean="0">
                <a:latin typeface="Constantia" panose="02030602050306030303" pitchFamily="18" charset="0"/>
              </a:rPr>
              <a:t> </a:t>
            </a:r>
            <a:endParaRPr lang="ru-RU" dirty="0">
              <a:latin typeface="Constantia" panose="02030602050306030303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81100" y="1447798"/>
            <a:ext cx="882967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altLang="ru-RU" sz="2400" b="1" dirty="0">
                <a:latin typeface="Constantia" panose="02030602050306030303" pitchFamily="18" charset="0"/>
              </a:rPr>
              <a:t> </a:t>
            </a:r>
            <a:r>
              <a:rPr lang="ru-RU" altLang="ru-RU" sz="2400" b="1" i="1" dirty="0">
                <a:latin typeface="Constantia" panose="02030602050306030303" pitchFamily="18" charset="0"/>
              </a:rPr>
              <a:t>ПУГОВИЦА</a:t>
            </a:r>
            <a:r>
              <a:rPr lang="ru-RU" altLang="ru-RU" sz="2400" b="1" dirty="0">
                <a:latin typeface="Constantia" panose="02030602050306030303" pitchFamily="18" charset="0"/>
              </a:rPr>
              <a:t> - застежка(обычно в виде твердого кружка), продеваемая в петлю. (Словарь русского языка С. И. Ожегова)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2400" b="1" dirty="0">
                <a:latin typeface="Constantia" panose="02030602050306030303" pitchFamily="18" charset="0"/>
              </a:rPr>
              <a:t> </a:t>
            </a:r>
            <a:r>
              <a:rPr lang="ru-RU" altLang="ru-RU" sz="2400" b="1" i="1" dirty="0">
                <a:latin typeface="Constantia" panose="02030602050306030303" pitchFamily="18" charset="0"/>
              </a:rPr>
              <a:t>ПУГОВИЦА</a:t>
            </a:r>
            <a:r>
              <a:rPr lang="ru-RU" altLang="ru-RU" sz="2400" b="1" dirty="0">
                <a:latin typeface="Constantia" panose="02030602050306030303" pitchFamily="18" charset="0"/>
              </a:rPr>
              <a:t> - женский род </a:t>
            </a:r>
            <a:r>
              <a:rPr lang="ru-RU" altLang="ru-RU" sz="2400" b="1" dirty="0" smtClean="0">
                <a:latin typeface="Constantia" panose="02030602050306030303" pitchFamily="18" charset="0"/>
              </a:rPr>
              <a:t>.</a:t>
            </a:r>
            <a:endParaRPr lang="en-US" altLang="ru-RU" sz="2400" b="1" dirty="0" smtClean="0">
              <a:latin typeface="Constantia" panose="02030602050306030303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2400" b="1" dirty="0" smtClean="0">
                <a:latin typeface="Constantia" panose="02030602050306030303" pitchFamily="18" charset="0"/>
              </a:rPr>
              <a:t>Пришиваемая </a:t>
            </a:r>
            <a:r>
              <a:rPr lang="ru-RU" altLang="ru-RU" sz="2400" b="1" dirty="0">
                <a:latin typeface="Constantia" panose="02030602050306030303" pitchFamily="18" charset="0"/>
              </a:rPr>
              <a:t>к одежде костяная, металлическая или иная застежка, обычно в виде кружка с отверстиями или ушком, служащая также и украшением</a:t>
            </a:r>
            <a:r>
              <a:rPr lang="ru-RU" altLang="ru-RU" dirty="0">
                <a:latin typeface="Constantia" panose="02030602050306030303" pitchFamily="18" charset="0"/>
              </a:rPr>
              <a:t>. </a:t>
            </a:r>
            <a:endParaRPr lang="ru-RU" dirty="0">
              <a:latin typeface="Constantia" panose="0203060205030603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111" y="534594"/>
            <a:ext cx="1886713" cy="18264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9750">
            <a:off x="803097" y="4230171"/>
            <a:ext cx="2435404" cy="21162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45798">
            <a:off x="2767985" y="4482892"/>
            <a:ext cx="1938957" cy="168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77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381000"/>
            <a:ext cx="9144000" cy="714375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Constantia" panose="02030602050306030303" pitchFamily="18" charset="0"/>
              </a:rPr>
              <a:t>Пуговица в Энциклопедии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61595" y="1201847"/>
            <a:ext cx="1094463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3"/>
              </a:buClr>
              <a:defRPr/>
            </a:pPr>
            <a:r>
              <a:rPr lang="en-US" sz="2000" dirty="0" smtClean="0">
                <a:latin typeface="Constantia" panose="02030602050306030303" pitchFamily="18" charset="0"/>
              </a:rPr>
              <a:t>        </a:t>
            </a:r>
            <a:r>
              <a:rPr lang="ru-RU" sz="2000" dirty="0" smtClean="0">
                <a:latin typeface="Constantia" panose="02030602050306030303" pitchFamily="18" charset="0"/>
              </a:rPr>
              <a:t>       Считается</a:t>
            </a:r>
            <a:r>
              <a:rPr lang="ru-RU" sz="2000" dirty="0">
                <a:latin typeface="Constantia" panose="02030602050306030303" pitchFamily="18" charset="0"/>
              </a:rPr>
              <a:t>, что пуговицы попали в Европу из Турции примерно 900 лет назад. Эта маленькая вещица изменила покрой мужского костюма: верхнюю одежду теперь не надо было надевать через голову, - она стала распашной и в ней удобно было ездить верхом.</a:t>
            </a:r>
          </a:p>
          <a:p>
            <a:pPr>
              <a:buClr>
                <a:schemeClr val="accent3"/>
              </a:buClr>
              <a:defRPr/>
            </a:pPr>
            <a:r>
              <a:rPr lang="en-US" sz="2000" dirty="0" smtClean="0">
                <a:latin typeface="Constantia" panose="02030602050306030303" pitchFamily="18" charset="0"/>
              </a:rPr>
              <a:t>         </a:t>
            </a:r>
            <a:r>
              <a:rPr lang="ru-RU" sz="2000" dirty="0" smtClean="0">
                <a:latin typeface="Constantia" panose="02030602050306030303" pitchFamily="18" charset="0"/>
              </a:rPr>
              <a:t>В </a:t>
            </a:r>
            <a:r>
              <a:rPr lang="ru-RU" sz="2000" dirty="0">
                <a:latin typeface="Constantia" panose="02030602050306030303" pitchFamily="18" charset="0"/>
              </a:rPr>
              <a:t>Европе началась пуговичная эпидемия. Их стали пришивать на мужские костюмы сотнями - уже не ради удобства, а ради красоты. Костюмы стали делать такими узкими, что в них невозможно было сесть, не расстегнув пуговицы.</a:t>
            </a:r>
          </a:p>
          <a:p>
            <a:pPr>
              <a:buClr>
                <a:schemeClr val="accent3"/>
              </a:buClr>
              <a:defRPr/>
            </a:pPr>
            <a:r>
              <a:rPr lang="en-US" sz="2000" dirty="0" smtClean="0">
                <a:latin typeface="Constantia" panose="02030602050306030303" pitchFamily="18" charset="0"/>
              </a:rPr>
              <a:t>          </a:t>
            </a:r>
            <a:r>
              <a:rPr lang="ru-RU" sz="2000" dirty="0" smtClean="0">
                <a:latin typeface="Constantia" panose="02030602050306030303" pitchFamily="18" charset="0"/>
              </a:rPr>
              <a:t>Самые </a:t>
            </a:r>
            <a:r>
              <a:rPr lang="ru-RU" sz="2000" dirty="0">
                <a:latin typeface="Constantia" panose="02030602050306030303" pitchFamily="18" charset="0"/>
              </a:rPr>
              <a:t>невероятные пуговицы носили лет 200 назад. В моде были пуговицы диаметром несколько сантиметров. Они покрывались стеклом, под которое </a:t>
            </a:r>
            <a:r>
              <a:rPr lang="ru-RU" sz="2000" dirty="0" smtClean="0">
                <a:latin typeface="Constantia" panose="02030602050306030303" pitchFamily="18" charset="0"/>
              </a:rPr>
              <a:t>вставлялись </a:t>
            </a:r>
            <a:r>
              <a:rPr lang="ru-RU" sz="2000" dirty="0">
                <a:latin typeface="Constantia" panose="02030602050306030303" pitchFamily="18" charset="0"/>
              </a:rPr>
              <a:t>портреты, цветы, бабочки, но самым необыкновенным были шпанские мушки, переливающиеся как драгоценные камни. </a:t>
            </a:r>
            <a:r>
              <a:rPr lang="ru-RU" sz="2000" b="1" dirty="0">
                <a:latin typeface="Constantia" panose="02030602050306030303" pitchFamily="18" charset="0"/>
              </a:rPr>
              <a:t>Пуговицы</a:t>
            </a:r>
            <a:r>
              <a:rPr lang="ru-RU" sz="2000" dirty="0">
                <a:latin typeface="Constantia" panose="02030602050306030303" pitchFamily="18" charset="0"/>
              </a:rPr>
              <a:t> заказывали из драгоценных камней, из жемчуга, были пуговицы деревянные, перламутровые, костяные, роговые, кожаные.</a:t>
            </a:r>
          </a:p>
          <a:p>
            <a:pPr>
              <a:buClr>
                <a:schemeClr val="accent3"/>
              </a:buClr>
              <a:defRPr/>
            </a:pPr>
            <a:r>
              <a:rPr lang="en-US" sz="2000" dirty="0" smtClean="0">
                <a:latin typeface="Constantia" panose="02030602050306030303" pitchFamily="18" charset="0"/>
              </a:rPr>
              <a:t>            </a:t>
            </a:r>
            <a:r>
              <a:rPr lang="ru-RU" sz="2000" dirty="0" smtClean="0">
                <a:latin typeface="Constantia" panose="02030602050306030303" pitchFamily="18" charset="0"/>
              </a:rPr>
              <a:t>Женщины </a:t>
            </a:r>
            <a:r>
              <a:rPr lang="ru-RU" sz="2000" dirty="0">
                <a:latin typeface="Constantia" panose="02030602050306030303" pitchFamily="18" charset="0"/>
              </a:rPr>
              <a:t>носили вначале мало пуговиц, в основном они пользовались крючками с петлями, но, перенимая элементы мужской одежды (как то лацканы, манжеты, жилеты и т.п.), они далеко обогнали мужчин по количеству пришиваемых пуговиц.</a:t>
            </a:r>
          </a:p>
          <a:p>
            <a:pPr>
              <a:buClr>
                <a:schemeClr val="accent3"/>
              </a:buClr>
              <a:defRPr/>
            </a:pPr>
            <a:r>
              <a:rPr lang="ru-RU" sz="2000" i="1" dirty="0">
                <a:latin typeface="Constantia" panose="02030602050306030303" pitchFamily="18" charset="0"/>
              </a:rPr>
              <a:t>(Энциклопедия моды. Андреева Р., 1997)</a:t>
            </a:r>
            <a:endParaRPr lang="ru-RU" sz="2000" dirty="0">
              <a:latin typeface="Constantia" panose="020306020503060303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44" y="152779"/>
            <a:ext cx="1448763" cy="1380746"/>
          </a:xfrm>
          <a:prstGeom prst="rect">
            <a:avLst/>
          </a:prstGeom>
        </p:spPr>
      </p:pic>
      <p:pic>
        <p:nvPicPr>
          <p:cNvPr id="5" name="Рисунок 4" descr="D:\zagruzki_opera\97696581_large_cajoline_bouton1 - копия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412" y="5302478"/>
            <a:ext cx="1633537" cy="13650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200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609599"/>
            <a:ext cx="9144000" cy="619125"/>
          </a:xfrm>
        </p:spPr>
        <p:txBody>
          <a:bodyPr>
            <a:normAutofit fontScale="90000"/>
          </a:bodyPr>
          <a:lstStyle/>
          <a:p>
            <a:r>
              <a:rPr lang="ru-RU" altLang="ru-RU" dirty="0" smtClean="0"/>
              <a:t>Виды пуговиц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38175" y="1458010"/>
            <a:ext cx="11620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 smtClean="0"/>
              <a:t>Пуговицы бывают разными - изготавливают их из металла, дерева, пластика, ткани и нитей, стекла, рога и т.д.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34" y="2178051"/>
            <a:ext cx="1748971" cy="15303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900" y="2219325"/>
            <a:ext cx="1600200" cy="1600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D:\zagruzki_opera\pugovici-_kuplyu-_magazin-_pugovici_optom-_izgotovlenie-_furnitura-_proizvodstvo-_prodazha-_metallic-1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76" y="2056628"/>
            <a:ext cx="2057400" cy="19152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 descr="D:\zagruzki_opera\b4ae4dfec4e4.pn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66" r="52591" b="44349"/>
          <a:stretch/>
        </p:blipFill>
        <p:spPr bwMode="auto">
          <a:xfrm>
            <a:off x="2990850" y="3900487"/>
            <a:ext cx="2400300" cy="11478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D:\zagruzki_opera\97696581_large_cajoline_bouton1 - копия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088" y="2219325"/>
            <a:ext cx="2019300" cy="1917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D:\zagruzki_opera\PurpleDreamingLaetiScrap39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2664" y="2273300"/>
            <a:ext cx="1758495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D:\zagruzki_opera\97696592_large_cajoline_bouton9 - копия.pn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1231" y="4441825"/>
            <a:ext cx="2228850" cy="193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https://ae01.alicdn.com/kf/HTB1OKjPKpXXXXccXXXXq6xXFXXXt/-font-b-Buttons-b-font-Sewing-font-b-Buttons-b-font-2-Holes-font-b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33675" y="5048380"/>
            <a:ext cx="1893661" cy="16095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 descr="D:\zagruzki_opera\0_66912_5fe0b2a3_orig.png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4" y="4033710"/>
            <a:ext cx="2162176" cy="2348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D:\zagruzki_opera\b4ae4dfec4e4.png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82" r="50616" b="4055"/>
          <a:stretch/>
        </p:blipFill>
        <p:spPr bwMode="auto">
          <a:xfrm>
            <a:off x="4724402" y="4578222"/>
            <a:ext cx="1976437" cy="17192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 descr="D:\zagruzki_opera\clothes_button_PNG14141.png"/>
          <p:cNvPicPr/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5" t="15068" r="16185" b="16619"/>
          <a:stretch/>
        </p:blipFill>
        <p:spPr bwMode="auto">
          <a:xfrm>
            <a:off x="7291388" y="4363908"/>
            <a:ext cx="2150270" cy="19963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0672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8320391" cy="10332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Современные пуговицы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1225685"/>
            <a:ext cx="9144000" cy="403211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5" descr="Картинка 262 из 1385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412461" y="1329006"/>
            <a:ext cx="7665394" cy="51313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51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480337"/>
            <a:ext cx="9144000" cy="84262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Игра с пуговицами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2007" y="6015167"/>
            <a:ext cx="10758181" cy="1050588"/>
          </a:xfrm>
        </p:spPr>
        <p:txBody>
          <a:bodyPr>
            <a:normAutofit/>
          </a:bodyPr>
          <a:lstStyle/>
          <a:p>
            <a:r>
              <a:rPr lang="ru-RU" b="1" u="sng" dirty="0"/>
              <a:t>Дорисуйте рисунок по схеме. Можете придумать свои варианты.</a:t>
            </a:r>
            <a:endParaRPr lang="ru-RU" dirty="0"/>
          </a:p>
          <a:p>
            <a:r>
              <a:rPr lang="ru-RU" b="1" dirty="0"/>
              <a:t> </a:t>
            </a:r>
            <a:endParaRPr lang="ru-RU" dirty="0"/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" y="1098927"/>
            <a:ext cx="2178050" cy="17621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367" y="1596274"/>
            <a:ext cx="2214210" cy="15953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875" y="3780244"/>
            <a:ext cx="2478329" cy="17621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283" y="1677571"/>
            <a:ext cx="1766887" cy="10810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10600"/>
            <a:ext cx="1662112" cy="914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121" y="3647062"/>
            <a:ext cx="684212" cy="13176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367" y="4078681"/>
            <a:ext cx="496888" cy="7477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8498" y="3771785"/>
            <a:ext cx="2259004" cy="14899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" y="3771785"/>
            <a:ext cx="2166937" cy="13287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472" y="348931"/>
            <a:ext cx="1471894" cy="7499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594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480337"/>
            <a:ext cx="9144000" cy="84262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Игра с пуговицами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2007" y="6015167"/>
            <a:ext cx="10758181" cy="1050588"/>
          </a:xfrm>
        </p:spPr>
        <p:txBody>
          <a:bodyPr>
            <a:normAutofit/>
          </a:bodyPr>
          <a:lstStyle/>
          <a:p>
            <a:endParaRPr lang="ru-RU" dirty="0"/>
          </a:p>
          <a:p>
            <a:r>
              <a:rPr lang="ru-RU" b="1" dirty="0"/>
              <a:t> </a:t>
            </a:r>
            <a:endParaRPr lang="ru-RU" dirty="0"/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46" y="435434"/>
            <a:ext cx="2074862" cy="20987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664" y="4175844"/>
            <a:ext cx="2411412" cy="18761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894" y="3410566"/>
            <a:ext cx="2154237" cy="16469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5113" y="1295927"/>
            <a:ext cx="2505075" cy="15820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0" y="1560557"/>
            <a:ext cx="2267875" cy="13856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07" y="3745489"/>
            <a:ext cx="1800225" cy="16208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318" y="1597431"/>
            <a:ext cx="1294739" cy="131186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2113" y="4443332"/>
            <a:ext cx="2378075" cy="16811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0218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50" y="1209885"/>
            <a:ext cx="11706225" cy="607246"/>
          </a:xfrm>
        </p:spPr>
        <p:txBody>
          <a:bodyPr>
            <a:noAutofit/>
          </a:bodyPr>
          <a:lstStyle/>
          <a:p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/>
              <a:t/>
            </a:r>
            <a:br>
              <a:rPr lang="ru-RU" sz="4000" b="1" dirty="0"/>
            </a:br>
            <a:r>
              <a:rPr lang="ru-RU" sz="4000" b="1" dirty="0" smtClean="0"/>
              <a:t>У </a:t>
            </a:r>
            <a:r>
              <a:rPr lang="ru-RU" sz="4000" b="1" dirty="0" err="1" smtClean="0"/>
              <a:t>карлсона</a:t>
            </a:r>
            <a:r>
              <a:rPr lang="ru-RU" sz="4000" b="1" dirty="0" smtClean="0"/>
              <a:t> беда. У него оторвалась пуговица. Поможем? </a:t>
            </a:r>
            <a:br>
              <a:rPr lang="ru-RU" sz="4000" b="1" dirty="0" smtClean="0"/>
            </a:br>
            <a:r>
              <a:rPr lang="ru-RU" sz="4000" b="1" dirty="0" smtClean="0"/>
              <a:t>Какие инструменты нам понадобятся?</a:t>
            </a:r>
            <a:endParaRPr lang="ru-RU" sz="4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4375" y="1447799"/>
            <a:ext cx="105727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/>
              <a:t> 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061" y="1817131"/>
            <a:ext cx="2774063" cy="340375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14425" y="2426731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sz="2800" dirty="0">
                <a:solidFill>
                  <a:srgbClr val="C00000"/>
                </a:solidFill>
                <a:latin typeface="Constantia" panose="02030602050306030303" pitchFamily="18" charset="0"/>
              </a:rPr>
              <a:t>Держится подружка за моё ушко,</a:t>
            </a:r>
          </a:p>
          <a:p>
            <a:pPr>
              <a:spcBef>
                <a:spcPct val="0"/>
              </a:spcBef>
            </a:pPr>
            <a:r>
              <a:rPr lang="ru-RU" altLang="ru-RU" sz="2800" dirty="0">
                <a:solidFill>
                  <a:srgbClr val="C00000"/>
                </a:solidFill>
                <a:latin typeface="Constantia" panose="02030602050306030303" pitchFamily="18" charset="0"/>
              </a:rPr>
              <a:t> стежкою одной всё бежит за мною.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34081" y="4253984"/>
            <a:ext cx="72789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800" dirty="0">
                <a:solidFill>
                  <a:srgbClr val="C00000"/>
                </a:solidFill>
                <a:latin typeface="Constantia" panose="02030602050306030303" pitchFamily="18" charset="0"/>
              </a:rPr>
              <a:t>Два конца, два кольца, посередине гвоздик.</a:t>
            </a:r>
            <a:endParaRPr lang="ru-RU" sz="2800" dirty="0"/>
          </a:p>
        </p:txBody>
      </p:sp>
      <p:pic>
        <p:nvPicPr>
          <p:cNvPr id="8" name="Рисунок 7" descr="http://kiddybook.ru/images/0022_copy.g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60486" y="2395358"/>
            <a:ext cx="1552575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Admin\Downloads\noj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17661" y="500265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2981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443</Words>
  <Application>Microsoft Office PowerPoint</Application>
  <PresentationFormat>Широкоэкранный</PresentationFormat>
  <Paragraphs>73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Comic Sans MS</vt:lpstr>
      <vt:lpstr>Constantia</vt:lpstr>
      <vt:lpstr>Majestic</vt:lpstr>
      <vt:lpstr>Times New Roman</vt:lpstr>
      <vt:lpstr>Тема Office</vt:lpstr>
      <vt:lpstr>   осш № 11 им. А. Навои открытый урок   «Госпожа пуговица»</vt:lpstr>
      <vt:lpstr>-Ой, посмотрите, кто к нам пришёл?</vt:lpstr>
      <vt:lpstr>Пуговица: толкование </vt:lpstr>
      <vt:lpstr>Пуговица в Энциклопедии</vt:lpstr>
      <vt:lpstr>Виды пуговиц</vt:lpstr>
      <vt:lpstr>Современные пуговицы</vt:lpstr>
      <vt:lpstr>Игра с пуговицами</vt:lpstr>
      <vt:lpstr>Игра с пуговицами</vt:lpstr>
      <vt:lpstr>  У карлсона беда. У него оторвалась пуговица. Поможем?  Какие инструменты нам понадобятся?</vt:lpstr>
      <vt:lpstr>Какими способами можно пришить эти пуговицы?</vt:lpstr>
      <vt:lpstr>- Увеличение числа поклонников. </vt:lpstr>
      <vt:lpstr>Презентация PowerPoint</vt:lpstr>
      <vt:lpstr>Пуговица: пословицы и поговорки</vt:lpstr>
      <vt:lpstr>Пуговица: загадки</vt:lpstr>
      <vt:lpstr>Пуговица: искусство</vt:lpstr>
      <vt:lpstr>Пуговица: искусство</vt:lpstr>
      <vt:lpstr>Пуговица: искусство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Delux</dc:creator>
  <cp:lastModifiedBy>Delux</cp:lastModifiedBy>
  <cp:revision>34</cp:revision>
  <dcterms:created xsi:type="dcterms:W3CDTF">2017-02-05T10:42:17Z</dcterms:created>
  <dcterms:modified xsi:type="dcterms:W3CDTF">2017-02-07T18:04:07Z</dcterms:modified>
</cp:coreProperties>
</file>