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0" r:id="rId8"/>
    <p:sldId id="263" r:id="rId9"/>
    <p:sldId id="264" r:id="rId10"/>
    <p:sldId id="265" r:id="rId11"/>
    <p:sldId id="267" r:id="rId12"/>
    <p:sldId id="270"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02.11.2020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02.11.2020</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nfourok.ru/kvestigra-dlya-uchaschihsya-klassov-intellektualniy-mozgovoy-shturm-3201891.html" TargetMode="External"/><Relationship Id="rId2" Type="http://schemas.openxmlformats.org/officeDocument/2006/relationships/hyperlink" Target="https://lusana.ru/presentation/23327" TargetMode="External"/><Relationship Id="rId1" Type="http://schemas.openxmlformats.org/officeDocument/2006/relationships/slideLayout" Target="../slideLayouts/slideLayout6.xml"/><Relationship Id="rId4" Type="http://schemas.openxmlformats.org/officeDocument/2006/relationships/hyperlink" Target="https://urok.1sept.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i="1" dirty="0" smtClean="0">
                <a:effectLst>
                  <a:outerShdw blurRad="38100" dist="38100" dir="2700000" algn="tl">
                    <a:srgbClr val="000000">
                      <a:alpha val="43137"/>
                    </a:srgbClr>
                  </a:outerShdw>
                </a:effectLst>
              </a:rPr>
              <a:t>Презентация</a:t>
            </a:r>
            <a:r>
              <a:rPr lang="ru-RU" sz="3600" i="1" dirty="0" smtClean="0">
                <a:effectLst>
                  <a:outerShdw blurRad="38100" dist="38100" dir="2700000" algn="tl">
                    <a:srgbClr val="000000">
                      <a:alpha val="43137"/>
                    </a:srgbClr>
                  </a:outerShdw>
                </a:effectLst>
              </a:rPr>
              <a:t/>
            </a:r>
            <a:br>
              <a:rPr lang="ru-RU" sz="3600" i="1" dirty="0" smtClean="0">
                <a:effectLst>
                  <a:outerShdw blurRad="38100" dist="38100" dir="2700000" algn="tl">
                    <a:srgbClr val="000000">
                      <a:alpha val="43137"/>
                    </a:srgbClr>
                  </a:outerShdw>
                </a:effectLst>
              </a:rPr>
            </a:br>
            <a:r>
              <a:rPr lang="ru-RU" sz="3600" i="1" dirty="0" smtClean="0">
                <a:effectLst>
                  <a:outerShdw blurRad="38100" dist="38100" dir="2700000" algn="tl">
                    <a:srgbClr val="000000">
                      <a:alpha val="43137"/>
                    </a:srgbClr>
                  </a:outerShdw>
                </a:effectLst>
              </a:rPr>
              <a:t>«Урок-путешествие в мир искусства»</a:t>
            </a:r>
            <a:endParaRPr lang="ru-RU" sz="3600" i="1" dirty="0">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647" y="2132856"/>
            <a:ext cx="6730702" cy="3786019"/>
          </a:xfrm>
        </p:spPr>
      </p:pic>
      <p:sp>
        <p:nvSpPr>
          <p:cNvPr id="3" name="TextBox 2"/>
          <p:cNvSpPr txBox="1"/>
          <p:nvPr/>
        </p:nvSpPr>
        <p:spPr>
          <a:xfrm>
            <a:off x="5148064" y="6021288"/>
            <a:ext cx="3818674" cy="646331"/>
          </a:xfrm>
          <a:prstGeom prst="rect">
            <a:avLst/>
          </a:prstGeom>
          <a:noFill/>
        </p:spPr>
        <p:txBody>
          <a:bodyPr wrap="none" rtlCol="0">
            <a:spAutoFit/>
          </a:bodyPr>
          <a:lstStyle/>
          <a:p>
            <a:pPr algn="ctr"/>
            <a:r>
              <a:rPr lang="ru-RU" i="1" dirty="0" smtClean="0">
                <a:latin typeface="Arial" panose="020B0604020202020204" pitchFamily="34" charset="0"/>
                <a:cs typeface="Arial" panose="020B0604020202020204" pitchFamily="34" charset="0"/>
              </a:rPr>
              <a:t>УЧИТЕЛЬ ИЗО ФЁДОРОВА Е.В.</a:t>
            </a:r>
          </a:p>
          <a:p>
            <a:pPr algn="ctr"/>
            <a:r>
              <a:rPr lang="ru-RU" i="1" dirty="0" smtClean="0">
                <a:latin typeface="Arial" panose="020B0604020202020204" pitchFamily="34" charset="0"/>
                <a:cs typeface="Arial" panose="020B0604020202020204" pitchFamily="34" charset="0"/>
              </a:rPr>
              <a:t>МБОУ УСОШ № 4</a:t>
            </a:r>
            <a:endParaRPr lang="ru-RU"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6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192688"/>
          </a:xfrm>
        </p:spPr>
        <p:txBody>
          <a:bodyPr>
            <a:noAutofit/>
          </a:bodyPr>
          <a:lstStyle/>
          <a:p>
            <a:pPr algn="l"/>
            <a:r>
              <a:rPr lang="ru-RU" sz="2000" b="1" dirty="0">
                <a:latin typeface="Times New Roman" pitchFamily="18" charset="0"/>
                <a:cs typeface="Times New Roman" pitchFamily="18" charset="0"/>
              </a:rPr>
              <a:t>Станция "Мир вокруг нас"</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 Какие </a:t>
            </a:r>
            <a:r>
              <a:rPr lang="ru-RU" sz="2000" dirty="0">
                <a:latin typeface="Times New Roman" pitchFamily="18" charset="0"/>
                <a:cs typeface="Times New Roman" pitchFamily="18" charset="0"/>
              </a:rPr>
              <a:t>звери летают? (летучая мышь, белка-летяга)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2) Как </a:t>
            </a:r>
            <a:r>
              <a:rPr lang="ru-RU" sz="2000" dirty="0">
                <a:latin typeface="Times New Roman" pitchFamily="18" charset="0"/>
                <a:cs typeface="Times New Roman" pitchFamily="18" charset="0"/>
              </a:rPr>
              <a:t>называется плотная корка на снегу? (наст)</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3) Как </a:t>
            </a:r>
            <a:r>
              <a:rPr lang="ru-RU" sz="2000" dirty="0">
                <a:latin typeface="Times New Roman" pitchFamily="18" charset="0"/>
                <a:cs typeface="Times New Roman" pitchFamily="18" charset="0"/>
              </a:rPr>
              <a:t>называется космодром, с которого был произведён запуск первой космической ракеты? (Байконур)</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4) Что </a:t>
            </a:r>
            <a:r>
              <a:rPr lang="ru-RU" sz="2000" dirty="0">
                <a:latin typeface="Times New Roman" pitchFamily="18" charset="0"/>
                <a:cs typeface="Times New Roman" pitchFamily="18" charset="0"/>
              </a:rPr>
              <a:t>в огне не горит и в воде не тонет? (лёд, снег)</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5) Какой </a:t>
            </a:r>
            <a:r>
              <a:rPr lang="ru-RU" sz="2000" dirty="0">
                <a:latin typeface="Times New Roman" pitchFamily="18" charset="0"/>
                <a:cs typeface="Times New Roman" pitchFamily="18" charset="0"/>
              </a:rPr>
              <a:t>цветок имеет и мужское и женское имя? (Иван-да-Марья)</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6) Ближайшая </a:t>
            </a:r>
            <a:r>
              <a:rPr lang="ru-RU" sz="2000" dirty="0">
                <a:latin typeface="Times New Roman" pitchFamily="18" charset="0"/>
                <a:cs typeface="Times New Roman" pitchFamily="18" charset="0"/>
              </a:rPr>
              <a:t>к Солнцу планета. (Меркурий)</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7) Какую </a:t>
            </a:r>
            <a:r>
              <a:rPr lang="ru-RU" sz="2000" dirty="0">
                <a:latin typeface="Times New Roman" pitchFamily="18" charset="0"/>
                <a:cs typeface="Times New Roman" pitchFamily="18" charset="0"/>
              </a:rPr>
              <a:t>траву и слепой узнает? (крапива)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8)  Какие </a:t>
            </a:r>
            <a:r>
              <a:rPr lang="ru-RU" sz="2000" dirty="0">
                <a:latin typeface="Times New Roman" pitchFamily="18" charset="0"/>
                <a:cs typeface="Times New Roman" pitchFamily="18" charset="0"/>
              </a:rPr>
              <a:t>птицы прилетают с юга первыми? (грачи)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9</a:t>
            </a:r>
            <a:r>
              <a:rPr lang="ru-RU" sz="2000" dirty="0" smtClean="0">
                <a:latin typeface="Times New Roman" pitchFamily="18" charset="0"/>
                <a:cs typeface="Times New Roman" pitchFamily="18" charset="0"/>
              </a:rPr>
              <a:t>) Самые </a:t>
            </a:r>
            <a:r>
              <a:rPr lang="ru-RU" sz="2000" dirty="0">
                <a:latin typeface="Times New Roman" pitchFamily="18" charset="0"/>
                <a:cs typeface="Times New Roman" pitchFamily="18" charset="0"/>
              </a:rPr>
              <a:t>свирепые рыбы? (пираньи)</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10) Какое </a:t>
            </a:r>
            <a:r>
              <a:rPr lang="ru-RU" sz="2000" dirty="0">
                <a:latin typeface="Times New Roman" pitchFamily="18" charset="0"/>
                <a:cs typeface="Times New Roman" pitchFamily="18" charset="0"/>
              </a:rPr>
              <a:t>хвойное дерево на зиму сбрасывает листву? (Лиственница)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11) У </a:t>
            </a:r>
            <a:r>
              <a:rPr lang="ru-RU" sz="2000" dirty="0">
                <a:latin typeface="Times New Roman" pitchFamily="18" charset="0"/>
                <a:cs typeface="Times New Roman" pitchFamily="18" charset="0"/>
              </a:rPr>
              <a:t>кого щёки как мешки? (хомяк)</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12) Из </a:t>
            </a:r>
            <a:r>
              <a:rPr lang="ru-RU" sz="2000" dirty="0">
                <a:latin typeface="Times New Roman" pitchFamily="18" charset="0"/>
                <a:cs typeface="Times New Roman" pitchFamily="18" charset="0"/>
              </a:rPr>
              <a:t>какого растения делают манную крупу? (пшеницы)</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60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Autofit/>
          </a:bodyPr>
          <a:lstStyle/>
          <a:p>
            <a:pPr algn="l"/>
            <a:r>
              <a:rPr lang="ru-RU" sz="2000" b="1" dirty="0">
                <a:latin typeface="Times New Roman" pitchFamily="18" charset="0"/>
                <a:cs typeface="Times New Roman" pitchFamily="18" charset="0"/>
              </a:rPr>
              <a:t>Станция "</a:t>
            </a:r>
            <a:r>
              <a:rPr lang="ru-RU" sz="2000" b="1">
                <a:latin typeface="Times New Roman" pitchFamily="18" charset="0"/>
                <a:cs typeface="Times New Roman" pitchFamily="18" charset="0"/>
              </a:rPr>
              <a:t>Конкурс </a:t>
            </a:r>
            <a:r>
              <a:rPr lang="ru-RU" sz="2000" b="1" smtClean="0">
                <a:latin typeface="Times New Roman" pitchFamily="18" charset="0"/>
                <a:cs typeface="Times New Roman" pitchFamily="18" charset="0"/>
              </a:rPr>
              <a:t>капитанов»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Ну что, капитаны, пришла ваша очередь защитить честь команды.</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 Сколько </a:t>
            </a:r>
            <a:r>
              <a:rPr lang="ru-RU" sz="2000" dirty="0">
                <a:latin typeface="Times New Roman" pitchFamily="18" charset="0"/>
                <a:cs typeface="Times New Roman" pitchFamily="18" charset="0"/>
              </a:rPr>
              <a:t>сыновей было у мельника в сказке "Кот в сапогах"? (3)</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2) Есть </a:t>
            </a:r>
            <a:r>
              <a:rPr lang="ru-RU" sz="2000" dirty="0">
                <a:latin typeface="Times New Roman" pitchFamily="18" charset="0"/>
                <a:cs typeface="Times New Roman" pitchFamily="18" charset="0"/>
              </a:rPr>
              <a:t>ли 7 ноября в Австралии? (да)</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3) Сколько </a:t>
            </a:r>
            <a:r>
              <a:rPr lang="ru-RU" sz="2000" dirty="0">
                <a:latin typeface="Times New Roman" pitchFamily="18" charset="0"/>
                <a:cs typeface="Times New Roman" pitchFamily="18" charset="0"/>
              </a:rPr>
              <a:t>недель в году? (52)</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4) Назовите </a:t>
            </a:r>
            <a:r>
              <a:rPr lang="ru-RU" sz="2000" dirty="0">
                <a:latin typeface="Times New Roman" pitchFamily="18" charset="0"/>
                <a:cs typeface="Times New Roman" pitchFamily="18" charset="0"/>
              </a:rPr>
              <a:t>самую большую планету Солнечной системы. (Юпитер)</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5) Что </a:t>
            </a:r>
            <a:r>
              <a:rPr lang="ru-RU" sz="2000" dirty="0">
                <a:latin typeface="Times New Roman" pitchFamily="18" charset="0"/>
                <a:cs typeface="Times New Roman" pitchFamily="18" charset="0"/>
              </a:rPr>
              <a:t>можно приготовить, но нельзя съесть? (уроки)</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6) На </a:t>
            </a:r>
            <a:r>
              <a:rPr lang="ru-RU" sz="2000" dirty="0">
                <a:latin typeface="Times New Roman" pitchFamily="18" charset="0"/>
                <a:cs typeface="Times New Roman" pitchFamily="18" charset="0"/>
              </a:rPr>
              <a:t>руках 10 пальцев. Сколько пальцев на 10 руках? (50)</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7) Палку </a:t>
            </a:r>
            <a:r>
              <a:rPr lang="ru-RU" sz="2000" dirty="0">
                <a:latin typeface="Times New Roman" pitchFamily="18" charset="0"/>
                <a:cs typeface="Times New Roman" pitchFamily="18" charset="0"/>
              </a:rPr>
              <a:t>нужно распилить на 12 частей. Сколько распилов нужно сделать? (11)</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8) В </a:t>
            </a:r>
            <a:r>
              <a:rPr lang="ru-RU" sz="2000" dirty="0">
                <a:latin typeface="Times New Roman" pitchFamily="18" charset="0"/>
                <a:cs typeface="Times New Roman" pitchFamily="18" charset="0"/>
              </a:rPr>
              <a:t>каком году был основан наш кадетский корпус? (1998)</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9) Как </a:t>
            </a:r>
            <a:r>
              <a:rPr lang="ru-RU" sz="2000" dirty="0">
                <a:latin typeface="Times New Roman" pitchFamily="18" charset="0"/>
                <a:cs typeface="Times New Roman" pitchFamily="18" charset="0"/>
              </a:rPr>
              <a:t>называется наука о собаках? (кинология)</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10) Какая </a:t>
            </a:r>
            <a:r>
              <a:rPr lang="ru-RU" sz="2000" dirty="0">
                <a:latin typeface="Times New Roman" pitchFamily="18" charset="0"/>
                <a:cs typeface="Times New Roman" pitchFamily="18" charset="0"/>
              </a:rPr>
              <a:t>гора извергает огонь? (вулкан)</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11) Что </a:t>
            </a:r>
            <a:r>
              <a:rPr lang="ru-RU" sz="2000" dirty="0">
                <a:latin typeface="Times New Roman" pitchFamily="18" charset="0"/>
                <a:cs typeface="Times New Roman" pitchFamily="18" charset="0"/>
              </a:rPr>
              <a:t>принадлежит лишь тебе, а употребляется чаще другими? (Имя)</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12) У </a:t>
            </a:r>
            <a:r>
              <a:rPr lang="ru-RU" sz="2000" dirty="0" err="1">
                <a:latin typeface="Times New Roman" pitchFamily="18" charset="0"/>
                <a:cs typeface="Times New Roman" pitchFamily="18" charset="0"/>
              </a:rPr>
              <a:t>Мамеда</a:t>
            </a:r>
            <a:r>
              <a:rPr lang="ru-RU" sz="2000" dirty="0">
                <a:latin typeface="Times New Roman" pitchFamily="18" charset="0"/>
                <a:cs typeface="Times New Roman" pitchFamily="18" charset="0"/>
              </a:rPr>
              <a:t> было 10 овец. Все, кроме 9, сдохли. Сколько овец осталось? (9)</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0976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5705604"/>
          </a:xfrm>
        </p:spPr>
        <p:txBody>
          <a:bodyPr/>
          <a:lstStyle/>
          <a:p>
            <a:r>
              <a:rPr lang="ru-RU" dirty="0">
                <a:latin typeface="Times New Roman" pitchFamily="18" charset="0"/>
                <a:cs typeface="Times New Roman" pitchFamily="18" charset="0"/>
              </a:rPr>
              <a:t>Ну вот, ребята, и подошел к концу наш познавательный </a:t>
            </a:r>
            <a:r>
              <a:rPr lang="ru-RU" dirty="0" err="1">
                <a:latin typeface="Times New Roman" pitchFamily="18" charset="0"/>
                <a:cs typeface="Times New Roman" pitchFamily="18" charset="0"/>
              </a:rPr>
              <a:t>квест</a:t>
            </a:r>
            <a:r>
              <a:rPr lang="ru-RU" dirty="0">
                <a:latin typeface="Times New Roman" pitchFamily="18" charset="0"/>
                <a:cs typeface="Times New Roman" pitchFamily="18" charset="0"/>
              </a:rPr>
              <a:t>. Подводим итоги.</a:t>
            </a:r>
            <a:endParaRPr lang="ru-RU" dirty="0"/>
          </a:p>
        </p:txBody>
      </p:sp>
    </p:spTree>
    <p:extLst>
      <p:ext uri="{BB962C8B-B14F-4D97-AF65-F5344CB8AC3E}">
        <p14:creationId xmlns:p14="http://schemas.microsoft.com/office/powerpoint/2010/main" val="932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6497692"/>
          </a:xfrm>
        </p:spPr>
        <p:txBody>
          <a:bodyPr/>
          <a:lstStyle/>
          <a:p>
            <a:pPr algn="ctr"/>
            <a:r>
              <a:rPr lang="ru-RU" sz="5400" dirty="0" smtClean="0"/>
              <a:t>Всем спасибо за игру!!!</a:t>
            </a:r>
            <a:endParaRPr lang="ru-RU" sz="5400" dirty="0"/>
          </a:p>
        </p:txBody>
      </p:sp>
    </p:spTree>
    <p:extLst>
      <p:ext uri="{BB962C8B-B14F-4D97-AF65-F5344CB8AC3E}">
        <p14:creationId xmlns:p14="http://schemas.microsoft.com/office/powerpoint/2010/main" val="23590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675724"/>
            <a:ext cx="7125113" cy="6065644"/>
          </a:xfrm>
        </p:spPr>
        <p:txBody>
          <a:bodyPr/>
          <a:lstStyle/>
          <a:p>
            <a:r>
              <a:rPr lang="ru-RU" sz="2800" dirty="0" smtClean="0"/>
              <a:t>Источники:</a:t>
            </a:r>
            <a:br>
              <a:rPr lang="ru-RU" sz="2800" dirty="0" smtClean="0"/>
            </a:br>
            <a:r>
              <a:rPr lang="ru-RU" sz="2800" dirty="0" smtClean="0"/>
              <a:t/>
            </a:r>
            <a:br>
              <a:rPr lang="ru-RU" sz="2800" dirty="0" smtClean="0"/>
            </a:br>
            <a:r>
              <a:rPr lang="en-US" sz="2800" dirty="0">
                <a:hlinkClick r:id="rId2"/>
              </a:rPr>
              <a:t>https://</a:t>
            </a:r>
            <a:r>
              <a:rPr lang="en-US" sz="2800" dirty="0" smtClean="0">
                <a:hlinkClick r:id="rId2"/>
              </a:rPr>
              <a:t>lusana.ru/presentation/23327</a:t>
            </a:r>
            <a:r>
              <a:rPr lang="ru-RU" sz="2800" dirty="0" smtClean="0"/>
              <a:t/>
            </a:r>
            <a:br>
              <a:rPr lang="ru-RU" sz="2800" dirty="0" smtClean="0"/>
            </a:br>
            <a:r>
              <a:rPr lang="ru-RU" sz="2800" dirty="0" smtClean="0"/>
              <a:t/>
            </a:r>
            <a:br>
              <a:rPr lang="ru-RU" sz="2800" dirty="0" smtClean="0"/>
            </a:br>
            <a:r>
              <a:rPr lang="en-US" sz="2800" dirty="0">
                <a:hlinkClick r:id="rId3"/>
              </a:rPr>
              <a:t>https://</a:t>
            </a:r>
            <a:r>
              <a:rPr lang="en-US" sz="2800" dirty="0" smtClean="0">
                <a:hlinkClick r:id="rId3"/>
              </a:rPr>
              <a:t>infourok.ru/kvestigra-dlya-uchaschihsya-klassov-intellektualniy-mozgovoy-shturm-3201891.html</a:t>
            </a:r>
            <a:r>
              <a:rPr lang="ru-RU" sz="2800" dirty="0" smtClean="0"/>
              <a:t/>
            </a:r>
            <a:br>
              <a:rPr lang="ru-RU" sz="2800" dirty="0" smtClean="0"/>
            </a:br>
            <a:r>
              <a:rPr lang="ru-RU" sz="2800" dirty="0" smtClean="0"/>
              <a:t/>
            </a:r>
            <a:br>
              <a:rPr lang="ru-RU" sz="2800" dirty="0" smtClean="0"/>
            </a:br>
            <a:r>
              <a:rPr lang="en-US" sz="2800" dirty="0">
                <a:hlinkClick r:id="rId4"/>
              </a:rPr>
              <a:t>https://</a:t>
            </a:r>
            <a:r>
              <a:rPr lang="en-US" sz="2800" dirty="0" smtClean="0">
                <a:hlinkClick r:id="rId4"/>
              </a:rPr>
              <a:t>urok.1sept.ru/</a:t>
            </a:r>
            <a:r>
              <a:rPr lang="ru-RU" sz="2800" dirty="0" smtClean="0"/>
              <a:t> </a:t>
            </a:r>
            <a:r>
              <a:rPr lang="ru-RU" dirty="0" smtClean="0"/>
              <a:t/>
            </a:r>
            <a:br>
              <a:rPr lang="ru-RU" dirty="0" smtClean="0"/>
            </a:br>
            <a:r>
              <a:rPr lang="ru-RU" dirty="0"/>
              <a:t/>
            </a:r>
            <a:br>
              <a:rPr lang="ru-RU" dirty="0"/>
            </a:br>
            <a:endParaRPr lang="ru-RU" dirty="0"/>
          </a:p>
        </p:txBody>
      </p:sp>
    </p:spTree>
    <p:extLst>
      <p:ext uri="{BB962C8B-B14F-4D97-AF65-F5344CB8AC3E}">
        <p14:creationId xmlns:p14="http://schemas.microsoft.com/office/powerpoint/2010/main" val="16796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141" y="333375"/>
            <a:ext cx="7723717" cy="5792788"/>
          </a:xfrm>
        </p:spPr>
      </p:pic>
    </p:spTree>
    <p:extLst>
      <p:ext uri="{BB962C8B-B14F-4D97-AF65-F5344CB8AC3E}">
        <p14:creationId xmlns:p14="http://schemas.microsoft.com/office/powerpoint/2010/main" val="7594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pPr algn="ctr"/>
            <a:r>
              <a:rPr lang="ru-RU" sz="6600" b="1" dirty="0" smtClean="0">
                <a:latin typeface="Monotype Corsiva" pitchFamily="66" charset="0"/>
              </a:rPr>
              <a:t>Цель </a:t>
            </a:r>
            <a:r>
              <a:rPr lang="ru-RU" sz="6600" b="1" dirty="0" err="1" smtClean="0">
                <a:latin typeface="Monotype Corsiva" pitchFamily="66" charset="0"/>
              </a:rPr>
              <a:t>квеста</a:t>
            </a:r>
            <a:r>
              <a:rPr lang="ru-RU" sz="6600" b="1" dirty="0" smtClean="0">
                <a:latin typeface="Monotype Corsiva" pitchFamily="66" charset="0"/>
              </a:rPr>
              <a:t>:</a:t>
            </a:r>
            <a:r>
              <a:rPr lang="ru-RU" dirty="0" smtClean="0">
                <a:latin typeface="Monotype Corsiva" pitchFamily="66" charset="0"/>
              </a:rPr>
              <a:t/>
            </a:r>
            <a:br>
              <a:rPr lang="ru-RU" dirty="0" smtClean="0">
                <a:latin typeface="Monotype Corsiva" pitchFamily="66" charset="0"/>
              </a:rPr>
            </a:br>
            <a:r>
              <a:rPr lang="ru-RU" dirty="0" smtClean="0"/>
              <a:t>способствовать </a:t>
            </a:r>
            <a:r>
              <a:rPr lang="ru-RU" dirty="0"/>
              <a:t>развитию мышления и познавательной активности, творческих и коммуникативных способностей учащихся.</a:t>
            </a:r>
            <a:endParaRPr lang="ru-RU" dirty="0">
              <a:latin typeface="Monotype Corsiva" pitchFamily="66" charset="0"/>
            </a:endParaRPr>
          </a:p>
        </p:txBody>
      </p:sp>
    </p:spTree>
    <p:extLst>
      <p:ext uri="{BB962C8B-B14F-4D97-AF65-F5344CB8AC3E}">
        <p14:creationId xmlns:p14="http://schemas.microsoft.com/office/powerpoint/2010/main" val="337639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ru-RU" sz="4000" b="1" dirty="0">
                <a:latin typeface="Times New Roman" pitchFamily="18" charset="0"/>
                <a:cs typeface="Times New Roman" pitchFamily="18" charset="0"/>
              </a:rPr>
              <a:t>Задачи </a:t>
            </a:r>
            <a:r>
              <a:rPr lang="ru-RU" sz="4000" b="1" dirty="0" err="1">
                <a:latin typeface="Times New Roman" pitchFamily="18" charset="0"/>
                <a:cs typeface="Times New Roman" pitchFamily="18" charset="0"/>
              </a:rPr>
              <a:t>квеста</a:t>
            </a:r>
            <a:r>
              <a:rPr lang="ru-RU" sz="4000" b="1" dirty="0">
                <a:latin typeface="Times New Roman" pitchFamily="18" charset="0"/>
                <a:cs typeface="Times New Roman" pitchFamily="18" charset="0"/>
              </a:rPr>
              <a:t>:</a:t>
            </a:r>
            <a:br>
              <a:rPr lang="ru-RU" sz="4000" b="1" dirty="0">
                <a:latin typeface="Times New Roman" pitchFamily="18" charset="0"/>
                <a:cs typeface="Times New Roman" pitchFamily="18" charset="0"/>
              </a:rPr>
            </a:br>
            <a:r>
              <a:rPr lang="ru-RU" sz="4000" dirty="0">
                <a:latin typeface="Times New Roman" pitchFamily="18" charset="0"/>
                <a:cs typeface="Times New Roman" pitchFamily="18" charset="0"/>
              </a:rPr>
              <a:t>выполнить занимательные задания по разным предметам,</a:t>
            </a:r>
            <a:br>
              <a:rPr lang="ru-RU" sz="4000" dirty="0">
                <a:latin typeface="Times New Roman" pitchFamily="18" charset="0"/>
                <a:cs typeface="Times New Roman" pitchFamily="18" charset="0"/>
              </a:rPr>
            </a:br>
            <a:r>
              <a:rPr lang="ru-RU" sz="4000" dirty="0">
                <a:latin typeface="Times New Roman" pitchFamily="18" charset="0"/>
                <a:cs typeface="Times New Roman" pitchFamily="18" charset="0"/>
              </a:rPr>
              <a:t>привить интерес к урокам, развить познавательный интерес у учащихся, логическое мышление, память и речь учащихся во время прохождения </a:t>
            </a:r>
            <a:r>
              <a:rPr lang="ru-RU" sz="4000" dirty="0" err="1" smtClean="0">
                <a:latin typeface="Times New Roman" pitchFamily="18" charset="0"/>
                <a:cs typeface="Times New Roman" pitchFamily="18" charset="0"/>
              </a:rPr>
              <a:t>квеста</a:t>
            </a:r>
            <a:r>
              <a:rPr lang="ru-RU" sz="4000" dirty="0" smtClean="0">
                <a:latin typeface="Times New Roman" pitchFamily="18" charset="0"/>
                <a:cs typeface="Times New Roman" pitchFamily="18" charset="0"/>
              </a:rPr>
              <a:t>.</a:t>
            </a:r>
            <a:r>
              <a:rPr lang="ru-RU" sz="1600" dirty="0" smtClean="0"/>
              <a:t/>
            </a:r>
            <a:br>
              <a:rPr lang="ru-RU" sz="1600" dirty="0" smtClean="0"/>
            </a:br>
            <a:endParaRPr lang="ru-RU" sz="1600" dirty="0"/>
          </a:p>
        </p:txBody>
      </p:sp>
    </p:spTree>
    <p:extLst>
      <p:ext uri="{BB962C8B-B14F-4D97-AF65-F5344CB8AC3E}">
        <p14:creationId xmlns:p14="http://schemas.microsoft.com/office/powerpoint/2010/main" val="14179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pPr indent="457200" algn="l"/>
            <a:r>
              <a:rPr lang="ru-RU" sz="2800" b="1" i="1" dirty="0" smtClean="0">
                <a:latin typeface="Times New Roman" pitchFamily="18" charset="0"/>
                <a:cs typeface="Times New Roman" pitchFamily="18" charset="0"/>
              </a:rPr>
              <a:t>Правила </a:t>
            </a:r>
            <a:r>
              <a:rPr lang="ru-RU" sz="2800" b="1" i="1" dirty="0" err="1" smtClean="0">
                <a:latin typeface="Times New Roman" pitchFamily="18" charset="0"/>
                <a:cs typeface="Times New Roman" pitchFamily="18" charset="0"/>
              </a:rPr>
              <a:t>квеста</a:t>
            </a:r>
            <a:r>
              <a:rPr lang="ru-RU" sz="2800" b="1" i="1" dirty="0" smtClean="0">
                <a:latin typeface="Times New Roman" pitchFamily="18" charset="0"/>
                <a:cs typeface="Times New Roman" pitchFamily="18" charset="0"/>
              </a:rPr>
              <a:t>.</a:t>
            </a:r>
            <a:br>
              <a:rPr lang="ru-RU" sz="2800" b="1" i="1"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Класс делится на две команды. Каждая команда придумывает себе название, девиз и выбирает капитана.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Команды будут перемещаться на вымышленном поезде.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Каждой </a:t>
            </a:r>
            <a:r>
              <a:rPr lang="ru-RU" sz="2800" dirty="0">
                <a:latin typeface="Times New Roman" pitchFamily="18" charset="0"/>
                <a:cs typeface="Times New Roman" pitchFamily="18" charset="0"/>
              </a:rPr>
              <a:t>команде после представления правил Игры выдаётся маршрутный лист с указанием станций (номера кабинетов), где нужно выполнить </a:t>
            </a:r>
            <a:r>
              <a:rPr lang="ru-RU" sz="2800" dirty="0" smtClean="0">
                <a:latin typeface="Times New Roman" pitchFamily="18" charset="0"/>
                <a:cs typeface="Times New Roman" pitchFamily="18" charset="0"/>
              </a:rPr>
              <a:t>задания.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Время </a:t>
            </a:r>
            <a:r>
              <a:rPr lang="ru-RU" sz="2800" dirty="0">
                <a:latin typeface="Times New Roman" pitchFamily="18" charset="0"/>
                <a:cs typeface="Times New Roman" pitchFamily="18" charset="0"/>
              </a:rPr>
              <a:t>пребывания на станции не более </a:t>
            </a:r>
            <a:r>
              <a:rPr lang="ru-RU" sz="2800" dirty="0" smtClean="0">
                <a:latin typeface="Times New Roman" pitchFamily="18" charset="0"/>
                <a:cs typeface="Times New Roman" pitchFamily="18" charset="0"/>
              </a:rPr>
              <a:t>5 минут</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smtClean="0">
                <a:latin typeface="Times New Roman" pitchFamily="18" charset="0"/>
                <a:cs typeface="Times New Roman" pitchFamily="18" charset="0"/>
              </a:rPr>
              <a:t>    Порядок </a:t>
            </a:r>
            <a:r>
              <a:rPr lang="ru-RU" sz="2800" dirty="0">
                <a:latin typeface="Times New Roman" pitchFamily="18" charset="0"/>
                <a:cs typeface="Times New Roman" pitchFamily="18" charset="0"/>
              </a:rPr>
              <a:t>прохождения станций, указанный в маршрутном листе, изменять </a:t>
            </a:r>
            <a:r>
              <a:rPr lang="ru-RU" sz="2800" dirty="0" smtClean="0">
                <a:latin typeface="Times New Roman" pitchFamily="18" charset="0"/>
                <a:cs typeface="Times New Roman" pitchFamily="18" charset="0"/>
              </a:rPr>
              <a:t>нельзя.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Каждый правильный ответ равен 1 баллу.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Та команда, которая наберет большинство баллов, становится победителем.</a:t>
            </a:r>
            <a:r>
              <a:rPr lang="ru-RU" sz="2800" dirty="0"/>
              <a:t/>
            </a:r>
            <a:br>
              <a:rPr lang="ru-RU" sz="2800" dirty="0"/>
            </a:br>
            <a:endParaRPr lang="ru-RU" sz="2800" dirty="0"/>
          </a:p>
        </p:txBody>
      </p:sp>
    </p:spTree>
    <p:extLst>
      <p:ext uri="{BB962C8B-B14F-4D97-AF65-F5344CB8AC3E}">
        <p14:creationId xmlns:p14="http://schemas.microsoft.com/office/powerpoint/2010/main" val="234401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Times New Roman" pitchFamily="18" charset="0"/>
                <a:cs typeface="Times New Roman" pitchFamily="18" charset="0"/>
              </a:rPr>
              <a:t>Все готовы? Пассажиры - по вагонам!!</a:t>
            </a:r>
            <a:endParaRPr lang="ru-RU" sz="28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332831"/>
            <a:ext cx="5400600" cy="3000375"/>
          </a:xfrm>
        </p:spPr>
      </p:pic>
    </p:spTree>
    <p:extLst>
      <p:ext uri="{BB962C8B-B14F-4D97-AF65-F5344CB8AC3E}">
        <p14:creationId xmlns:p14="http://schemas.microsoft.com/office/powerpoint/2010/main" val="27152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algn="l" fontAlgn="base"/>
            <a:r>
              <a:rPr lang="ru-RU" sz="3200" b="1" i="1" dirty="0" smtClean="0">
                <a:latin typeface="Times New Roman" pitchFamily="18" charset="0"/>
                <a:cs typeface="Times New Roman" pitchFamily="18" charset="0"/>
              </a:rPr>
              <a:t>Первая станция у нас «Историческая».</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Речь пойдет о Древнем Египте.</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Команды, вам предстоит ответить на следующие вопросы.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Ответы записываем, в слух не произносим. Каждый правильный ответ – 1 балл.</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1</a:t>
            </a:r>
            <a:r>
              <a:rPr lang="ru-RU" sz="2200" dirty="0" smtClean="0">
                <a:latin typeface="Times New Roman" pitchFamily="18" charset="0"/>
                <a:cs typeface="Times New Roman" pitchFamily="18" charset="0"/>
              </a:rPr>
              <a:t>) Как </a:t>
            </a:r>
            <a:r>
              <a:rPr lang="ru-RU" sz="2200" dirty="0">
                <a:latin typeface="Times New Roman" pitchFamily="18" charset="0"/>
                <a:cs typeface="Times New Roman" pitchFamily="18" charset="0"/>
              </a:rPr>
              <a:t>называется </a:t>
            </a:r>
            <a:r>
              <a:rPr lang="ru-RU" sz="2200" dirty="0" smtClean="0">
                <a:latin typeface="Times New Roman" pitchFamily="18" charset="0"/>
                <a:cs typeface="Times New Roman" pitchFamily="18" charset="0"/>
              </a:rPr>
              <a:t>древняя </a:t>
            </a:r>
            <a:r>
              <a:rPr lang="ru-RU" sz="2200" dirty="0">
                <a:latin typeface="Times New Roman" pitchFamily="18" charset="0"/>
                <a:cs typeface="Times New Roman" pitchFamily="18" charset="0"/>
              </a:rPr>
              <a:t>столица Египта</a:t>
            </a:r>
            <a:r>
              <a:rPr lang="ru-RU" sz="2200" dirty="0" smtClean="0">
                <a:latin typeface="Times New Roman" pitchFamily="18" charset="0"/>
                <a:cs typeface="Times New Roman" pitchFamily="18" charset="0"/>
              </a:rPr>
              <a:t>? (Мемфис)</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2) </a:t>
            </a:r>
            <a:r>
              <a:rPr lang="ru-RU" sz="2200" dirty="0">
                <a:latin typeface="Times New Roman" pitchFamily="18" charset="0"/>
                <a:cs typeface="Times New Roman" pitchFamily="18" charset="0"/>
              </a:rPr>
              <a:t>Как называли подчинённых фараона</a:t>
            </a:r>
            <a:r>
              <a:rPr lang="ru-RU"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Ж</a:t>
            </a:r>
            <a:r>
              <a:rPr lang="ru-RU" sz="2200" dirty="0" smtClean="0">
                <a:latin typeface="Times New Roman" pitchFamily="18" charset="0"/>
                <a:cs typeface="Times New Roman" pitchFamily="18" charset="0"/>
              </a:rPr>
              <a:t>рецы, вельможи)</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smtClean="0">
                <a:latin typeface="Times New Roman" pitchFamily="18" charset="0"/>
                <a:cs typeface="Times New Roman" pitchFamily="18" charset="0"/>
              </a:rPr>
              <a:t>3) Кто </a:t>
            </a:r>
            <a:r>
              <a:rPr lang="ru-RU" sz="2200" dirty="0">
                <a:latin typeface="Times New Roman" pitchFamily="18" charset="0"/>
                <a:cs typeface="Times New Roman" pitchFamily="18" charset="0"/>
              </a:rPr>
              <a:t>собирал налоги? </a:t>
            </a:r>
            <a:r>
              <a:rPr lang="ru-RU" sz="2200" dirty="0" smtClean="0">
                <a:latin typeface="Times New Roman" pitchFamily="18" charset="0"/>
                <a:cs typeface="Times New Roman" pitchFamily="18" charset="0"/>
              </a:rPr>
              <a:t>(Жрецы)</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4) Как </a:t>
            </a:r>
            <a:r>
              <a:rPr lang="ru-RU" sz="2200" dirty="0">
                <a:latin typeface="Times New Roman" pitchFamily="18" charset="0"/>
                <a:cs typeface="Times New Roman" pitchFamily="18" charset="0"/>
              </a:rPr>
              <a:t>называется река которая протекает через Египет</a:t>
            </a:r>
            <a:r>
              <a:rPr lang="ru-RU" sz="2200" dirty="0" smtClean="0">
                <a:latin typeface="Times New Roman" pitchFamily="18" charset="0"/>
                <a:cs typeface="Times New Roman" pitchFamily="18" charset="0"/>
              </a:rPr>
              <a:t>? (Нил)</a:t>
            </a:r>
            <a:br>
              <a:rPr lang="ru-RU" sz="2200" dirty="0" smtClean="0">
                <a:latin typeface="Times New Roman" pitchFamily="18" charset="0"/>
                <a:cs typeface="Times New Roman" pitchFamily="18" charset="0"/>
              </a:rPr>
            </a:br>
            <a:r>
              <a:rPr lang="ru-RU" sz="2200" dirty="0">
                <a:latin typeface="Times New Roman" pitchFamily="18" charset="0"/>
                <a:cs typeface="Times New Roman" pitchFamily="18" charset="0"/>
              </a:rPr>
              <a:t>5</a:t>
            </a:r>
            <a:r>
              <a:rPr lang="ru-RU" sz="2200" dirty="0" smtClean="0">
                <a:latin typeface="Times New Roman" pitchFamily="18" charset="0"/>
                <a:cs typeface="Times New Roman" pitchFamily="18" charset="0"/>
              </a:rPr>
              <a:t>) Как </a:t>
            </a:r>
            <a:r>
              <a:rPr lang="ru-RU" sz="2200" dirty="0">
                <a:latin typeface="Times New Roman" pitchFamily="18" charset="0"/>
                <a:cs typeface="Times New Roman" pitchFamily="18" charset="0"/>
              </a:rPr>
              <a:t>называются знаки которыми писали в древнем Египте? </a:t>
            </a:r>
            <a:r>
              <a:rPr lang="ru-RU" sz="2200" dirty="0" smtClean="0">
                <a:latin typeface="Times New Roman" pitchFamily="18" charset="0"/>
                <a:cs typeface="Times New Roman" pitchFamily="18" charset="0"/>
              </a:rPr>
              <a:t>(Иероглифы)</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6) Кто </a:t>
            </a:r>
            <a:r>
              <a:rPr lang="ru-RU" sz="2200" dirty="0">
                <a:latin typeface="Times New Roman" pitchFamily="18" charset="0"/>
                <a:cs typeface="Times New Roman" pitchFamily="18" charset="0"/>
              </a:rPr>
              <a:t>помогал фараону в войне? </a:t>
            </a:r>
            <a:r>
              <a:rPr lang="ru-RU" sz="2200" dirty="0" smtClean="0">
                <a:latin typeface="Times New Roman" pitchFamily="18" charset="0"/>
                <a:cs typeface="Times New Roman" pitchFamily="18" charset="0"/>
              </a:rPr>
              <a:t>(Вельможи, царские советники)</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1702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6410"/>
          </a:xfrm>
        </p:spPr>
        <p:txBody>
          <a:bodyPr>
            <a:normAutofit fontScale="90000"/>
          </a:bodyPr>
          <a:lstStyle/>
          <a:p>
            <a:pPr algn="l" fontAlgn="base"/>
            <a:r>
              <a:rPr lang="ru-RU" sz="1800" b="1" u="sng" dirty="0" smtClean="0">
                <a:latin typeface="Times New Roman" pitchFamily="18" charset="0"/>
                <a:cs typeface="Times New Roman" pitchFamily="18" charset="0"/>
              </a:rPr>
              <a:t>Ну вот и мы и прибыли на станцию «Математическая».</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Команды, вам предстоит ответить на вопросы, связанные с математикой.</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a:latin typeface="Times New Roman" pitchFamily="18" charset="0"/>
                <a:cs typeface="Times New Roman" pitchFamily="18" charset="0"/>
              </a:rPr>
              <a:t>1. Какой город России назван в честь знака арифметической операции</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(Минусинск, Красноярский край)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a:t>
            </a:r>
            <a:r>
              <a:rPr lang="ru-RU" sz="1800" dirty="0">
                <a:latin typeface="Times New Roman" pitchFamily="18" charset="0"/>
                <a:cs typeface="Times New Roman" pitchFamily="18" charset="0"/>
              </a:rPr>
              <a:t>. Назовите «математическое» растение. (Тысячелистник, столетник)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a:t>
            </a:r>
            <a:r>
              <a:rPr lang="ru-RU" sz="1800" dirty="0">
                <a:latin typeface="Times New Roman" pitchFamily="18" charset="0"/>
                <a:cs typeface="Times New Roman" pitchFamily="18" charset="0"/>
              </a:rPr>
              <a:t>. Какая цифра всегда катается в электричке? (Три)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4</a:t>
            </a:r>
            <a:r>
              <a:rPr lang="ru-RU" sz="1800" dirty="0">
                <a:latin typeface="Times New Roman" pitchFamily="18" charset="0"/>
                <a:cs typeface="Times New Roman" pitchFamily="18" charset="0"/>
              </a:rPr>
              <a:t>. Какие геометрические фигуры дружат с солнцем? (Лучи)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5</a:t>
            </a:r>
            <a:r>
              <a:rPr lang="ru-RU" sz="1800" dirty="0">
                <a:latin typeface="Times New Roman" pitchFamily="18" charset="0"/>
                <a:cs typeface="Times New Roman" pitchFamily="18" charset="0"/>
              </a:rPr>
              <a:t>. Правильно ли применяется название «арабские цифры» для наших современных цифр? (Современные цифры и современная система счисления были изобретены в Индии. Индийская система счисления распространилась по Европе от арабов и цифры получили название «арабских ». Правильнее же их называть «индийскими» )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6</a:t>
            </a:r>
            <a:r>
              <a:rPr lang="ru-RU" sz="1800" dirty="0">
                <a:latin typeface="Times New Roman" pitchFamily="18" charset="0"/>
                <a:cs typeface="Times New Roman" pitchFamily="18" charset="0"/>
              </a:rPr>
              <a:t>. Кому принадлежат слова : «Математика – царица наук, а арифметика – царица математики»? (Карл Фридрих Гаусс)</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4149080"/>
            <a:ext cx="4968552" cy="2336800"/>
          </a:xfrm>
        </p:spPr>
      </p:pic>
    </p:spTree>
    <p:extLst>
      <p:ext uri="{BB962C8B-B14F-4D97-AF65-F5344CB8AC3E}">
        <p14:creationId xmlns:p14="http://schemas.microsoft.com/office/powerpoint/2010/main" val="344558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946450"/>
          </a:xfrm>
        </p:spPr>
        <p:txBody>
          <a:bodyPr>
            <a:normAutofit/>
          </a:bodyPr>
          <a:lstStyle/>
          <a:p>
            <a:pPr algn="l"/>
            <a:r>
              <a:rPr lang="ru-RU" sz="1800" b="1" dirty="0" smtClean="0">
                <a:latin typeface="Times New Roman" pitchFamily="18" charset="0"/>
                <a:cs typeface="Times New Roman" pitchFamily="18" charset="0"/>
              </a:rPr>
              <a:t>Наш поезд продолжает движение…</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Вот мы и добрались до станции «Спортивной».</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Ну что, команды, проверим себя на знание предмета физкультуры??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 Назовите </a:t>
            </a:r>
            <a:r>
              <a:rPr lang="ru-RU" sz="1800" dirty="0">
                <a:latin typeface="Times New Roman" pitchFamily="18" charset="0"/>
                <a:cs typeface="Times New Roman" pitchFamily="18" charset="0"/>
              </a:rPr>
              <a:t>родину футбола. (Англия)</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2) К </a:t>
            </a:r>
            <a:r>
              <a:rPr lang="ru-RU" sz="1800" dirty="0">
                <a:latin typeface="Times New Roman" pitchFamily="18" charset="0"/>
                <a:cs typeface="Times New Roman" pitchFamily="18" charset="0"/>
              </a:rPr>
              <a:t>какому виду спорта относится термин "двойной тулуп"? (фигурное катание)</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3) Что </a:t>
            </a:r>
            <a:r>
              <a:rPr lang="ru-RU" sz="1800" dirty="0">
                <a:latin typeface="Times New Roman" pitchFamily="18" charset="0"/>
                <a:cs typeface="Times New Roman" pitchFamily="18" charset="0"/>
              </a:rPr>
              <a:t>означает футбольный термин "аут"? (мяч вне поля)</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4) Как </a:t>
            </a:r>
            <a:r>
              <a:rPr lang="ru-RU" sz="1800" dirty="0">
                <a:latin typeface="Times New Roman" pitchFamily="18" charset="0"/>
                <a:cs typeface="Times New Roman" pitchFamily="18" charset="0"/>
              </a:rPr>
              <a:t>называется игра "ручной мяч"? (гандбол)</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5) Какие </a:t>
            </a:r>
            <a:r>
              <a:rPr lang="ru-RU" sz="1800" dirty="0">
                <a:latin typeface="Times New Roman" pitchFamily="18" charset="0"/>
                <a:cs typeface="Times New Roman" pitchFamily="18" charset="0"/>
              </a:rPr>
              <a:t>два цвета предпочитают фанаты "Спартака"? (красный и белый)</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6) Какого </a:t>
            </a:r>
            <a:r>
              <a:rPr lang="ru-RU" sz="1800" dirty="0">
                <a:latin typeface="Times New Roman" pitchFamily="18" charset="0"/>
                <a:cs typeface="Times New Roman" pitchFamily="18" charset="0"/>
              </a:rPr>
              <a:t>цвета карточка в футболе означает удаление с поля? (красная)</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7) Какие </a:t>
            </a:r>
            <a:r>
              <a:rPr lang="ru-RU" sz="1800" dirty="0">
                <a:latin typeface="Times New Roman" pitchFamily="18" charset="0"/>
                <a:cs typeface="Times New Roman" pitchFamily="18" charset="0"/>
              </a:rPr>
              <a:t>спортсмены участвуют в </a:t>
            </a:r>
            <a:r>
              <a:rPr lang="ru-RU" sz="1800" dirty="0" smtClean="0">
                <a:latin typeface="Times New Roman" pitchFamily="18" charset="0"/>
                <a:cs typeface="Times New Roman" pitchFamily="18" charset="0"/>
              </a:rPr>
              <a:t>Параолимпийских </a:t>
            </a:r>
            <a:r>
              <a:rPr lang="ru-RU" sz="1800" dirty="0">
                <a:latin typeface="Times New Roman" pitchFamily="18" charset="0"/>
                <a:cs typeface="Times New Roman" pitchFamily="18" charset="0"/>
              </a:rPr>
              <a:t>играх? (инвалиды)</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8) Как </a:t>
            </a:r>
            <a:r>
              <a:rPr lang="ru-RU" sz="1800" dirty="0">
                <a:latin typeface="Times New Roman" pitchFamily="18" charset="0"/>
                <a:cs typeface="Times New Roman" pitchFamily="18" charset="0"/>
              </a:rPr>
              <a:t>называется площадка для игры в большой теннис? (корт)</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9) Без </a:t>
            </a:r>
            <a:r>
              <a:rPr lang="ru-RU" sz="1800" dirty="0">
                <a:latin typeface="Times New Roman" pitchFamily="18" charset="0"/>
                <a:cs typeface="Times New Roman" pitchFamily="18" charset="0"/>
              </a:rPr>
              <a:t>чего судья не может выйти на поле? (без свистка)</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4149080"/>
            <a:ext cx="5184576" cy="2520280"/>
          </a:xfrm>
        </p:spPr>
      </p:pic>
    </p:spTree>
    <p:extLst>
      <p:ext uri="{BB962C8B-B14F-4D97-AF65-F5344CB8AC3E}">
        <p14:creationId xmlns:p14="http://schemas.microsoft.com/office/powerpoint/2010/main" val="12870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1594</TotalTime>
  <Words>84</Words>
  <Application>Microsoft Office PowerPoint</Application>
  <PresentationFormat>Экран (4:3)</PresentationFormat>
  <Paragraphs>15</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Courier New</vt:lpstr>
      <vt:lpstr>Monotype Corsiva</vt:lpstr>
      <vt:lpstr>Times New Roman</vt:lpstr>
      <vt:lpstr>Trebuchet MS</vt:lpstr>
      <vt:lpstr>Verdana</vt:lpstr>
      <vt:lpstr>Wingdings 2</vt:lpstr>
      <vt:lpstr>Spring</vt:lpstr>
      <vt:lpstr>Презентация «Урок-путешествие в мир искусства»</vt:lpstr>
      <vt:lpstr>Презентация PowerPoint</vt:lpstr>
      <vt:lpstr>Цель квеста: способствовать развитию мышления и познавательной активности, творческих и коммуникативных способностей учащихся.</vt:lpstr>
      <vt:lpstr>Задачи квеста: выполнить занимательные задания по разным предметам, привить интерес к урокам, развить познавательный интерес у учащихся, логическое мышление, память и речь учащихся во время прохождения квеста. </vt:lpstr>
      <vt:lpstr>Правила квеста.      Класс делится на две команды. Каждая команда придумывает себе название, девиз и выбирает капитана.       Команды будут перемещаться на вымышленном поезде.     Каждой команде после представления правил Игры выдаётся маршрутный лист с указанием станций (номера кабинетов), где нужно выполнить задания.      Время пребывания на станции не более 5 минут     Порядок прохождения станций, указанный в маршрутном листе, изменять нельзя.     Каждый правильный ответ равен 1 баллу.     Та команда, которая наберет большинство баллов, становится победителем. </vt:lpstr>
      <vt:lpstr>Все готовы? Пассажиры - по вагонам!!</vt:lpstr>
      <vt:lpstr>Первая станция у нас «Историческая». Речь пойдет о Древнем Египте.  Команды, вам предстоит ответить на следующие вопросы.   Ответы записываем, в слух не произносим. Каждый правильный ответ – 1 балл.  1) Как называется древняя столица Египта? (Мемфис) 2) Как называли подчинённых фараона? (Жрецы, вельможи) 3) Кто собирал налоги? (Жрецы) 4) Как называется река которая протекает через Египет? (Нил) 5) Как называются знаки которыми писали в древнем Египте? (Иероглифы) 6) Кто помогал фараону в войне? (Вельможи, царские советники)</vt:lpstr>
      <vt:lpstr>Ну вот и мы и прибыли на станцию «Математическая». Команды, вам предстоит ответить на вопросы, связанные с математикой.  1. Какой город России назван в честь знака арифметической операции?  (Минусинск, Красноярский край)  2. Назовите «математическое» растение. (Тысячелистник, столетник)  3. Какая цифра всегда катается в электричке? (Три)  4. Какие геометрические фигуры дружат с солнцем? (Лучи)  5. Правильно ли применяется название «арабские цифры» для наших современных цифр? (Современные цифры и современная система счисления были изобретены в Индии. Индийская система счисления распространилась по Европе от арабов и цифры получили название «арабских ». Правильнее же их называть «индийскими» )  6. Кому принадлежат слова : «Математика – царица наук, а арифметика – царица математики»? (Карл Фридрих Гаусс) </vt:lpstr>
      <vt:lpstr>Наш поезд продолжает движение…  Вот мы и добрались до станции «Спортивной». Ну что, команды, проверим себя на знание предмета физкультуры?? 1) Назовите родину футбола. (Англия) 2) К какому виду спорта относится термин "двойной тулуп"? (фигурное катание) 3) Что означает футбольный термин "аут"? (мяч вне поля) 4) Как называется игра "ручной мяч"? (гандбол) 5) Какие два цвета предпочитают фанаты "Спартака"? (красный и белый) 6) Какого цвета карточка в футболе означает удаление с поля? (красная) 7) Какие спортсмены участвуют в Параолимпийских играх? (инвалиды) 8) Как называется площадка для игры в большой теннис? (корт) 9) Без чего судья не может выйти на поле? (без свистка) </vt:lpstr>
      <vt:lpstr>Станция "Мир вокруг нас" 1) Какие звери летают? (летучая мышь, белка-летяга) 2) Как называется плотная корка на снегу? (наст) 3) Как называется космодром, с которого был произведён запуск первой космической ракеты? (Байконур) 4) Что в огне не горит и в воде не тонет? (лёд, снег) 5) Какой цветок имеет и мужское и женское имя? (Иван-да-Марья) 6) Ближайшая к Солнцу планета. (Меркурий) 7) Какую траву и слепой узнает? (крапива) 8)  Какие птицы прилетают с юга первыми? (грачи) 9) Самые свирепые рыбы? (пираньи) 10) Какое хвойное дерево на зиму сбрасывает листву? (Лиственница) 11) У кого щёки как мешки? (хомяк) 12) Из какого растения делают манную крупу? (пшеницы) </vt:lpstr>
      <vt:lpstr>Станция "Конкурс капитанов» Ну что, капитаны, пришла ваша очередь защитить честь команды. 1) Сколько сыновей было у мельника в сказке "Кот в сапогах"? (3) 2) Есть ли 7 ноября в Австралии? (да) 3) Сколько недель в году? (52) 4) Назовите самую большую планету Солнечной системы. (Юпитер) 5) Что можно приготовить, но нельзя съесть? (уроки) 6) На руках 10 пальцев. Сколько пальцев на 10 руках? (50) 7) Палку нужно распилить на 12 частей. Сколько распилов нужно сделать? (11) 8) В каком году был основан наш кадетский корпус? (1998) 9) Как называется наука о собаках? (кинология) 10) Какая гора извергает огонь? (вулкан) 11) Что принадлежит лишь тебе, а употребляется чаще другими? (Имя) 12) У Мамеда было 10 овец. Все, кроме 9, сдохли. Сколько овец осталось? (9) </vt:lpstr>
      <vt:lpstr>Ну вот, ребята, и подошел к концу наш познавательный квест. Подводим итоги.</vt:lpstr>
      <vt:lpstr>Всем спасибо за игру!!!</vt:lpstr>
      <vt:lpstr>Источники:  https://lusana.ru/presentation/23327  https://infourok.ru/kvestigra-dlya-uchaschihsya-klassov-intellektualniy-mozgovoy-shturm-3201891.html  https://urok.1sept.ru/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Квест-презентация «Калейдоскоп знаний»</dc:title>
  <dc:creator>Оля</dc:creator>
  <cp:lastModifiedBy>МБОУ УСОШ №4</cp:lastModifiedBy>
  <cp:revision>35</cp:revision>
  <dcterms:created xsi:type="dcterms:W3CDTF">2020-10-25T14:48:03Z</dcterms:created>
  <dcterms:modified xsi:type="dcterms:W3CDTF">2020-11-02T14:42:08Z</dcterms:modified>
</cp:coreProperties>
</file>