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8" r:id="rId10"/>
    <p:sldId id="266" r:id="rId11"/>
    <p:sldId id="269" r:id="rId12"/>
    <p:sldId id="267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C94E33-053D-4553-87BA-A7FC29E8A6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73DB1A1-325C-464B-B4FD-3E697D63E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5888CE-9808-4DB0-82C2-F419CF936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F7CA-5E40-451F-A84C-B29D579B9253}" type="datetimeFigureOut">
              <a:rPr lang="ru-RU" smtClean="0"/>
              <a:t>07.01.2020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0E6277-E08F-45F0-A3EC-678FFC103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CDA39A-B123-447E-AC82-A01386BDF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F704-3638-442D-B80A-E0BD6BD031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181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9C3477-A0B4-43BC-BA79-1EA0EAB8E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09EFA5-AC1D-4D64-BD29-40024414BD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7EAAB1-97AD-44AF-AF4F-9A310756B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F7CA-5E40-451F-A84C-B29D579B9253}" type="datetimeFigureOut">
              <a:rPr lang="ru-RU" smtClean="0"/>
              <a:t>07.01.2020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2550CC-FF52-4A81-B63D-86DD9D59C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91BC2C-F87A-4953-A54D-2A07B99D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F704-3638-442D-B80A-E0BD6BD031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19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15ED3A9-F193-4E93-8446-70996E7A69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3EB16C2-00E0-40E3-A998-A3DBACFDA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B8B055-5F5A-40D1-979C-228596DC2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F7CA-5E40-451F-A84C-B29D579B9253}" type="datetimeFigureOut">
              <a:rPr lang="ru-RU" smtClean="0"/>
              <a:t>07.01.2020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44060F-09CB-453E-9EFB-B845F9A0C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5DBE7E-EB97-4A2D-9352-987283D5A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F704-3638-442D-B80A-E0BD6BD031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115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31CF1-2788-4B9C-9D50-0E053F037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3B5BC0-6B3A-44FB-BA4E-F11266962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5FAAC2-859E-4470-8651-59EBD10C7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F7CA-5E40-451F-A84C-B29D579B9253}" type="datetimeFigureOut">
              <a:rPr lang="ru-RU" smtClean="0"/>
              <a:t>07.01.2020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B1902F-3EC4-49B9-9321-2E6FB6EE3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D6D858-F03D-4A6D-A96E-A329D0086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F704-3638-442D-B80A-E0BD6BD031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620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99B7FD-2BDF-4E68-8190-E122C2121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20C10D-B4BC-40C0-B79B-B9FCCE01E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FA5951-9B52-4B37-A7B1-3C3CE5E7A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F7CA-5E40-451F-A84C-B29D579B9253}" type="datetimeFigureOut">
              <a:rPr lang="ru-RU" smtClean="0"/>
              <a:t>07.01.2020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46B4EF-5C1E-4086-ABBA-570462BAB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73651B-AB9D-407F-BD92-3187BEB27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F704-3638-442D-B80A-E0BD6BD031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098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73A8DB-C30D-4E7E-869C-861AF67B3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3EBF83-1B4F-4A96-9A9A-23C47CA86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99A120-881F-4D65-B8B3-F7C01FC68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1717E1-F3FF-4C4B-80AB-AA5F6450A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F7CA-5E40-451F-A84C-B29D579B9253}" type="datetimeFigureOut">
              <a:rPr lang="ru-RU" smtClean="0"/>
              <a:t>07.01.2020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8C04C6-7D8F-43F4-A153-D1DFAB6EB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621CCF-620B-4496-ABAF-45371C927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F704-3638-442D-B80A-E0BD6BD031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391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59B8A9-F31D-453F-878A-A29C06C77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036515-98CC-4985-9183-13A73E25E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F56C83-C0AE-47BB-9109-59A764A4F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64A2C2D-7EBE-43F1-862B-C9E7241ECD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E7CA1D8-3AA4-4E7B-92D1-7EBA6970DC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D8ECB4-8E09-4227-994A-0AE315043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F7CA-5E40-451F-A84C-B29D579B9253}" type="datetimeFigureOut">
              <a:rPr lang="ru-RU" smtClean="0"/>
              <a:t>07.01.2020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ACF2060-BB16-465F-A593-93B0BA06A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B9DC81-487F-48D0-9C9C-1D8F3FC73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F704-3638-442D-B80A-E0BD6BD031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822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732E81-C012-45BE-9113-3B648448B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FA874D2-B274-48F0-98F7-DD6809F18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F7CA-5E40-451F-A84C-B29D579B9253}" type="datetimeFigureOut">
              <a:rPr lang="ru-RU" smtClean="0"/>
              <a:t>07.01.2020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12346B7-8767-40C2-90D7-5ABB9031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214FA0B-E5D6-4A2C-90A1-5527279AD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F704-3638-442D-B80A-E0BD6BD031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195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1AB65B9-9ED0-4416-ACB6-E6765A129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F7CA-5E40-451F-A84C-B29D579B9253}" type="datetimeFigureOut">
              <a:rPr lang="ru-RU" smtClean="0"/>
              <a:t>07.01.2020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2BFAADB-144A-46DB-9DD1-617988093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C8F2E2-99D8-47B2-ACF8-4B434EBD2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F704-3638-442D-B80A-E0BD6BD031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974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13F8A3-D25B-466E-8A20-C901E695D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B9DEC5-6811-408F-840E-3D31030D0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797F5F8-B2D3-4756-AFB5-8EC803EF20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6C7D5F-2667-4452-857D-3354DE232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F7CA-5E40-451F-A84C-B29D579B9253}" type="datetimeFigureOut">
              <a:rPr lang="ru-RU" smtClean="0"/>
              <a:t>07.01.2020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84AB56-9FDD-4E56-9410-E7A5F844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3EA7EB-B953-4C43-894C-2D129FED6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F704-3638-442D-B80A-E0BD6BD031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56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908AF0-265F-4991-867E-62D4DEE90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D6DC70-74FE-4B42-A45C-6217D0C586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D05CE6-2280-4AFD-92D2-9E47E4FB34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179F50-174E-45EF-B797-AC926EDCC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F7CA-5E40-451F-A84C-B29D579B9253}" type="datetimeFigureOut">
              <a:rPr lang="ru-RU" smtClean="0"/>
              <a:t>07.01.2020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41A697-1E11-4E62-BF5C-A319F86B8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0ED72EF-65EE-41F5-AFF3-146D3D504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F704-3638-442D-B80A-E0BD6BD031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944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A9B25-D443-4AF6-A4FC-1EA32E56E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9FF489-0AF8-464C-925A-C6685DA9A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E6A946-DF72-4DA8-8EBF-CD2C3078E9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2F7CA-5E40-451F-A84C-B29D579B9253}" type="datetimeFigureOut">
              <a:rPr lang="ru-RU" smtClean="0"/>
              <a:t>07.01.2020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B0FA52-5087-49E4-A93B-B0C7415763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DADDDB-947D-4934-B39C-4EEE8D9622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EF704-3638-442D-B80A-E0BD6BD031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039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6A21E55-7694-414E-8E34-F268B8BC6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03" y="-318654"/>
            <a:ext cx="10150593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2BA1B3-27B9-4E29-A0FE-0F6AE3B829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254" y="0"/>
            <a:ext cx="12538364" cy="685800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F4D1D8E-A82F-44A3-8547-5F523942602F}"/>
              </a:ext>
            </a:extLst>
          </p:cNvPr>
          <p:cNvSpPr/>
          <p:nvPr/>
        </p:nvSpPr>
        <p:spPr>
          <a:xfrm>
            <a:off x="3054928" y="204400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Урок по сказке</a:t>
            </a:r>
            <a:br>
              <a:rPr lang="ru-RU" sz="3200" b="1" dirty="0">
                <a:solidFill>
                  <a:srgbClr val="C00000"/>
                </a:solidFill>
              </a:rPr>
            </a:br>
            <a:r>
              <a:rPr lang="ru-RU" sz="3200" b="1" dirty="0">
                <a:solidFill>
                  <a:srgbClr val="C00000"/>
                </a:solidFill>
              </a:rPr>
              <a:t> « Аленький цветочек» </a:t>
            </a:r>
            <a:endParaRPr lang="en-US" sz="3200" b="1" dirty="0">
              <a:solidFill>
                <a:srgbClr val="C00000"/>
              </a:solidFill>
            </a:endParaRP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Сергея Тимофеевича Аксакова</a:t>
            </a:r>
            <a:endParaRPr lang="ru-RU" sz="32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C4211AE-337A-48BD-A929-16387DADAB44}"/>
              </a:ext>
            </a:extLst>
          </p:cNvPr>
          <p:cNvSpPr/>
          <p:nvPr/>
        </p:nvSpPr>
        <p:spPr>
          <a:xfrm>
            <a:off x="4668982" y="432508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Составила Неверова О. А.,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учитель начальных классов</a:t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МОУ  «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ЦО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Тайдаковский»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500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EA8C940-6D44-4611-8334-60E50A443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82" y="0"/>
            <a:ext cx="12538364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2404F0B-41DB-48CA-8373-F054D6C80B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896" y="589940"/>
            <a:ext cx="7808207" cy="5450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0275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EA8C940-6D44-4611-8334-60E50A443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82" y="0"/>
            <a:ext cx="12538364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A04F73-CA1C-43FD-84AD-6A4F79BEF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112" y="537210"/>
            <a:ext cx="5715804" cy="5783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2535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EA8C940-6D44-4611-8334-60E50A443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82" y="0"/>
            <a:ext cx="12538364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8936F4-470C-46B3-A8C7-6AD1BFBD1D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418" y="506765"/>
            <a:ext cx="6479164" cy="5844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6971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EA8C940-6D44-4611-8334-60E50A443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82" y="0"/>
            <a:ext cx="12538364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6B7AFC9-1499-4F50-9A9C-1FE06B31D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191" y="402843"/>
            <a:ext cx="4623617" cy="6052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5914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EA8C940-6D44-4611-8334-60E50A443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82" y="0"/>
            <a:ext cx="12538364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620E2B3-3BCE-4A60-B99A-BF9BE7D8B7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530" y="480232"/>
            <a:ext cx="3534175" cy="2598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A190711-D5C7-4DAC-B4CD-93AEF07646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117" y="3161434"/>
            <a:ext cx="2949477" cy="3216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40E2942-17A0-4C76-AF11-8616540366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78" y="965357"/>
            <a:ext cx="2483535" cy="2887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9D6DEE2-A5AF-49D7-889F-16E33C9A95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488" y="1094629"/>
            <a:ext cx="2715877" cy="3023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A97A4E-7F06-4C5A-8B95-CE5CA817F2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554" y="4043923"/>
            <a:ext cx="2949476" cy="2212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6239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EA8C940-6D44-4611-8334-60E50A443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82" y="0"/>
            <a:ext cx="12538364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29E1C5-1147-4BEB-AC88-DE7D2C14F26F}"/>
              </a:ext>
            </a:extLst>
          </p:cNvPr>
          <p:cNvSpPr txBox="1"/>
          <p:nvPr/>
        </p:nvSpPr>
        <p:spPr>
          <a:xfrm>
            <a:off x="4083269" y="277091"/>
            <a:ext cx="40254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FFC000"/>
                </a:solidFill>
                <a:latin typeface="Gabriola" panose="04040605051002020D02" pitchFamily="82" charset="0"/>
              </a:rPr>
              <a:t>Домашнее задание: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E16EA2-D46E-42FB-AF21-CF2D4407BADC}"/>
              </a:ext>
            </a:extLst>
          </p:cNvPr>
          <p:cNvSpPr txBox="1"/>
          <p:nvPr/>
        </p:nvSpPr>
        <p:spPr>
          <a:xfrm>
            <a:off x="1288472" y="1759527"/>
            <a:ext cx="889115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>
                    <a:lumMod val="20000"/>
                    <a:lumOff val="80000"/>
                  </a:schemeClr>
                </a:solidFill>
                <a:latin typeface="Gabriola" panose="04040605051002020D02" pitchFamily="82" charset="0"/>
              </a:rPr>
              <a:t>1</a:t>
            </a:r>
            <a:r>
              <a:rPr lang="ru-RU" sz="4800" dirty="0">
                <a:solidFill>
                  <a:schemeClr val="accent1">
                    <a:lumMod val="20000"/>
                    <a:lumOff val="80000"/>
                  </a:schemeClr>
                </a:solidFill>
                <a:latin typeface="Gabriola" panose="04040605051002020D02" pitchFamily="82" charset="0"/>
              </a:rPr>
              <a:t>. Придумать небольшую историю (устно) на тему:   «Как появилось на свет чудище?"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A2AF7C-45F9-43D1-BF49-B1BFF6B1A637}"/>
              </a:ext>
            </a:extLst>
          </p:cNvPr>
          <p:cNvSpPr txBox="1"/>
          <p:nvPr/>
        </p:nvSpPr>
        <p:spPr>
          <a:xfrm>
            <a:off x="1288472" y="3863608"/>
            <a:ext cx="91319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accent1">
                    <a:lumMod val="20000"/>
                    <a:lumOff val="80000"/>
                  </a:schemeClr>
                </a:solidFill>
                <a:latin typeface="Gabriola" panose="04040605051002020D02" pitchFamily="82" charset="0"/>
              </a:rPr>
              <a:t>2. Найти в сказке пословицы, выписать их и устно объяснить их смысл.</a:t>
            </a:r>
          </a:p>
        </p:txBody>
      </p:sp>
    </p:spTree>
    <p:extLst>
      <p:ext uri="{BB962C8B-B14F-4D97-AF65-F5344CB8AC3E}">
        <p14:creationId xmlns:p14="http://schemas.microsoft.com/office/powerpoint/2010/main" val="614203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DF7875D-2B86-4340-B18E-767B4665EA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82" y="0"/>
            <a:ext cx="12538364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E85393B-4BF9-40BE-BD9F-C47AC07B0523}"/>
              </a:ext>
            </a:extLst>
          </p:cNvPr>
          <p:cNvSpPr/>
          <p:nvPr/>
        </p:nvSpPr>
        <p:spPr>
          <a:xfrm>
            <a:off x="3851564" y="4135989"/>
            <a:ext cx="778625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>
                    <a:lumMod val="95000"/>
                  </a:schemeClr>
                </a:solidFill>
              </a:rPr>
              <a:t>Если только улыбнуться, то начнутся чудеса –</a:t>
            </a:r>
            <a:br>
              <a:rPr lang="ru-RU" sz="28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2800" b="1" dirty="0">
                <a:solidFill>
                  <a:schemeClr val="bg1">
                    <a:lumMod val="95000"/>
                  </a:schemeClr>
                </a:solidFill>
              </a:rPr>
              <a:t>От улыбок прояснятся и глаза, и небеса.</a:t>
            </a:r>
            <a:br>
              <a:rPr lang="ru-RU" sz="28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2800" b="1" dirty="0">
                <a:solidFill>
                  <a:schemeClr val="bg1">
                    <a:lumMod val="95000"/>
                  </a:schemeClr>
                </a:solidFill>
              </a:rPr>
              <a:t>Ну-ка, взрослые и дети, улыбнитесь поскорей,</a:t>
            </a:r>
            <a:br>
              <a:rPr lang="ru-RU" sz="28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2800" b="1" dirty="0">
                <a:solidFill>
                  <a:schemeClr val="bg1">
                    <a:lumMod val="95000"/>
                  </a:schemeClr>
                </a:solidFill>
              </a:rPr>
              <a:t>Чтобы стало на планете и светлее, и теплей!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3E7F51-1757-43BC-AC30-3BBF140A3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3" y="526473"/>
            <a:ext cx="4118189" cy="412865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BDDBA6-C616-41E8-A803-91FCC1FFAC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709" y="1092980"/>
            <a:ext cx="3934345" cy="213687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90234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9CC1A07-DB85-45D9-8CE8-48F7D3381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82" y="0"/>
            <a:ext cx="12538364" cy="685800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F279679A-CA4F-40B3-BC10-3DBA2EC5B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89" y="579315"/>
            <a:ext cx="3811975" cy="549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83BB41-242B-47C3-8BCB-EC07EC834E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149" y="856405"/>
            <a:ext cx="2900895" cy="366673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42C558-AC5E-4B4D-9CE0-574DE30274F3}"/>
              </a:ext>
            </a:extLst>
          </p:cNvPr>
          <p:cNvSpPr txBox="1"/>
          <p:nvPr/>
        </p:nvSpPr>
        <p:spPr>
          <a:xfrm>
            <a:off x="1052945" y="4502793"/>
            <a:ext cx="460094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>
                <a:solidFill>
                  <a:srgbClr val="FFFF00"/>
                </a:solidFill>
                <a:latin typeface="Monotype Corsiva" panose="03010101010201010101" pitchFamily="66" charset="0"/>
              </a:rPr>
              <a:t>Сергей Тимофеевич </a:t>
            </a:r>
            <a:endParaRPr lang="en-US" sz="4400" dirty="0">
              <a:solidFill>
                <a:srgbClr val="FFFF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4400" dirty="0">
                <a:solidFill>
                  <a:srgbClr val="FFFF00"/>
                </a:solidFill>
                <a:latin typeface="Monotype Corsiva" panose="03010101010201010101" pitchFamily="66" charset="0"/>
              </a:rPr>
              <a:t>Аксаков</a:t>
            </a:r>
          </a:p>
        </p:txBody>
      </p:sp>
    </p:spTree>
    <p:extLst>
      <p:ext uri="{BB962C8B-B14F-4D97-AF65-F5344CB8AC3E}">
        <p14:creationId xmlns:p14="http://schemas.microsoft.com/office/powerpoint/2010/main" val="1061498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EA8C940-6D44-4611-8334-60E50A443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82" y="0"/>
            <a:ext cx="12538364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05AFAB1-A714-4456-8361-659E2F3B697D}"/>
              </a:ext>
            </a:extLst>
          </p:cNvPr>
          <p:cNvSpPr/>
          <p:nvPr/>
        </p:nvSpPr>
        <p:spPr>
          <a:xfrm>
            <a:off x="1246909" y="889153"/>
            <a:ext cx="77169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6000" b="1" dirty="0">
                <a:solidFill>
                  <a:schemeClr val="accent4"/>
                </a:solidFill>
                <a:latin typeface="Gabriola" pitchFamily="82" charset="0"/>
                <a:ea typeface="Microsoft YaHei" charset="-122"/>
              </a:rPr>
              <a:t>Сказка ложь, да в ней намёк!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6000" b="1" dirty="0">
                <a:solidFill>
                  <a:schemeClr val="accent4"/>
                </a:solidFill>
                <a:latin typeface="Gabriola" pitchFamily="82" charset="0"/>
                <a:ea typeface="Microsoft YaHei" charset="-122"/>
              </a:rPr>
              <a:t>Добрым молодцам урок</a:t>
            </a:r>
            <a:r>
              <a:rPr lang="ru-RU" sz="6000" b="1" dirty="0">
                <a:solidFill>
                  <a:schemeClr val="accent4"/>
                </a:solidFill>
                <a:latin typeface="Segoe Print" pitchFamily="2" charset="0"/>
                <a:ea typeface="Microsoft YaHei" charset="-122"/>
              </a:rPr>
              <a:t>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AF0711-5331-4A6C-BF60-E9CE5D098570}"/>
              </a:ext>
            </a:extLst>
          </p:cNvPr>
          <p:cNvSpPr txBox="1"/>
          <p:nvPr/>
        </p:nvSpPr>
        <p:spPr>
          <a:xfrm>
            <a:off x="7771096" y="2721114"/>
            <a:ext cx="23855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FFC000"/>
                </a:solidFill>
                <a:latin typeface="Gabriola" panose="04040605051002020D02" pitchFamily="82" charset="0"/>
              </a:rPr>
              <a:t>А. С. Пушкин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A533767-6B83-4A40-A557-8A410AAD7F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553" y="3075057"/>
            <a:ext cx="2612091" cy="3191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273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0A11C9E-A7B6-42B5-8B17-1DAE87A78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82" y="0"/>
            <a:ext cx="12538364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02C469B-EBBE-4178-B4D4-429D9D64B54D}"/>
              </a:ext>
            </a:extLst>
          </p:cNvPr>
          <p:cNvSpPr/>
          <p:nvPr/>
        </p:nvSpPr>
        <p:spPr>
          <a:xfrm>
            <a:off x="4855021" y="315154"/>
            <a:ext cx="22910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Monotype Corsiva" panose="03010101010201010101" pitchFamily="66" charset="0"/>
              </a:rPr>
              <a:t>Проверь себя!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A99D9F7-B83A-491A-A925-013A03CEF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564444"/>
              </p:ext>
            </p:extLst>
          </p:nvPr>
        </p:nvGraphicFramePr>
        <p:xfrm>
          <a:off x="450743" y="899929"/>
          <a:ext cx="3065054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5054">
                  <a:extLst>
                    <a:ext uri="{9D8B030D-6E8A-4147-A177-3AD203B41FA5}">
                      <a16:colId xmlns:a16="http://schemas.microsoft.com/office/drawing/2014/main" val="10146731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altLang="ru-RU" sz="2800" u="sng" dirty="0">
                          <a:solidFill>
                            <a:srgbClr val="FFC000"/>
                          </a:solidFill>
                          <a:latin typeface="Gabriola" panose="04040605051002020D02" pitchFamily="82" charset="0"/>
                        </a:rPr>
                        <a:t>АЛЕНЬКИЙ -</a:t>
                      </a:r>
                      <a:r>
                        <a:rPr lang="ru-RU" altLang="ru-RU" sz="28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latin typeface="Gabriola" panose="04040605051002020D02" pitchFamily="82" charset="0"/>
                        </a:rPr>
                        <a:t>  </a:t>
                      </a:r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5479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altLang="ru-RU" sz="2800" b="1" u="sng" dirty="0">
                          <a:solidFill>
                            <a:schemeClr val="accent4"/>
                          </a:solidFill>
                          <a:latin typeface="Gabriola" panose="04040605051002020D02" pitchFamily="82" charset="0"/>
                        </a:rPr>
                        <a:t>ИМЕНИТЫЙ -</a:t>
                      </a:r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3446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altLang="ru-RU" sz="2800" b="1" u="sng" dirty="0">
                          <a:solidFill>
                            <a:schemeClr val="accent4"/>
                          </a:solidFill>
                          <a:latin typeface="Gabriola" panose="04040605051002020D02" pitchFamily="82" charset="0"/>
                        </a:rPr>
                        <a:t>ЗАМОРСКИЙ -</a:t>
                      </a:r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9002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altLang="ru-RU" sz="2800" b="1" u="sng" dirty="0">
                          <a:solidFill>
                            <a:schemeClr val="accent4"/>
                          </a:solidFill>
                          <a:latin typeface="Gabriola" panose="04040605051002020D02" pitchFamily="82" charset="0"/>
                        </a:rPr>
                        <a:t>НЕ ВЕДАЮ </a:t>
                      </a:r>
                      <a:r>
                        <a:rPr lang="ru-RU" altLang="ru-RU" sz="2800" dirty="0">
                          <a:solidFill>
                            <a:schemeClr val="accent4"/>
                          </a:solidFill>
                          <a:latin typeface="Gabriola" panose="04040605051002020D02" pitchFamily="82" charset="0"/>
                        </a:rPr>
                        <a:t>– </a:t>
                      </a:r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8939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altLang="ru-RU" sz="2800" b="1" u="sng" dirty="0">
                          <a:solidFill>
                            <a:schemeClr val="accent4"/>
                          </a:solidFill>
                          <a:latin typeface="Gabriola" panose="04040605051002020D02" pitchFamily="82" charset="0"/>
                        </a:rPr>
                        <a:t>САМОЦВЕТЫ</a:t>
                      </a:r>
                      <a:r>
                        <a:rPr lang="ru-RU" altLang="ru-RU" sz="2800" dirty="0">
                          <a:solidFill>
                            <a:schemeClr val="accent4"/>
                          </a:solidFill>
                          <a:latin typeface="Gabriola" panose="04040605051002020D02" pitchFamily="82" charset="0"/>
                        </a:rPr>
                        <a:t> -</a:t>
                      </a:r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31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altLang="ru-RU" sz="2800" b="1" u="sng" dirty="0" err="1">
                          <a:solidFill>
                            <a:schemeClr val="accent4"/>
                          </a:solidFill>
                          <a:latin typeface="Gabriola" panose="04040605051002020D02" pitchFamily="82" charset="0"/>
                        </a:rPr>
                        <a:t>ТУВАЛЕТ</a:t>
                      </a:r>
                      <a:r>
                        <a:rPr lang="ru-RU" altLang="ru-RU" sz="2800" dirty="0">
                          <a:solidFill>
                            <a:schemeClr val="accent4"/>
                          </a:solidFill>
                          <a:latin typeface="Gabriola" panose="04040605051002020D02" pitchFamily="82" charset="0"/>
                        </a:rPr>
                        <a:t> –</a:t>
                      </a:r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1778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altLang="ru-RU" sz="2800" b="1" u="sng" dirty="0">
                          <a:solidFill>
                            <a:schemeClr val="accent4"/>
                          </a:solidFill>
                          <a:latin typeface="Gabriola" panose="04040605051002020D02" pitchFamily="82" charset="0"/>
                        </a:rPr>
                        <a:t>ВЕНЕЦ –</a:t>
                      </a:r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8194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altLang="ru-RU" sz="2800" b="1" u="sng" dirty="0">
                          <a:solidFill>
                            <a:schemeClr val="accent4"/>
                          </a:solidFill>
                          <a:latin typeface="Gabriola" panose="04040605051002020D02" pitchFamily="82" charset="0"/>
                        </a:rPr>
                        <a:t>ПАЧЕ ЗЕНИЦЫ ОКА – </a:t>
                      </a:r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2494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altLang="ru-RU" sz="2800" b="1" u="sng" dirty="0">
                          <a:solidFill>
                            <a:schemeClr val="accent4"/>
                          </a:solidFill>
                          <a:latin typeface="Gabriola" panose="04040605051002020D02" pitchFamily="82" charset="0"/>
                        </a:rPr>
                        <a:t>ЧЕЛЯДЬ ДВОРОВАЯ – </a:t>
                      </a:r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5577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altLang="ru-RU" sz="2800" b="1" u="sng" dirty="0">
                          <a:solidFill>
                            <a:schemeClr val="accent4"/>
                          </a:solidFill>
                          <a:latin typeface="Gabriola" panose="04040605051002020D02" pitchFamily="82" charset="0"/>
                        </a:rPr>
                        <a:t>ПАРЧА –</a:t>
                      </a:r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1577511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5DF3476-0AF8-40A5-AE03-D15F7E782F2E}"/>
              </a:ext>
            </a:extLst>
          </p:cNvPr>
          <p:cNvSpPr/>
          <p:nvPr/>
        </p:nvSpPr>
        <p:spPr>
          <a:xfrm>
            <a:off x="3558958" y="899929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endParaRPr lang="ru-RU" altLang="ru-RU" sz="2800" dirty="0">
              <a:solidFill>
                <a:schemeClr val="bg1">
                  <a:lumMod val="95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630B6C6-A983-4DDD-9EC2-E45F00284997}"/>
              </a:ext>
            </a:extLst>
          </p:cNvPr>
          <p:cNvSpPr/>
          <p:nvPr/>
        </p:nvSpPr>
        <p:spPr>
          <a:xfrm>
            <a:off x="3515797" y="1423149"/>
            <a:ext cx="33409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2800" dirty="0">
                <a:solidFill>
                  <a:schemeClr val="bg1">
                    <a:lumMod val="95000"/>
                  </a:schemeClr>
                </a:solidFill>
                <a:latin typeface="Gabriola" panose="04040605051002020D02" pitchFamily="82" charset="0"/>
              </a:rPr>
              <a:t>почтенный и знаменитый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DA1A041-42DF-4AE8-9246-56A9587C5C7C}"/>
              </a:ext>
            </a:extLst>
          </p:cNvPr>
          <p:cNvSpPr/>
          <p:nvPr/>
        </p:nvSpPr>
        <p:spPr>
          <a:xfrm>
            <a:off x="3495315" y="1916983"/>
            <a:ext cx="5137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>
                    <a:lumMod val="95000"/>
                  </a:schemeClr>
                </a:solidFill>
                <a:latin typeface="Gabriola" panose="04040605051002020D02" pitchFamily="82" charset="0"/>
              </a:rPr>
              <a:t>(устар.) находящий за морем, за границей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340BD0D-C358-4F7A-8627-FB41405962B1}"/>
              </a:ext>
            </a:extLst>
          </p:cNvPr>
          <p:cNvSpPr/>
          <p:nvPr/>
        </p:nvSpPr>
        <p:spPr>
          <a:xfrm>
            <a:off x="3558958" y="2410817"/>
            <a:ext cx="11623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altLang="ru-RU" sz="2800" dirty="0">
                <a:solidFill>
                  <a:schemeClr val="bg1">
                    <a:lumMod val="95000"/>
                  </a:schemeClr>
                </a:solidFill>
                <a:latin typeface="Gabriola" panose="04040605051002020D02" pitchFamily="82" charset="0"/>
              </a:rPr>
              <a:t>не знаю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6BCCC65-C8E7-4EA2-8A32-5D8E45F40D2E}"/>
              </a:ext>
            </a:extLst>
          </p:cNvPr>
          <p:cNvSpPr/>
          <p:nvPr/>
        </p:nvSpPr>
        <p:spPr>
          <a:xfrm>
            <a:off x="3495315" y="2942255"/>
            <a:ext cx="51219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2800" dirty="0">
                <a:solidFill>
                  <a:schemeClr val="bg1">
                    <a:lumMod val="95000"/>
                  </a:schemeClr>
                </a:solidFill>
                <a:latin typeface="Gabriola" panose="04040605051002020D02" pitchFamily="82" charset="0"/>
              </a:rPr>
              <a:t>драгоценные или полудрагоценные  камни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8566F8F-00BC-4C08-8922-A63B88521994}"/>
              </a:ext>
            </a:extLst>
          </p:cNvPr>
          <p:cNvSpPr/>
          <p:nvPr/>
        </p:nvSpPr>
        <p:spPr>
          <a:xfrm>
            <a:off x="3495315" y="3493955"/>
            <a:ext cx="5379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altLang="ru-RU" sz="2800" dirty="0">
                <a:solidFill>
                  <a:schemeClr val="bg1">
                    <a:lumMod val="95000"/>
                  </a:schemeClr>
                </a:solidFill>
                <a:latin typeface="Gabriola" panose="04040605051002020D02" pitchFamily="82" charset="0"/>
              </a:rPr>
              <a:t>стол с зеркалом и всеми принадлежностями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BED66BB-94AD-47F1-9869-42F36037DCC3}"/>
              </a:ext>
            </a:extLst>
          </p:cNvPr>
          <p:cNvSpPr/>
          <p:nvPr/>
        </p:nvSpPr>
        <p:spPr>
          <a:xfrm>
            <a:off x="3558958" y="4040584"/>
            <a:ext cx="6470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altLang="ru-RU" sz="2800" dirty="0">
                <a:solidFill>
                  <a:schemeClr val="bg1">
                    <a:lumMod val="95000"/>
                  </a:schemeClr>
                </a:solidFill>
                <a:latin typeface="Gabriola" panose="04040605051002020D02" pitchFamily="82" charset="0"/>
              </a:rPr>
              <a:t>то же, что венок, драгоценный головной убор, корона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B7C10C7-9B65-45E1-BEB0-4251123A9B7A}"/>
              </a:ext>
            </a:extLst>
          </p:cNvPr>
          <p:cNvSpPr/>
          <p:nvPr/>
        </p:nvSpPr>
        <p:spPr>
          <a:xfrm>
            <a:off x="3527559" y="4541887"/>
            <a:ext cx="44133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altLang="ru-RU" sz="2800" dirty="0">
                <a:solidFill>
                  <a:schemeClr val="bg1">
                    <a:lumMod val="95000"/>
                  </a:schemeClr>
                </a:solidFill>
                <a:latin typeface="Gabriola" panose="04040605051002020D02" pitchFamily="82" charset="0"/>
              </a:rPr>
              <a:t>сохранять, беречь больше, чем глаза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9A509EB-2AEF-4330-9E57-68FF94E720A0}"/>
              </a:ext>
            </a:extLst>
          </p:cNvPr>
          <p:cNvSpPr/>
          <p:nvPr/>
        </p:nvSpPr>
        <p:spPr>
          <a:xfrm>
            <a:off x="3557010" y="5031866"/>
            <a:ext cx="20024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altLang="ru-RU" sz="2800" dirty="0">
                <a:solidFill>
                  <a:schemeClr val="bg1">
                    <a:lumMod val="95000"/>
                  </a:schemeClr>
                </a:solidFill>
                <a:latin typeface="Gabriola" panose="04040605051002020D02" pitchFamily="82" charset="0"/>
              </a:rPr>
              <a:t>слуги, дворовые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17DC112-73CF-43DC-BE22-E23CEEBBEEBF}"/>
              </a:ext>
            </a:extLst>
          </p:cNvPr>
          <p:cNvSpPr/>
          <p:nvPr/>
        </p:nvSpPr>
        <p:spPr>
          <a:xfrm>
            <a:off x="3495315" y="5558309"/>
            <a:ext cx="7548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altLang="ru-RU" sz="2800" dirty="0">
                <a:solidFill>
                  <a:schemeClr val="bg1">
                    <a:lumMod val="95000"/>
                  </a:schemeClr>
                </a:solidFill>
                <a:latin typeface="Gabriola" panose="04040605051002020D02" pitchFamily="82" charset="0"/>
              </a:rPr>
              <a:t>шелковая ткань, расшитая золотыми и серебряными нитями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A82EFA-D770-4B58-9A3B-A45C338A54B9}"/>
              </a:ext>
            </a:extLst>
          </p:cNvPr>
          <p:cNvSpPr txBox="1"/>
          <p:nvPr/>
        </p:nvSpPr>
        <p:spPr>
          <a:xfrm>
            <a:off x="3557010" y="898437"/>
            <a:ext cx="5383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Gabriola" panose="04040605051002020D02" pitchFamily="82" charset="0"/>
              </a:rPr>
              <a:t>ярко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Gabriola" panose="04040605051002020D02" pitchFamily="82" charset="0"/>
              </a:rPr>
              <a:t>-</a:t>
            </a:r>
            <a:r>
              <a:rPr lang="ru-RU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Gabriola" panose="04040605051002020D02" pitchFamily="82" charset="0"/>
              </a:rPr>
              <a:t>красный,  ясный, чистый, полный силы</a:t>
            </a:r>
          </a:p>
        </p:txBody>
      </p:sp>
    </p:spTree>
    <p:extLst>
      <p:ext uri="{BB962C8B-B14F-4D97-AF65-F5344CB8AC3E}">
        <p14:creationId xmlns:p14="http://schemas.microsoft.com/office/powerpoint/2010/main" val="156705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A7C1887-1D87-4C83-936A-640462F3A99F}"/>
              </a:ext>
            </a:extLst>
          </p:cNvPr>
          <p:cNvSpPr/>
          <p:nvPr/>
        </p:nvSpPr>
        <p:spPr>
          <a:xfrm>
            <a:off x="3933388" y="687113"/>
            <a:ext cx="43252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6600" b="1" dirty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Microsoft YaHei" charset="-122"/>
              </a:rPr>
              <a:t>Проверим себя: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F502BED4-5790-4593-8F38-8C14326783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680749"/>
              </p:ext>
            </p:extLst>
          </p:nvPr>
        </p:nvGraphicFramePr>
        <p:xfrm>
          <a:off x="2218529" y="2543530"/>
          <a:ext cx="7754939" cy="251936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080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6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6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6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15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02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59681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4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4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4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4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4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4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4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4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9681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rgbClr val="C00000"/>
                          </a:solidFill>
                          <a:effectLst/>
                          <a:latin typeface="Gabriola" panose="04040605051002020D02" pitchFamily="82" charset="0"/>
                        </a:rPr>
                        <a:t>Э</a:t>
                      </a:r>
                      <a:endParaRPr lang="ru-RU" sz="6000" b="1" dirty="0">
                        <a:solidFill>
                          <a:srgbClr val="C00000"/>
                        </a:solidFill>
                        <a:effectLst/>
                        <a:latin typeface="Gabriola" panose="04040605051002020D02" pitchFamily="82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rgbClr val="C00000"/>
                          </a:solidFill>
                          <a:effectLst/>
                          <a:latin typeface="Gabriola" panose="04040605051002020D02" pitchFamily="82" charset="0"/>
                        </a:rPr>
                        <a:t>П</a:t>
                      </a:r>
                      <a:endParaRPr lang="ru-RU" sz="6000" b="1" dirty="0">
                        <a:solidFill>
                          <a:srgbClr val="C00000"/>
                        </a:solidFill>
                        <a:effectLst/>
                        <a:latin typeface="Gabriola" panose="04040605051002020D02" pitchFamily="82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rgbClr val="C00000"/>
                          </a:solidFill>
                          <a:effectLst/>
                          <a:latin typeface="Gabriola" panose="04040605051002020D02" pitchFamily="82" charset="0"/>
                        </a:rPr>
                        <a:t>И</a:t>
                      </a:r>
                      <a:endParaRPr lang="ru-RU" sz="6000" b="1" dirty="0">
                        <a:solidFill>
                          <a:srgbClr val="C00000"/>
                        </a:solidFill>
                        <a:effectLst/>
                        <a:latin typeface="Gabriola" panose="04040605051002020D02" pitchFamily="82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rgbClr val="C00000"/>
                          </a:solidFill>
                          <a:effectLst/>
                          <a:latin typeface="Gabriola" panose="04040605051002020D02" pitchFamily="82" charset="0"/>
                        </a:rPr>
                        <a:t>Т</a:t>
                      </a:r>
                      <a:endParaRPr lang="ru-RU" sz="6000" b="1" dirty="0">
                        <a:solidFill>
                          <a:srgbClr val="C00000"/>
                        </a:solidFill>
                        <a:effectLst/>
                        <a:latin typeface="Gabriola" panose="04040605051002020D02" pitchFamily="82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rgbClr val="C00000"/>
                          </a:solidFill>
                          <a:effectLst/>
                          <a:latin typeface="Gabriola" panose="04040605051002020D02" pitchFamily="82" charset="0"/>
                        </a:rPr>
                        <a:t>Е</a:t>
                      </a:r>
                      <a:endParaRPr lang="ru-RU" sz="6000" b="1" dirty="0">
                        <a:solidFill>
                          <a:srgbClr val="C00000"/>
                        </a:solidFill>
                        <a:effectLst/>
                        <a:latin typeface="Gabriola" panose="04040605051002020D02" pitchFamily="82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rgbClr val="C00000"/>
                          </a:solidFill>
                          <a:effectLst/>
                          <a:latin typeface="Gabriola" panose="04040605051002020D02" pitchFamily="82" charset="0"/>
                        </a:rPr>
                        <a:t>Т</a:t>
                      </a:r>
                      <a:endParaRPr lang="ru-RU" sz="6000" b="1" dirty="0">
                        <a:solidFill>
                          <a:srgbClr val="C00000"/>
                        </a:solidFill>
                        <a:effectLst/>
                        <a:latin typeface="Gabriola" panose="04040605051002020D02" pitchFamily="82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600" b="1" dirty="0">
                          <a:solidFill>
                            <a:srgbClr val="C00000"/>
                          </a:solidFill>
                          <a:effectLst/>
                          <a:latin typeface="Gabriola" panose="04040605051002020D02" pitchFamily="82" charset="0"/>
                        </a:rPr>
                        <a:t>Ы</a:t>
                      </a:r>
                      <a:endParaRPr lang="ru-RU" sz="6000" b="1" dirty="0">
                        <a:solidFill>
                          <a:srgbClr val="C00000"/>
                        </a:solidFill>
                        <a:effectLst/>
                        <a:latin typeface="Gabriola" panose="04040605051002020D02" pitchFamily="82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C23665-05FB-4D6F-9155-ABBF09361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82" y="0"/>
            <a:ext cx="12538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6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EA8C940-6D44-4611-8334-60E50A443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82" y="0"/>
            <a:ext cx="12538364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7EC7040-0346-4A51-BE41-44382CBCAD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264" y="339632"/>
            <a:ext cx="6709471" cy="5978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5754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EA8C940-6D44-4611-8334-60E50A443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82" y="0"/>
            <a:ext cx="12538364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AA53B6-536E-4D36-AEC3-93F7B2DAD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499" y="315915"/>
            <a:ext cx="4321001" cy="6226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6286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EA8C940-6D44-4611-8334-60E50A443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82" y="0"/>
            <a:ext cx="12538364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145B3B-07FF-4746-A456-4CF7E74BF9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155" y="510540"/>
            <a:ext cx="4377690" cy="5836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93859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231</Words>
  <Application>Microsoft Office PowerPoint</Application>
  <PresentationFormat>Широкоэкранный</PresentationFormat>
  <Paragraphs>49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Gabriola</vt:lpstr>
      <vt:lpstr>Monotype Corsiva</vt:lpstr>
      <vt:lpstr>Segoe Print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Оксана</cp:lastModifiedBy>
  <cp:revision>20</cp:revision>
  <dcterms:created xsi:type="dcterms:W3CDTF">2020-01-07T06:39:10Z</dcterms:created>
  <dcterms:modified xsi:type="dcterms:W3CDTF">2020-01-07T09:59:13Z</dcterms:modified>
</cp:coreProperties>
</file>