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6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05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208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97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15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25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46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95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36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28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8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38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015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E8C0-C98A-47EA-8949-36CEE864D02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A7CA-BECD-405C-A97E-546124C89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78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id23269086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22031"/>
            <a:ext cx="9144000" cy="189913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17.01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Русский язык</a:t>
            </a:r>
            <a:br>
              <a:rPr lang="ru-RU" sz="4000" dirty="0" smtClean="0"/>
            </a:br>
            <a:r>
              <a:rPr lang="ru-RU" sz="4000" dirty="0" smtClean="0"/>
              <a:t>10 </a:t>
            </a:r>
            <a:r>
              <a:rPr lang="ru-RU" sz="4000" dirty="0" smtClean="0"/>
              <a:t>класс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05575"/>
            <a:ext cx="9144000" cy="2852225"/>
          </a:xfrm>
        </p:spPr>
        <p:txBody>
          <a:bodyPr>
            <a:normAutofit/>
          </a:bodyPr>
          <a:lstStyle/>
          <a:p>
            <a:r>
              <a:rPr lang="ru-RU" dirty="0" smtClean="0"/>
              <a:t>Урок развития речи</a:t>
            </a:r>
          </a:p>
          <a:p>
            <a:r>
              <a:rPr lang="ru-RU" dirty="0" smtClean="0"/>
              <a:t>Сочинение-рассуждение на морально-этическую </a:t>
            </a:r>
            <a:r>
              <a:rPr lang="ru-RU" dirty="0" smtClean="0"/>
              <a:t>тему</a:t>
            </a:r>
          </a:p>
          <a:p>
            <a:r>
              <a:rPr lang="ru-RU" b="1" dirty="0" smtClean="0"/>
              <a:t>Учитель </a:t>
            </a:r>
            <a:r>
              <a:rPr lang="ru-RU" b="1" dirty="0" smtClean="0"/>
              <a:t>в современном обществе: воспитатель или преподаватель</a:t>
            </a:r>
            <a:r>
              <a:rPr lang="ru-RU" b="1" dirty="0" smtClean="0"/>
              <a:t>?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1279" y="653142"/>
            <a:ext cx="103552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</a:t>
            </a:r>
            <a:r>
              <a:rPr lang="ru-RU" sz="2000" dirty="0" smtClean="0"/>
              <a:t>тетради </a:t>
            </a:r>
            <a:r>
              <a:rPr lang="ru-RU" sz="2000" dirty="0" smtClean="0"/>
              <a:t>делаете запись:</a:t>
            </a:r>
          </a:p>
          <a:p>
            <a:pPr algn="ctr"/>
            <a:r>
              <a:rPr lang="ru-RU" sz="2000" dirty="0" smtClean="0"/>
              <a:t>17.01</a:t>
            </a:r>
            <a:endParaRPr lang="ru-RU" sz="2000" dirty="0" smtClean="0"/>
          </a:p>
          <a:p>
            <a:pPr algn="ctr"/>
            <a:r>
              <a:rPr lang="ru-RU" sz="2000" dirty="0" smtClean="0"/>
              <a:t>Сочинение-рассуждение</a:t>
            </a:r>
          </a:p>
          <a:p>
            <a:pPr algn="ctr"/>
            <a:r>
              <a:rPr lang="ru-RU" sz="2000" b="1" dirty="0" smtClean="0"/>
              <a:t>Учитель </a:t>
            </a:r>
            <a:r>
              <a:rPr lang="ru-RU" sz="2000" b="1" dirty="0" smtClean="0"/>
              <a:t>в современном обществе: воспитатель или преподаватель</a:t>
            </a:r>
            <a:r>
              <a:rPr lang="ru-RU" sz="2000" b="1" dirty="0" smtClean="0"/>
              <a:t>?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Далее, не отступая никаких строк, не делая никаких надписей, вы записываете свое сочинение по теме </a:t>
            </a:r>
            <a:r>
              <a:rPr lang="ru-RU" sz="2000" dirty="0" smtClean="0"/>
              <a:t>объёмом </a:t>
            </a:r>
            <a:r>
              <a:rPr lang="ru-RU" sz="2000" dirty="0" smtClean="0"/>
              <a:t> </a:t>
            </a:r>
            <a:r>
              <a:rPr lang="ru-RU" sz="2000" dirty="0" smtClean="0"/>
              <a:t>не </a:t>
            </a:r>
            <a:r>
              <a:rPr lang="ru-RU" sz="2000" dirty="0" smtClean="0"/>
              <a:t>менее 1-1,5 листа;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Все материалы презентации можно использовать в сочинении. Должно быть не менее </a:t>
            </a:r>
            <a:r>
              <a:rPr lang="ru-RU" sz="2000" dirty="0" smtClean="0"/>
              <a:t>5 абзацев </a:t>
            </a:r>
            <a:r>
              <a:rPr lang="ru-RU" sz="2000" dirty="0" smtClean="0"/>
              <a:t>в </a:t>
            </a:r>
            <a:r>
              <a:rPr lang="ru-RU" sz="2000" dirty="0" smtClean="0"/>
              <a:t>сочинении в соответствие с </a:t>
            </a:r>
            <a:r>
              <a:rPr lang="ru-RU" sz="2000" dirty="0" smtClean="0"/>
              <a:t>5 </a:t>
            </a:r>
            <a:r>
              <a:rPr lang="ru-RU" sz="2000" dirty="0" smtClean="0"/>
              <a:t>пунктами плана. Сочинение сначала пишите на черновике, читаете вслух, проверяете на возможность ошибок и только потом переписываете в тетрадь. Сочинение убедительно и правильно, если вы ответили в нем на вопрос </a:t>
            </a:r>
            <a:r>
              <a:rPr lang="ru-RU" sz="2000" dirty="0" smtClean="0"/>
              <a:t>темы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Желаю удачи в работе</a:t>
            </a:r>
            <a:r>
              <a:rPr lang="ru-RU" sz="2000" dirty="0" smtClean="0"/>
              <a:t>!</a:t>
            </a:r>
          </a:p>
          <a:p>
            <a:endParaRPr lang="ru-RU" sz="2000" dirty="0" smtClean="0"/>
          </a:p>
          <a:p>
            <a:pPr marL="342900" indent="-342900"/>
            <a:r>
              <a:rPr lang="ru-RU" sz="2000" dirty="0" smtClean="0"/>
              <a:t>Фото работы присылайте </a:t>
            </a:r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vk.com/id232690865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584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 rotWithShape="1">
          <a:blip r:embed="rId2" cstate="print"/>
          <a:srcRect l="66406"/>
          <a:stretch/>
        </p:blipFill>
        <p:spPr>
          <a:xfrm>
            <a:off x="4298867" y="0"/>
            <a:ext cx="305566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7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5763" y="1202081"/>
            <a:ext cx="7413244" cy="50647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0046" y="451262"/>
            <a:ext cx="7718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текста-рассуждения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5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616" y="0"/>
            <a:ext cx="878497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00B050"/>
                </a:solidFill>
                <a:latin typeface="Cambria" panose="02040503050406030204" pitchFamily="18" charset="0"/>
              </a:rPr>
              <a:t>Тезис</a:t>
            </a:r>
            <a:r>
              <a:rPr lang="ru-RU" sz="2800" dirty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это </a:t>
            </a: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кратко сформулированные основные мысли в одном предложении</a:t>
            </a: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</a:p>
          <a:p>
            <a:pPr algn="ctr"/>
            <a:endParaRPr lang="ru-RU" sz="28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800" b="1" i="1" u="sng" dirty="0" smtClean="0">
                <a:solidFill>
                  <a:srgbClr val="00B050"/>
                </a:solidFill>
                <a:latin typeface="Cambria" panose="02040503050406030204" pitchFamily="18" charset="0"/>
              </a:rPr>
              <a:t>Аргумент</a:t>
            </a:r>
            <a:r>
              <a:rPr lang="ru-RU" sz="28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ru-RU" sz="2800" dirty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(основная ч</a:t>
            </a:r>
            <a:r>
              <a:rPr lang="ru-RU" sz="2800" dirty="0">
                <a:solidFill>
                  <a:srgbClr val="00B050"/>
                </a:solidFill>
                <a:latin typeface="Cambria" panose="02040503050406030204" pitchFamily="18" charset="0"/>
              </a:rPr>
              <a:t>а</a:t>
            </a:r>
            <a:r>
              <a:rPr lang="ru-RU" sz="28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сть)</a:t>
            </a: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- </a:t>
            </a: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это основание или довод, приводимый для доказательства тезиса. Аргумент отвечает на вопрос: </a:t>
            </a:r>
            <a:r>
              <a:rPr lang="ru-RU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«Чем надо доказывать тезис</a:t>
            </a:r>
            <a:r>
              <a:rPr lang="ru-RU" sz="28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?».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Лучше использовать 3 аргумента с примерами:</a:t>
            </a:r>
          </a:p>
          <a:p>
            <a:pPr marL="742950" indent="-742950">
              <a:buFontTx/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2 из литературного произведения, фильма.</a:t>
            </a:r>
          </a:p>
          <a:p>
            <a:pPr marL="742950" indent="-742950">
              <a:buFontTx/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1 </a:t>
            </a: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и</a:t>
            </a: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з собственного жизненного опыта (история, произошедшая с другом или родственником, знакомым, подтверждающая или опровергающая тезис)</a:t>
            </a:r>
          </a:p>
          <a:p>
            <a:pPr marL="742950" indent="-742950"/>
            <a:r>
              <a:rPr lang="ru-RU" sz="2800" b="1" i="1" u="sng" dirty="0" smtClean="0">
                <a:solidFill>
                  <a:srgbClr val="00B050"/>
                </a:solidFill>
                <a:latin typeface="Cambria" panose="02040503050406030204" pitchFamily="18" charset="0"/>
              </a:rPr>
              <a:t>Вывод (заключение)</a:t>
            </a: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– это то, что следует из сказанного выше.</a:t>
            </a:r>
            <a:endParaRPr lang="ru-RU" sz="2800" b="1" i="1" u="sng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marL="742950" indent="-742950">
              <a:buFontTx/>
              <a:buAutoNum type="arabicPeriod"/>
            </a:pPr>
            <a:endParaRPr lang="ru-RU" sz="28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9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0827" y="545955"/>
            <a:ext cx="8244445" cy="606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04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667508" y="251206"/>
            <a:ext cx="961405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Речевые клише для вступления: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Всем известно, что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Об этом написаны книги (сняты фильмы)......об этом говорят и взрослые, и дети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Наверное, эта тема интересует каждого 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нас.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Нет сомнения в том, что….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О </a:t>
            </a: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необходимости ... знает каждый. Об этом говорят учителя в школе, писатели в своих книгах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Я считаю, что …</a:t>
            </a:r>
            <a:endParaRPr kumimoji="0" lang="ru-RU" sz="3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</a:rPr>
              <a:t>Люди часто размышляют ( задумываются) о том, что … .</a:t>
            </a:r>
          </a:p>
        </p:txBody>
      </p:sp>
    </p:spTree>
    <p:extLst>
      <p:ext uri="{BB962C8B-B14F-4D97-AF65-F5344CB8AC3E}">
        <p14:creationId xmlns:p14="http://schemas.microsoft.com/office/powerpoint/2010/main" xmlns="" val="21784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223" y="478280"/>
            <a:ext cx="8687553" cy="590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04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5534" y="203936"/>
            <a:ext cx="8900931" cy="645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37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18040"/>
              </p:ext>
            </p:extLst>
          </p:nvPr>
        </p:nvGraphicFramePr>
        <p:xfrm>
          <a:off x="190004" y="162178"/>
          <a:ext cx="11685320" cy="6627745"/>
        </p:xfrm>
        <a:graphic>
          <a:graphicData uri="http://schemas.openxmlformats.org/drawingml/2006/table">
            <a:tbl>
              <a:tblPr/>
              <a:tblGrid>
                <a:gridCol w="2137559"/>
                <a:gridCol w="9547761"/>
              </a:tblGrid>
              <a:tr h="284310">
                <a:tc>
                  <a:txBody>
                    <a:bodyPr/>
                    <a:lstStyle/>
                    <a:p>
                      <a:pPr marL="56515" indent="-56515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План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Материалы к сочинению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Вступление. </a:t>
                      </a:r>
                      <a:r>
                        <a:rPr lang="ru-RU" sz="1600" b="1" dirty="0" smtClean="0"/>
                        <a:t>«Учитель в современном обществе: воспитатель или преподаватель?»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Всем известно, что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современном мире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это…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этом написаны книги (сняты фильмы)......об этом говорят и взрослые, и дети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Наверное, эта тема интересует каждого из нас.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 сомнения в том, что….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Люди часто размышляют (задумываются) о том,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кто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такой учитель в современном мире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Тезис.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 не только преподаватель, но и воспитатель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считаю, что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твердо уверен в том, что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учителем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можно назвать….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Аргументы с примерами (не менее 2 аргументов):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литературного произведения, фильма;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Во-первых,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…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Примером учителя,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который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научит, подскажет стал(а) герой(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иня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повести,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романа и т.д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Нельзя не вспомнить и знаменитого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….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повести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Прекрасным подтверждением этой мысли является произведение (фильм)….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Докажу свою точку зрения, обратившись к тексту (к фильму)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жизненного опыта.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Во-вторых,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другой стороны,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Еще один пример: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Насколько я знаю,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Вывод. Вот,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кто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такой учитель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(лучше всего использовать пословицу или крылатое выражение, подтверждающее тезис).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Как говорится в пословице,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Исходя из всего сказанного, можно сделать следующие выводы:…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Исходя из приведенных аргументов,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Таким образом,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Следовательно,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Итак,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сказанного выше следует, что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571" marR="25571" marT="5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17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551</Words>
  <Application>Microsoft Office PowerPoint</Application>
  <PresentationFormat>Произвольный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17.01 Русский язык 10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Tosha</dc:creator>
  <cp:lastModifiedBy>HP</cp:lastModifiedBy>
  <cp:revision>28</cp:revision>
  <dcterms:created xsi:type="dcterms:W3CDTF">2021-09-12T05:27:13Z</dcterms:created>
  <dcterms:modified xsi:type="dcterms:W3CDTF">2023-01-16T19:27:23Z</dcterms:modified>
</cp:coreProperties>
</file>