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activeX/activeX1.xml" ContentType="application/vnd.ms-office.activeX+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81" r:id="rId2"/>
    <p:sldId id="316" r:id="rId3"/>
    <p:sldId id="291" r:id="rId4"/>
    <p:sldId id="317" r:id="rId5"/>
    <p:sldId id="318" r:id="rId6"/>
    <p:sldId id="285" r:id="rId7"/>
    <p:sldId id="286" r:id="rId8"/>
    <p:sldId id="274" r:id="rId9"/>
    <p:sldId id="290" r:id="rId10"/>
    <p:sldId id="257" r:id="rId11"/>
    <p:sldId id="294" r:id="rId12"/>
    <p:sldId id="293" r:id="rId13"/>
    <p:sldId id="264" r:id="rId14"/>
    <p:sldId id="265" r:id="rId15"/>
    <p:sldId id="280" r:id="rId16"/>
    <p:sldId id="343" r:id="rId17"/>
    <p:sldId id="344" r:id="rId18"/>
    <p:sldId id="282" r:id="rId19"/>
    <p:sldId id="295" r:id="rId20"/>
    <p:sldId id="296" r:id="rId21"/>
    <p:sldId id="301" r:id="rId22"/>
    <p:sldId id="302" r:id="rId23"/>
    <p:sldId id="284" r:id="rId24"/>
    <p:sldId id="303" r:id="rId25"/>
    <p:sldId id="312" r:id="rId26"/>
    <p:sldId id="304" r:id="rId27"/>
    <p:sldId id="313" r:id="rId28"/>
    <p:sldId id="307" r:id="rId29"/>
    <p:sldId id="308" r:id="rId30"/>
    <p:sldId id="314" r:id="rId31"/>
    <p:sldId id="319" r:id="rId32"/>
    <p:sldId id="320" r:id="rId33"/>
    <p:sldId id="321" r:id="rId34"/>
    <p:sldId id="322" r:id="rId35"/>
    <p:sldId id="323" r:id="rId36"/>
    <p:sldId id="324" r:id="rId37"/>
    <p:sldId id="311" r:id="rId38"/>
    <p:sldId id="325" r:id="rId39"/>
    <p:sldId id="326" r:id="rId40"/>
    <p:sldId id="327" r:id="rId41"/>
    <p:sldId id="328" r:id="rId42"/>
    <p:sldId id="329" r:id="rId43"/>
    <p:sldId id="330" r:id="rId44"/>
    <p:sldId id="331" r:id="rId45"/>
    <p:sldId id="332" r:id="rId46"/>
    <p:sldId id="333" r:id="rId47"/>
    <p:sldId id="334" r:id="rId48"/>
    <p:sldId id="336" r:id="rId49"/>
    <p:sldId id="337" r:id="rId50"/>
    <p:sldId id="338" r:id="rId51"/>
    <p:sldId id="287" r:id="rId52"/>
    <p:sldId id="339" r:id="rId53"/>
    <p:sldId id="340" r:id="rId54"/>
    <p:sldId id="341" r:id="rId55"/>
    <p:sldId id="345" r:id="rId56"/>
    <p:sldId id="346" r:id="rId57"/>
    <p:sldId id="342" r:id="rId58"/>
  </p:sldIdLst>
  <p:sldSz cx="10160000" cy="83439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7267" autoAdjust="0"/>
  </p:normalViewPr>
  <p:slideViewPr>
    <p:cSldViewPr>
      <p:cViewPr varScale="1">
        <p:scale>
          <a:sx n="59" d="100"/>
          <a:sy n="59" d="100"/>
        </p:scale>
        <p:origin x="-696" y="-120"/>
      </p:cViewPr>
      <p:guideLst>
        <p:guide orient="horz" pos="2628"/>
        <p:guide pos="3200"/>
      </p:guideLst>
    </p:cSldViewPr>
  </p:slideViewPr>
  <p:notesTextViewPr>
    <p:cViewPr>
      <p:scale>
        <a:sx n="100" d="100"/>
        <a:sy n="100" d="100"/>
      </p:scale>
      <p:origin x="0" y="0"/>
    </p:cViewPr>
  </p:notesTextViewPr>
  <p:sorterViewPr>
    <p:cViewPr>
      <p:scale>
        <a:sx n="66" d="100"/>
        <a:sy n="66" d="100"/>
      </p:scale>
      <p:origin x="0" y="105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7514"/>
  <ax:ocxPr ax:name="_cy" ax:value="7514"/>
  <ax:ocxPr ax:name="FlashVars" ax:value=""/>
  <ax:ocxPr ax:name="Movie" ax:value="C:\DOCUME~1\LDUPLE~1\LOCALS~1\Temp\SMART Technologies\SMART Notebook\NotebookCrashRecovery\Notebook1\flash\flash2\Spinner - 4 - add persistence.swf"/>
  <ax:ocxPr ax:name="Src" ax:value="C:\DOCUME~1\LDUPLE~1\LOCALS~1\Temp\SMART Technologies\SMART Notebook\NotebookCrashRecovery\Notebook1\flash\flash2\Spinner - 4 - add persistence.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60420" name="Rectangle 4"/>
          <p:cNvSpPr>
            <a:spLocks noGrp="1" noRot="1" noChangeAspect="1" noChangeArrowheads="1" noTextEdit="1"/>
          </p:cNvSpPr>
          <p:nvPr>
            <p:ph type="sldImg" idx="2"/>
          </p:nvPr>
        </p:nvSpPr>
        <p:spPr bwMode="auto">
          <a:xfrm>
            <a:off x="1341438" y="685800"/>
            <a:ext cx="4175125"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4D71DD6-1300-4F20-A018-8AD7F46B092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1687555-9C52-4AC4-9786-AF1A6EEFB7E5}" type="slidenum">
              <a:rPr lang="en-GB" smtClean="0">
                <a:latin typeface="Arial" charset="0"/>
                <a:cs typeface="Arial" charset="0"/>
              </a:rPr>
              <a:pPr/>
              <a:t>1</a:t>
            </a:fld>
            <a:endParaRPr lang="en-GB" smtClean="0">
              <a:latin typeface="Arial" charset="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A2AB286-3F84-4668-AA9F-DEEA50E58521}" type="slidenum">
              <a:rPr lang="en-GB" smtClean="0">
                <a:latin typeface="Arial" charset="0"/>
                <a:cs typeface="Arial" charset="0"/>
              </a:rPr>
              <a:pPr/>
              <a:t>10</a:t>
            </a:fld>
            <a:endParaRPr lang="en-GB" smtClean="0">
              <a:latin typeface="Arial" charset="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774BE38-B0A5-456F-8984-289BCA702259}" type="slidenum">
              <a:rPr lang="en-GB" smtClean="0">
                <a:latin typeface="Arial" charset="0"/>
                <a:cs typeface="Arial" charset="0"/>
              </a:rPr>
              <a:pPr/>
              <a:t>11</a:t>
            </a:fld>
            <a:endParaRPr lang="en-GB" smtClean="0">
              <a:latin typeface="Arial" charset="0"/>
              <a:cs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C65BEB6-F602-4A46-ADAB-9661E354F0EC}" type="slidenum">
              <a:rPr lang="en-GB" smtClean="0">
                <a:latin typeface="Arial" charset="0"/>
                <a:cs typeface="Arial" charset="0"/>
              </a:rPr>
              <a:pPr/>
              <a:t>12</a:t>
            </a:fld>
            <a:endParaRPr lang="en-GB" smtClean="0">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2B8ABFC-A31A-477B-969B-CF343D0E2D97}" type="slidenum">
              <a:rPr lang="en-GB" smtClean="0">
                <a:latin typeface="Arial" charset="0"/>
                <a:cs typeface="Arial" charset="0"/>
              </a:rPr>
              <a:pPr/>
              <a:t>13</a:t>
            </a:fld>
            <a:endParaRPr lang="en-GB" smtClean="0">
              <a:latin typeface="Arial" charset="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23CB49F-EF88-41ED-867A-9B296F5F78B1}" type="slidenum">
              <a:rPr lang="en-GB" smtClean="0">
                <a:latin typeface="Arial" charset="0"/>
                <a:cs typeface="Arial" charset="0"/>
              </a:rPr>
              <a:pPr/>
              <a:t>14</a:t>
            </a:fld>
            <a:endParaRPr lang="en-GB" smtClean="0">
              <a:latin typeface="Arial" charset="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9B9B7A9-03C4-4A4B-8F86-A82046DD78E2}" type="slidenum">
              <a:rPr lang="en-GB" smtClean="0">
                <a:latin typeface="Arial" charset="0"/>
                <a:cs typeface="Arial" charset="0"/>
              </a:rPr>
              <a:pPr/>
              <a:t>15</a:t>
            </a:fld>
            <a:endParaRPr lang="en-GB" smtClean="0">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4194F8F-1D56-4059-9515-F9B7624F5AFA}" type="slidenum">
              <a:rPr lang="en-GB" smtClean="0">
                <a:latin typeface="Arial" charset="0"/>
                <a:cs typeface="Arial" charset="0"/>
              </a:rPr>
              <a:pPr/>
              <a:t>16</a:t>
            </a:fld>
            <a:endParaRPr lang="en-GB" smtClean="0">
              <a:latin typeface="Arial" charset="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CAA75A5-61B0-4B6D-9444-C7FE82AC0FC8}" type="slidenum">
              <a:rPr lang="en-GB" smtClean="0">
                <a:latin typeface="Arial" charset="0"/>
                <a:cs typeface="Arial" charset="0"/>
              </a:rPr>
              <a:pPr/>
              <a:t>17</a:t>
            </a:fld>
            <a:endParaRPr lang="en-GB" smtClean="0">
              <a:latin typeface="Arial" charset="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1577E69-8AD2-4086-8520-CB7E99F9FFFE}" type="slidenum">
              <a:rPr lang="en-GB" smtClean="0">
                <a:latin typeface="Arial" charset="0"/>
                <a:cs typeface="Arial" charset="0"/>
              </a:rPr>
              <a:pPr/>
              <a:t>18</a:t>
            </a:fld>
            <a:endParaRPr lang="en-GB" smtClean="0">
              <a:latin typeface="Arial" charset="0"/>
              <a:cs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3304F14-724F-4A0E-BE7E-C1B75AFADC6B}" type="slidenum">
              <a:rPr lang="en-GB" smtClean="0">
                <a:latin typeface="Arial" charset="0"/>
                <a:cs typeface="Arial" charset="0"/>
              </a:rPr>
              <a:pPr/>
              <a:t>19</a:t>
            </a:fld>
            <a:endParaRPr lang="en-GB" smtClean="0">
              <a:latin typeface="Arial" charset="0"/>
              <a:cs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D482BBE-55E8-4830-AA6D-270A7A1F527A}" type="slidenum">
              <a:rPr lang="en-GB" smtClean="0">
                <a:latin typeface="Arial" charset="0"/>
                <a:cs typeface="Arial" charset="0"/>
              </a:rPr>
              <a:pPr/>
              <a:t>2</a:t>
            </a:fld>
            <a:endParaRPr lang="en-GB"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8DC7D01-B8E4-483A-AAA6-9DD166BC916C}" type="slidenum">
              <a:rPr lang="en-GB" smtClean="0">
                <a:latin typeface="Arial" charset="0"/>
                <a:cs typeface="Arial" charset="0"/>
              </a:rPr>
              <a:pPr/>
              <a:t>20</a:t>
            </a:fld>
            <a:endParaRPr lang="en-GB" smtClean="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2956739-024A-4948-8A62-4945BC9A2634}" type="slidenum">
              <a:rPr lang="en-GB" smtClean="0">
                <a:latin typeface="Arial" charset="0"/>
                <a:cs typeface="Arial" charset="0"/>
              </a:rPr>
              <a:pPr/>
              <a:t>21</a:t>
            </a:fld>
            <a:endParaRPr lang="en-GB" smtClean="0">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6ACE906-A2A3-4F97-87AB-69427D19D29F}" type="slidenum">
              <a:rPr lang="en-GB" smtClean="0">
                <a:latin typeface="Arial" charset="0"/>
                <a:cs typeface="Arial" charset="0"/>
              </a:rPr>
              <a:pPr/>
              <a:t>22</a:t>
            </a:fld>
            <a:endParaRPr lang="en-GB" smtClean="0">
              <a:latin typeface="Arial" charset="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639FF6F-40B4-495C-BF0F-3DA84C874799}" type="slidenum">
              <a:rPr lang="en-GB" smtClean="0">
                <a:latin typeface="Arial" charset="0"/>
                <a:cs typeface="Arial" charset="0"/>
              </a:rPr>
              <a:pPr/>
              <a:t>23</a:t>
            </a:fld>
            <a:endParaRPr lang="en-GB" smtClean="0">
              <a:latin typeface="Arial" charset="0"/>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54C5152-0D41-4E01-95DB-A6D5FE4CB13A}" type="slidenum">
              <a:rPr lang="en-GB" smtClean="0">
                <a:latin typeface="Arial" charset="0"/>
                <a:cs typeface="Arial" charset="0"/>
              </a:rPr>
              <a:pPr/>
              <a:t>24</a:t>
            </a:fld>
            <a:endParaRPr lang="en-GB" smtClean="0">
              <a:latin typeface="Arial" charset="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635B821-2981-4E2E-945D-511CDCA339AD}" type="slidenum">
              <a:rPr lang="en-GB" smtClean="0">
                <a:latin typeface="Arial" charset="0"/>
                <a:cs typeface="Arial" charset="0"/>
              </a:rPr>
              <a:pPr/>
              <a:t>25</a:t>
            </a:fld>
            <a:endParaRPr lang="en-GB" smtClean="0">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087B172-521F-4B69-984C-36C623C1BE65}" type="slidenum">
              <a:rPr lang="en-GB" smtClean="0">
                <a:latin typeface="Arial" charset="0"/>
                <a:cs typeface="Arial" charset="0"/>
              </a:rPr>
              <a:pPr/>
              <a:t>26</a:t>
            </a:fld>
            <a:endParaRPr lang="en-GB" smtClean="0">
              <a:latin typeface="Arial" charset="0"/>
              <a:cs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34272A5-3255-45A9-9AE7-C5ECABB28118}" type="slidenum">
              <a:rPr lang="en-GB" smtClean="0">
                <a:latin typeface="Arial" charset="0"/>
                <a:cs typeface="Arial" charset="0"/>
              </a:rPr>
              <a:pPr/>
              <a:t>27</a:t>
            </a:fld>
            <a:endParaRPr lang="en-GB" smtClean="0">
              <a:latin typeface="Arial" charset="0"/>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63A1368-ED48-4028-8ACA-913B8E67BB04}" type="slidenum">
              <a:rPr lang="en-GB" smtClean="0">
                <a:latin typeface="Arial" charset="0"/>
                <a:cs typeface="Arial" charset="0"/>
              </a:rPr>
              <a:pPr/>
              <a:t>28</a:t>
            </a:fld>
            <a:endParaRPr lang="en-GB" smtClean="0">
              <a:latin typeface="Arial" charset="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8099C6D-00C3-4D12-B655-13D716AE7FAD}" type="slidenum">
              <a:rPr lang="en-GB" smtClean="0">
                <a:latin typeface="Arial" charset="0"/>
                <a:cs typeface="Arial" charset="0"/>
              </a:rPr>
              <a:pPr/>
              <a:t>29</a:t>
            </a:fld>
            <a:endParaRPr lang="en-GB" smtClean="0">
              <a:latin typeface="Arial" charset="0"/>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257F15-D417-428E-9D61-6BDEBE3FA700}" type="slidenum">
              <a:rPr lang="en-GB" smtClean="0">
                <a:latin typeface="Arial" charset="0"/>
                <a:cs typeface="Arial" charset="0"/>
              </a:rPr>
              <a:pPr/>
              <a:t>3</a:t>
            </a:fld>
            <a:endParaRPr lang="en-GB" smtClean="0">
              <a:latin typeface="Arial" charset="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98F2364-C112-4A88-BDB3-097AF8D709C1}" type="slidenum">
              <a:rPr lang="en-GB" smtClean="0">
                <a:latin typeface="Arial" charset="0"/>
                <a:cs typeface="Arial" charset="0"/>
              </a:rPr>
              <a:pPr/>
              <a:t>30</a:t>
            </a:fld>
            <a:endParaRPr lang="en-GB" smtClean="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0CF536D-5F2B-4090-8CAB-452480CA116A}" type="slidenum">
              <a:rPr lang="en-GB" smtClean="0">
                <a:latin typeface="Arial" charset="0"/>
                <a:cs typeface="Arial" charset="0"/>
              </a:rPr>
              <a:pPr/>
              <a:t>31</a:t>
            </a:fld>
            <a:endParaRPr lang="en-GB" smtClean="0">
              <a:latin typeface="Arial" charset="0"/>
              <a:cs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E5B1537-7F92-4028-B331-82AA343009DB}" type="slidenum">
              <a:rPr lang="en-GB" smtClean="0">
                <a:latin typeface="Arial" charset="0"/>
                <a:cs typeface="Arial" charset="0"/>
              </a:rPr>
              <a:pPr/>
              <a:t>32</a:t>
            </a:fld>
            <a:endParaRPr lang="en-GB" smtClean="0">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2F30873-3F49-4FAB-8884-90E34BEC41B7}" type="slidenum">
              <a:rPr lang="en-GB" smtClean="0">
                <a:latin typeface="Arial" charset="0"/>
                <a:cs typeface="Arial" charset="0"/>
              </a:rPr>
              <a:pPr/>
              <a:t>33</a:t>
            </a:fld>
            <a:endParaRPr lang="en-GB" smtClean="0">
              <a:latin typeface="Arial" charset="0"/>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6DFD668-2298-43CD-B492-8B94A5B05505}" type="slidenum">
              <a:rPr lang="en-GB" smtClean="0">
                <a:latin typeface="Arial" charset="0"/>
                <a:cs typeface="Arial" charset="0"/>
              </a:rPr>
              <a:pPr/>
              <a:t>34</a:t>
            </a:fld>
            <a:endParaRPr lang="en-GB" smtClean="0">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09D5C71-20EA-4119-995D-7BC23F77D653}" type="slidenum">
              <a:rPr lang="en-GB" smtClean="0">
                <a:latin typeface="Arial" charset="0"/>
                <a:cs typeface="Arial" charset="0"/>
              </a:rPr>
              <a:pPr/>
              <a:t>35</a:t>
            </a:fld>
            <a:endParaRPr lang="en-GB" smtClean="0">
              <a:latin typeface="Arial" charset="0"/>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14D8E39-24A3-4C86-B02D-DE7CA6F69B57}" type="slidenum">
              <a:rPr lang="en-GB" smtClean="0">
                <a:latin typeface="Arial" charset="0"/>
                <a:cs typeface="Arial" charset="0"/>
              </a:rPr>
              <a:pPr/>
              <a:t>36</a:t>
            </a:fld>
            <a:endParaRPr lang="en-GB" smtClean="0">
              <a:latin typeface="Arial" charset="0"/>
              <a:cs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B66B5E8-2DE2-4879-8CFB-298036182BB7}" type="slidenum">
              <a:rPr lang="en-GB" smtClean="0">
                <a:latin typeface="Arial" charset="0"/>
                <a:cs typeface="Arial" charset="0"/>
              </a:rPr>
              <a:pPr/>
              <a:t>37</a:t>
            </a:fld>
            <a:endParaRPr lang="en-GB" smtClean="0">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B6EB9E5-B5A4-4221-A9C4-5494F68D281C}" type="slidenum">
              <a:rPr lang="en-GB" smtClean="0">
                <a:latin typeface="Arial" charset="0"/>
                <a:cs typeface="Arial" charset="0"/>
              </a:rPr>
              <a:pPr/>
              <a:t>38</a:t>
            </a:fld>
            <a:endParaRPr lang="en-GB" smtClean="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0CE62A3-F0E7-4B14-BA6D-D84E1F0A6ED1}" type="slidenum">
              <a:rPr lang="en-GB" smtClean="0">
                <a:latin typeface="Arial" charset="0"/>
                <a:cs typeface="Arial" charset="0"/>
              </a:rPr>
              <a:pPr/>
              <a:t>39</a:t>
            </a:fld>
            <a:endParaRPr lang="en-GB" smtClean="0">
              <a:latin typeface="Arial" charset="0"/>
              <a:cs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053AF84-78DD-4EE3-B57B-D6DDD5EB1EFE}" type="slidenum">
              <a:rPr lang="en-GB" smtClean="0">
                <a:latin typeface="Arial" charset="0"/>
                <a:cs typeface="Arial" charset="0"/>
              </a:rPr>
              <a:pPr/>
              <a:t>4</a:t>
            </a:fld>
            <a:endParaRPr lang="en-GB" smtClean="0">
              <a:latin typeface="Arial" charset="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62D3A10-8830-466A-B018-9F4CEFD49868}" type="slidenum">
              <a:rPr lang="en-GB" smtClean="0">
                <a:latin typeface="Arial" charset="0"/>
                <a:cs typeface="Arial" charset="0"/>
              </a:rPr>
              <a:pPr/>
              <a:t>40</a:t>
            </a:fld>
            <a:endParaRPr lang="en-GB" smtClean="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71A6662-C2ED-4CF8-9A2F-A79DD7157646}" type="slidenum">
              <a:rPr lang="en-GB" smtClean="0">
                <a:latin typeface="Arial" charset="0"/>
                <a:cs typeface="Arial" charset="0"/>
              </a:rPr>
              <a:pPr/>
              <a:t>41</a:t>
            </a:fld>
            <a:endParaRPr lang="en-GB" smtClean="0">
              <a:latin typeface="Arial" charset="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8BF176B-8481-4030-86E2-FBA319180E13}" type="slidenum">
              <a:rPr lang="en-GB" smtClean="0">
                <a:latin typeface="Arial" charset="0"/>
                <a:cs typeface="Arial" charset="0"/>
              </a:rPr>
              <a:pPr/>
              <a:t>42</a:t>
            </a:fld>
            <a:endParaRPr lang="en-GB" smtClean="0">
              <a:latin typeface="Arial" charset="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14E44B7-C61E-4B40-A930-CB4B2100A125}" type="slidenum">
              <a:rPr lang="en-GB" smtClean="0">
                <a:latin typeface="Arial" charset="0"/>
                <a:cs typeface="Arial" charset="0"/>
              </a:rPr>
              <a:pPr/>
              <a:t>43</a:t>
            </a:fld>
            <a:endParaRPr lang="en-GB" smtClean="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50A483D-4BA7-4830-9E9E-3E314AF63D49}" type="slidenum">
              <a:rPr lang="en-GB" smtClean="0">
                <a:latin typeface="Arial" charset="0"/>
                <a:cs typeface="Arial" charset="0"/>
              </a:rPr>
              <a:pPr/>
              <a:t>44</a:t>
            </a:fld>
            <a:endParaRPr lang="en-GB" smtClean="0">
              <a:latin typeface="Arial" charset="0"/>
              <a:cs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709CE0C-36A9-4A81-8FBD-2E6EF7572AED}" type="slidenum">
              <a:rPr lang="en-GB" smtClean="0">
                <a:latin typeface="Arial" charset="0"/>
                <a:cs typeface="Arial" charset="0"/>
              </a:rPr>
              <a:pPr/>
              <a:t>45</a:t>
            </a:fld>
            <a:endParaRPr lang="en-GB" smtClean="0">
              <a:latin typeface="Arial" charset="0"/>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93CE23E-4D2B-4DB1-ABBD-546E90E85292}" type="slidenum">
              <a:rPr lang="en-GB" smtClean="0">
                <a:latin typeface="Arial" charset="0"/>
                <a:cs typeface="Arial" charset="0"/>
              </a:rPr>
              <a:pPr/>
              <a:t>46</a:t>
            </a:fld>
            <a:endParaRPr lang="en-GB" smtClean="0">
              <a:latin typeface="Arial" charset="0"/>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01D4A1E-D876-4E97-A4FC-E95BE92EE96D}" type="slidenum">
              <a:rPr lang="en-GB" smtClean="0">
                <a:latin typeface="Arial" charset="0"/>
                <a:cs typeface="Arial" charset="0"/>
              </a:rPr>
              <a:pPr/>
              <a:t>47</a:t>
            </a:fld>
            <a:endParaRPr lang="en-GB" smtClean="0">
              <a:latin typeface="Arial" charset="0"/>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1731F23-3A55-4377-85FC-BBECE6F81F5D}" type="slidenum">
              <a:rPr lang="en-GB" smtClean="0">
                <a:latin typeface="Arial" charset="0"/>
                <a:cs typeface="Arial" charset="0"/>
              </a:rPr>
              <a:pPr/>
              <a:t>48</a:t>
            </a:fld>
            <a:endParaRPr lang="en-GB" smtClean="0">
              <a:latin typeface="Arial" charset="0"/>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5F577BD-8BDF-416E-BB46-BF0D871A0B59}" type="slidenum">
              <a:rPr lang="en-GB" smtClean="0">
                <a:latin typeface="Arial" charset="0"/>
                <a:cs typeface="Arial" charset="0"/>
              </a:rPr>
              <a:pPr/>
              <a:t>49</a:t>
            </a:fld>
            <a:endParaRPr lang="en-GB" smtClean="0">
              <a:latin typeface="Arial" charset="0"/>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B83630D-C350-44E9-ABBA-08990C15C85C}" type="slidenum">
              <a:rPr lang="en-GB" smtClean="0">
                <a:latin typeface="Arial" charset="0"/>
                <a:cs typeface="Arial" charset="0"/>
              </a:rPr>
              <a:pPr/>
              <a:t>5</a:t>
            </a:fld>
            <a:endParaRPr lang="en-GB" smtClean="0">
              <a:latin typeface="Arial" charset="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E8B6AC5-4A28-43DE-A6EA-E457D0E2D3DA}" type="slidenum">
              <a:rPr lang="en-GB" smtClean="0">
                <a:latin typeface="Arial" charset="0"/>
                <a:cs typeface="Arial" charset="0"/>
              </a:rPr>
              <a:pPr/>
              <a:t>50</a:t>
            </a:fld>
            <a:endParaRPr lang="en-GB" smtClean="0">
              <a:latin typeface="Arial" charset="0"/>
              <a:cs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1721870-4130-4801-9A25-E6148B8CB299}" type="slidenum">
              <a:rPr lang="en-GB" smtClean="0">
                <a:latin typeface="Arial" charset="0"/>
                <a:cs typeface="Arial" charset="0"/>
              </a:rPr>
              <a:pPr/>
              <a:t>51</a:t>
            </a:fld>
            <a:endParaRPr lang="en-GB" smtClean="0">
              <a:latin typeface="Arial" charset="0"/>
              <a:cs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1EFA968-AC64-4236-AC69-F40D0EAF4991}" type="slidenum">
              <a:rPr lang="en-GB" smtClean="0">
                <a:latin typeface="Arial" charset="0"/>
                <a:cs typeface="Arial" charset="0"/>
              </a:rPr>
              <a:pPr/>
              <a:t>52</a:t>
            </a:fld>
            <a:endParaRPr lang="en-GB" smtClean="0">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91867E5-3373-40EA-85CA-5A8887681BC2}" type="slidenum">
              <a:rPr lang="en-GB" smtClean="0">
                <a:latin typeface="Arial" charset="0"/>
                <a:cs typeface="Arial" charset="0"/>
              </a:rPr>
              <a:pPr/>
              <a:t>53</a:t>
            </a:fld>
            <a:endParaRPr lang="en-GB" smtClean="0">
              <a:latin typeface="Arial" charset="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F2E0638-99E1-4EBA-A565-C2B8FEDC5A90}" type="slidenum">
              <a:rPr lang="en-GB" smtClean="0">
                <a:latin typeface="Arial" charset="0"/>
                <a:cs typeface="Arial" charset="0"/>
              </a:rPr>
              <a:pPr/>
              <a:t>54</a:t>
            </a:fld>
            <a:endParaRPr lang="en-GB" smtClean="0">
              <a:latin typeface="Arial" charset="0"/>
              <a:cs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F41A95E-766D-4530-9B3B-EEBEB46911C1}" type="slidenum">
              <a:rPr lang="en-GB" smtClean="0">
                <a:latin typeface="Arial" charset="0"/>
                <a:cs typeface="Arial" charset="0"/>
              </a:rPr>
              <a:pPr/>
              <a:t>55</a:t>
            </a:fld>
            <a:endParaRPr lang="en-GB" smtClean="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FAF148-4880-40A3-AA1A-160FD3F13DB6}" type="slidenum">
              <a:rPr lang="en-GB" smtClean="0">
                <a:latin typeface="Arial" charset="0"/>
                <a:cs typeface="Arial" charset="0"/>
              </a:rPr>
              <a:pPr/>
              <a:t>56</a:t>
            </a:fld>
            <a:endParaRPr lang="en-GB" smtClean="0">
              <a:latin typeface="Arial" charset="0"/>
              <a:cs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003BC26-7FB1-4F74-84C5-958948F1F5CB}" type="slidenum">
              <a:rPr lang="en-GB" smtClean="0">
                <a:latin typeface="Arial" charset="0"/>
                <a:cs typeface="Arial" charset="0"/>
              </a:rPr>
              <a:pPr/>
              <a:t>57</a:t>
            </a:fld>
            <a:endParaRPr lang="en-GB" smtClean="0">
              <a:latin typeface="Arial" charset="0"/>
              <a:cs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EFB1E15-810A-4A43-A3F2-FCC6B2F21648}" type="slidenum">
              <a:rPr lang="en-GB" smtClean="0">
                <a:latin typeface="Arial" charset="0"/>
                <a:cs typeface="Arial" charset="0"/>
              </a:rPr>
              <a:pPr/>
              <a:t>6</a:t>
            </a:fld>
            <a:endParaRPr lang="en-GB" smtClean="0">
              <a:latin typeface="Arial"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A99F876-0773-4616-92D5-B7B4C24F8F00}" type="slidenum">
              <a:rPr lang="en-GB" smtClean="0">
                <a:latin typeface="Arial" charset="0"/>
                <a:cs typeface="Arial" charset="0"/>
              </a:rPr>
              <a:pPr/>
              <a:t>7</a:t>
            </a:fld>
            <a:endParaRPr lang="en-GB" smtClean="0">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EFBA594-FC3D-4A4F-9EAA-BA315E2E81E2}" type="slidenum">
              <a:rPr lang="en-GB" smtClean="0">
                <a:latin typeface="Arial" charset="0"/>
                <a:cs typeface="Arial" charset="0"/>
              </a:rPr>
              <a:pPr/>
              <a:t>8</a:t>
            </a:fld>
            <a:endParaRPr lang="en-GB" smtClean="0">
              <a:latin typeface="Arial" charset="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09852D3-9AB6-4C46-BA28-E282FF29ACAB}" type="slidenum">
              <a:rPr lang="en-GB" smtClean="0">
                <a:latin typeface="Arial" charset="0"/>
                <a:cs typeface="Arial" charset="0"/>
              </a:rPr>
              <a:pPr/>
              <a:t>9</a:t>
            </a:fld>
            <a:endParaRPr lang="en-GB" smtClean="0">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kumimoji="0"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92388"/>
            <a:ext cx="8636000" cy="17875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727575"/>
            <a:ext cx="7112000" cy="2133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268478-10BD-49C9-8379-C17F8608CD5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D0CA2A-CA17-499B-92ED-984145791EA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33375"/>
            <a:ext cx="2286000" cy="7119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0" y="333375"/>
            <a:ext cx="6705600" cy="711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21932B-3F1C-4E2A-A28A-E1B556743AA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CED39B-2AFB-4D6D-BCBE-86F57162EDC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5360988"/>
            <a:ext cx="8636000" cy="16573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3275" y="3536950"/>
            <a:ext cx="8636000" cy="18240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10CBD4-A78F-4EB6-B5F8-903E8F8AE42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946275"/>
            <a:ext cx="4495800" cy="550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56200" y="1946275"/>
            <a:ext cx="4495800" cy="550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7264BA3-FD67-49F6-9BCA-BA6EE079686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868488"/>
            <a:ext cx="4489450"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646363"/>
            <a:ext cx="4489450" cy="4806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0963" y="1868488"/>
            <a:ext cx="4491037"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646363"/>
            <a:ext cx="4491037" cy="48069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A7E48A4-89A4-4CFB-82D1-2331F4553C6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496354-5E90-4A1B-9E1A-93A513CD4DA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80A1477-B012-4AB3-BAE9-1E9A7FAD2AB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31788"/>
            <a:ext cx="3343275" cy="141446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1925" y="331788"/>
            <a:ext cx="5680075" cy="712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0" y="1746250"/>
            <a:ext cx="3343275" cy="5707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77F554D-C384-4939-BF68-B72770FB3CB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840413"/>
            <a:ext cx="6096000" cy="69056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0725" y="746125"/>
            <a:ext cx="6096000" cy="5005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90725" y="6530975"/>
            <a:ext cx="6096000" cy="97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56D6CA-1446-4C28-8A97-B9EDFFA9A7E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8000" y="333375"/>
            <a:ext cx="9144000" cy="139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508000" y="1946275"/>
            <a:ext cx="9144000" cy="5507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08000" y="7597775"/>
            <a:ext cx="2370138"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471863" y="7597775"/>
            <a:ext cx="321627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7281863" y="7597775"/>
            <a:ext cx="2370137"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D03D5E4C-C134-4015-AB88-885BA797A2F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FFD4"/>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3400" y="152400"/>
            <a:ext cx="7874000" cy="1900238"/>
          </a:xfrm>
          <a:prstGeom prst="rect">
            <a:avLst/>
          </a:prstGeom>
          <a:noFill/>
          <a:ln w="9525">
            <a:noFill/>
            <a:miter lim="800000"/>
            <a:headEnd/>
            <a:tailEnd/>
          </a:ln>
        </p:spPr>
        <p:txBody>
          <a:bodyPr>
            <a:spAutoFit/>
          </a:bodyPr>
          <a:lstStyle/>
          <a:p>
            <a:pPr algn="ctr"/>
            <a:r>
              <a:rPr lang="en-GB" sz="2800" b="1">
                <a:solidFill>
                  <a:srgbClr val="FF0000"/>
                </a:solidFill>
                <a:latin typeface="Times New Roman - 16" charset="0"/>
              </a:rPr>
              <a:t>True or False: </a:t>
            </a:r>
          </a:p>
          <a:p>
            <a:pPr algn="ctr"/>
            <a:r>
              <a:rPr lang="en-GB" sz="2800" b="1">
                <a:solidFill>
                  <a:srgbClr val="FF0000"/>
                </a:solidFill>
                <a:latin typeface="Times New Roman - 16" charset="0"/>
              </a:rPr>
              <a:t>Test your knowledge of the lesson so far by deciding whether the following statements are true or false</a:t>
            </a:r>
          </a:p>
        </p:txBody>
      </p:sp>
      <p:sp>
        <p:nvSpPr>
          <p:cNvPr id="3075" name="Freeform 3"/>
          <p:cNvSpPr>
            <a:spLocks/>
          </p:cNvSpPr>
          <p:nvPr/>
        </p:nvSpPr>
        <p:spPr bwMode="auto">
          <a:xfrm>
            <a:off x="558800" y="88900"/>
            <a:ext cx="8408988" cy="2008188"/>
          </a:xfrm>
          <a:custGeom>
            <a:avLst/>
            <a:gdLst>
              <a:gd name="T0" fmla="*/ 0 w 5297"/>
              <a:gd name="T1" fmla="*/ 0 h 1265"/>
              <a:gd name="T2" fmla="*/ 2147483647 w 5297"/>
              <a:gd name="T3" fmla="*/ 0 h 1265"/>
              <a:gd name="T4" fmla="*/ 2147483647 w 5297"/>
              <a:gd name="T5" fmla="*/ 2147483647 h 1265"/>
              <a:gd name="T6" fmla="*/ 0 w 5297"/>
              <a:gd name="T7" fmla="*/ 2147483647 h 1265"/>
              <a:gd name="T8" fmla="*/ 0 w 5297"/>
              <a:gd name="T9" fmla="*/ 0 h 1265"/>
              <a:gd name="T10" fmla="*/ 0 60000 65536"/>
              <a:gd name="T11" fmla="*/ 0 60000 65536"/>
              <a:gd name="T12" fmla="*/ 0 60000 65536"/>
              <a:gd name="T13" fmla="*/ 0 60000 65536"/>
              <a:gd name="T14" fmla="*/ 0 60000 65536"/>
              <a:gd name="T15" fmla="*/ 0 w 5297"/>
              <a:gd name="T16" fmla="*/ 0 h 1265"/>
              <a:gd name="T17" fmla="*/ 5297 w 5297"/>
              <a:gd name="T18" fmla="*/ 1265 h 1265"/>
            </a:gdLst>
            <a:ahLst/>
            <a:cxnLst>
              <a:cxn ang="T10">
                <a:pos x="T0" y="T1"/>
              </a:cxn>
              <a:cxn ang="T11">
                <a:pos x="T2" y="T3"/>
              </a:cxn>
              <a:cxn ang="T12">
                <a:pos x="T4" y="T5"/>
              </a:cxn>
              <a:cxn ang="T13">
                <a:pos x="T6" y="T7"/>
              </a:cxn>
              <a:cxn ang="T14">
                <a:pos x="T8" y="T9"/>
              </a:cxn>
            </a:cxnLst>
            <a:rect l="T15" t="T16" r="T17" b="T18"/>
            <a:pathLst>
              <a:path w="5297" h="1265">
                <a:moveTo>
                  <a:pt x="0" y="0"/>
                </a:moveTo>
                <a:lnTo>
                  <a:pt x="5296" y="0"/>
                </a:lnTo>
                <a:lnTo>
                  <a:pt x="5296" y="1264"/>
                </a:lnTo>
                <a:lnTo>
                  <a:pt x="0" y="1264"/>
                </a:lnTo>
                <a:lnTo>
                  <a:pt x="0" y="0"/>
                </a:lnTo>
                <a:close/>
              </a:path>
            </a:pathLst>
          </a:custGeom>
          <a:solidFill>
            <a:srgbClr val="FFFF00"/>
          </a:solidFill>
          <a:ln w="38100">
            <a:solidFill>
              <a:srgbClr val="000000"/>
            </a:solidFill>
            <a:round/>
            <a:headEnd/>
            <a:tailEnd/>
          </a:ln>
        </p:spPr>
        <p:txBody>
          <a:bodyPr wrap="none" anchor="ctr"/>
          <a:lstStyle/>
          <a:p>
            <a:endParaRPr lang="ru-RU"/>
          </a:p>
        </p:txBody>
      </p:sp>
      <p:sp>
        <p:nvSpPr>
          <p:cNvPr id="3076" name="Freeform 4"/>
          <p:cNvSpPr>
            <a:spLocks/>
          </p:cNvSpPr>
          <p:nvPr/>
        </p:nvSpPr>
        <p:spPr bwMode="auto">
          <a:xfrm>
            <a:off x="317500" y="2794000"/>
            <a:ext cx="3582988" cy="2185988"/>
          </a:xfrm>
          <a:custGeom>
            <a:avLst/>
            <a:gdLst>
              <a:gd name="T0" fmla="*/ 2147483647 w 2257"/>
              <a:gd name="T1" fmla="*/ 2147483647 h 1377"/>
              <a:gd name="T2" fmla="*/ 2147483647 w 2257"/>
              <a:gd name="T3" fmla="*/ 2147483647 h 1377"/>
              <a:gd name="T4" fmla="*/ 2147483647 w 2257"/>
              <a:gd name="T5" fmla="*/ 2147483647 h 1377"/>
              <a:gd name="T6" fmla="*/ 2147483647 w 2257"/>
              <a:gd name="T7" fmla="*/ 2147483647 h 1377"/>
              <a:gd name="T8" fmla="*/ 2147483647 w 2257"/>
              <a:gd name="T9" fmla="*/ 2147483647 h 1377"/>
              <a:gd name="T10" fmla="*/ 2147483647 w 2257"/>
              <a:gd name="T11" fmla="*/ 2147483647 h 1377"/>
              <a:gd name="T12" fmla="*/ 2147483647 w 2257"/>
              <a:gd name="T13" fmla="*/ 2147483647 h 1377"/>
              <a:gd name="T14" fmla="*/ 2147483647 w 2257"/>
              <a:gd name="T15" fmla="*/ 2147483647 h 1377"/>
              <a:gd name="T16" fmla="*/ 2147483647 w 2257"/>
              <a:gd name="T17" fmla="*/ 0 h 1377"/>
              <a:gd name="T18" fmla="*/ 2147483647 w 2257"/>
              <a:gd name="T19" fmla="*/ 2147483647 h 1377"/>
              <a:gd name="T20" fmla="*/ 2147483647 w 2257"/>
              <a:gd name="T21" fmla="*/ 2147483647 h 1377"/>
              <a:gd name="T22" fmla="*/ 2147483647 w 2257"/>
              <a:gd name="T23" fmla="*/ 2147483647 h 1377"/>
              <a:gd name="T24" fmla="*/ 2147483647 w 2257"/>
              <a:gd name="T25" fmla="*/ 2147483647 h 1377"/>
              <a:gd name="T26" fmla="*/ 2147483647 w 2257"/>
              <a:gd name="T27" fmla="*/ 2147483647 h 1377"/>
              <a:gd name="T28" fmla="*/ 2147483647 w 2257"/>
              <a:gd name="T29" fmla="*/ 2147483647 h 1377"/>
              <a:gd name="T30" fmla="*/ 2147483647 w 2257"/>
              <a:gd name="T31" fmla="*/ 2147483647 h 1377"/>
              <a:gd name="T32" fmla="*/ 2147483647 w 2257"/>
              <a:gd name="T33" fmla="*/ 2147483647 h 1377"/>
              <a:gd name="T34" fmla="*/ 2147483647 w 2257"/>
              <a:gd name="T35" fmla="*/ 2147483647 h 1377"/>
              <a:gd name="T36" fmla="*/ 2147483647 w 2257"/>
              <a:gd name="T37" fmla="*/ 2147483647 h 1377"/>
              <a:gd name="T38" fmla="*/ 2147483647 w 2257"/>
              <a:gd name="T39" fmla="*/ 2147483647 h 1377"/>
              <a:gd name="T40" fmla="*/ 2147483647 w 2257"/>
              <a:gd name="T41" fmla="*/ 2147483647 h 1377"/>
              <a:gd name="T42" fmla="*/ 2147483647 w 2257"/>
              <a:gd name="T43" fmla="*/ 2147483647 h 1377"/>
              <a:gd name="T44" fmla="*/ 2147483647 w 2257"/>
              <a:gd name="T45" fmla="*/ 2147483647 h 1377"/>
              <a:gd name="T46" fmla="*/ 2147483647 w 2257"/>
              <a:gd name="T47" fmla="*/ 2147483647 h 1377"/>
              <a:gd name="T48" fmla="*/ 2147483647 w 2257"/>
              <a:gd name="T49" fmla="*/ 2147483647 h 1377"/>
              <a:gd name="T50" fmla="*/ 2147483647 w 2257"/>
              <a:gd name="T51" fmla="*/ 2147483647 h 1377"/>
              <a:gd name="T52" fmla="*/ 2147483647 w 2257"/>
              <a:gd name="T53" fmla="*/ 2147483647 h 1377"/>
              <a:gd name="T54" fmla="*/ 2147483647 w 2257"/>
              <a:gd name="T55" fmla="*/ 2147483647 h 1377"/>
              <a:gd name="T56" fmla="*/ 2147483647 w 2257"/>
              <a:gd name="T57" fmla="*/ 2147483647 h 1377"/>
              <a:gd name="T58" fmla="*/ 2147483647 w 2257"/>
              <a:gd name="T59" fmla="*/ 2147483647 h 1377"/>
              <a:gd name="T60" fmla="*/ 2147483647 w 2257"/>
              <a:gd name="T61" fmla="*/ 2147483647 h 1377"/>
              <a:gd name="T62" fmla="*/ 2147483647 w 2257"/>
              <a:gd name="T63" fmla="*/ 2147483647 h 1377"/>
              <a:gd name="T64" fmla="*/ 2147483647 w 2257"/>
              <a:gd name="T65" fmla="*/ 2147483647 h 1377"/>
              <a:gd name="T66" fmla="*/ 2147483647 w 2257"/>
              <a:gd name="T67" fmla="*/ 2147483647 h 1377"/>
              <a:gd name="T68" fmla="*/ 2147483647 w 2257"/>
              <a:gd name="T69" fmla="*/ 2147483647 h 1377"/>
              <a:gd name="T70" fmla="*/ 2147483647 w 2257"/>
              <a:gd name="T71" fmla="*/ 2147483647 h 1377"/>
              <a:gd name="T72" fmla="*/ 2147483647 w 2257"/>
              <a:gd name="T73" fmla="*/ 2147483647 h 1377"/>
              <a:gd name="T74" fmla="*/ 2147483647 w 2257"/>
              <a:gd name="T75" fmla="*/ 2147483647 h 1377"/>
              <a:gd name="T76" fmla="*/ 2147483647 w 2257"/>
              <a:gd name="T77" fmla="*/ 2147483647 h 1377"/>
              <a:gd name="T78" fmla="*/ 2147483647 w 2257"/>
              <a:gd name="T79" fmla="*/ 2147483647 h 1377"/>
              <a:gd name="T80" fmla="*/ 2147483647 w 2257"/>
              <a:gd name="T81" fmla="*/ 2147483647 h 1377"/>
              <a:gd name="T82" fmla="*/ 2147483647 w 2257"/>
              <a:gd name="T83" fmla="*/ 2147483647 h 1377"/>
              <a:gd name="T84" fmla="*/ 2147483647 w 2257"/>
              <a:gd name="T85" fmla="*/ 2147483647 h 1377"/>
              <a:gd name="T86" fmla="*/ 2147483647 w 2257"/>
              <a:gd name="T87" fmla="*/ 2147483647 h 1377"/>
              <a:gd name="T88" fmla="*/ 2147483647 w 2257"/>
              <a:gd name="T89" fmla="*/ 2147483647 h 1377"/>
              <a:gd name="T90" fmla="*/ 2147483647 w 2257"/>
              <a:gd name="T91" fmla="*/ 2147483647 h 1377"/>
              <a:gd name="T92" fmla="*/ 2147483647 w 2257"/>
              <a:gd name="T93" fmla="*/ 2147483647 h 1377"/>
              <a:gd name="T94" fmla="*/ 2147483647 w 2257"/>
              <a:gd name="T95" fmla="*/ 2147483647 h 1377"/>
              <a:gd name="T96" fmla="*/ 2147483647 w 2257"/>
              <a:gd name="T97" fmla="*/ 2147483647 h 1377"/>
              <a:gd name="T98" fmla="*/ 2147483647 w 2257"/>
              <a:gd name="T99" fmla="*/ 2147483647 h 1377"/>
              <a:gd name="T100" fmla="*/ 2147483647 w 2257"/>
              <a:gd name="T101" fmla="*/ 2147483647 h 1377"/>
              <a:gd name="T102" fmla="*/ 2147483647 w 2257"/>
              <a:gd name="T103" fmla="*/ 2147483647 h 1377"/>
              <a:gd name="T104" fmla="*/ 0 w 2257"/>
              <a:gd name="T105" fmla="*/ 2147483647 h 1377"/>
              <a:gd name="T106" fmla="*/ 2147483647 w 2257"/>
              <a:gd name="T107" fmla="*/ 2147483647 h 1377"/>
              <a:gd name="T108" fmla="*/ 2147483647 w 2257"/>
              <a:gd name="T109" fmla="*/ 2147483647 h 1377"/>
              <a:gd name="T110" fmla="*/ 2147483647 w 2257"/>
              <a:gd name="T111" fmla="*/ 2147483647 h 1377"/>
              <a:gd name="T112" fmla="*/ 2147483647 w 2257"/>
              <a:gd name="T113" fmla="*/ 2147483647 h 13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57"/>
              <a:gd name="T172" fmla="*/ 0 h 1377"/>
              <a:gd name="T173" fmla="*/ 2257 w 2257"/>
              <a:gd name="T174" fmla="*/ 1377 h 13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57" h="1377">
                <a:moveTo>
                  <a:pt x="83" y="265"/>
                </a:moveTo>
                <a:lnTo>
                  <a:pt x="154" y="210"/>
                </a:lnTo>
                <a:lnTo>
                  <a:pt x="258" y="157"/>
                </a:lnTo>
                <a:lnTo>
                  <a:pt x="403" y="103"/>
                </a:lnTo>
                <a:lnTo>
                  <a:pt x="576" y="62"/>
                </a:lnTo>
                <a:lnTo>
                  <a:pt x="736" y="35"/>
                </a:lnTo>
                <a:lnTo>
                  <a:pt x="930" y="12"/>
                </a:lnTo>
                <a:lnTo>
                  <a:pt x="1130" y="1"/>
                </a:lnTo>
                <a:lnTo>
                  <a:pt x="1291" y="0"/>
                </a:lnTo>
                <a:lnTo>
                  <a:pt x="1498" y="7"/>
                </a:lnTo>
                <a:lnTo>
                  <a:pt x="1649" y="26"/>
                </a:lnTo>
                <a:lnTo>
                  <a:pt x="1824" y="60"/>
                </a:lnTo>
                <a:lnTo>
                  <a:pt x="1998" y="124"/>
                </a:lnTo>
                <a:lnTo>
                  <a:pt x="2079" y="168"/>
                </a:lnTo>
                <a:lnTo>
                  <a:pt x="2144" y="215"/>
                </a:lnTo>
                <a:lnTo>
                  <a:pt x="2196" y="269"/>
                </a:lnTo>
                <a:lnTo>
                  <a:pt x="2235" y="331"/>
                </a:lnTo>
                <a:lnTo>
                  <a:pt x="2256" y="417"/>
                </a:lnTo>
                <a:lnTo>
                  <a:pt x="2251" y="488"/>
                </a:lnTo>
                <a:lnTo>
                  <a:pt x="2220" y="573"/>
                </a:lnTo>
                <a:lnTo>
                  <a:pt x="2170" y="634"/>
                </a:lnTo>
                <a:lnTo>
                  <a:pt x="2107" y="687"/>
                </a:lnTo>
                <a:lnTo>
                  <a:pt x="2037" y="730"/>
                </a:lnTo>
                <a:lnTo>
                  <a:pt x="1940" y="777"/>
                </a:lnTo>
                <a:lnTo>
                  <a:pt x="1820" y="808"/>
                </a:lnTo>
                <a:lnTo>
                  <a:pt x="1695" y="827"/>
                </a:lnTo>
                <a:lnTo>
                  <a:pt x="1559" y="834"/>
                </a:lnTo>
                <a:lnTo>
                  <a:pt x="1564" y="910"/>
                </a:lnTo>
                <a:lnTo>
                  <a:pt x="1536" y="988"/>
                </a:lnTo>
                <a:lnTo>
                  <a:pt x="1490" y="1073"/>
                </a:lnTo>
                <a:lnTo>
                  <a:pt x="1425" y="1146"/>
                </a:lnTo>
                <a:lnTo>
                  <a:pt x="1325" y="1234"/>
                </a:lnTo>
                <a:lnTo>
                  <a:pt x="1248" y="1285"/>
                </a:lnTo>
                <a:lnTo>
                  <a:pt x="1153" y="1333"/>
                </a:lnTo>
                <a:lnTo>
                  <a:pt x="1043" y="1376"/>
                </a:lnTo>
                <a:lnTo>
                  <a:pt x="1145" y="1280"/>
                </a:lnTo>
                <a:lnTo>
                  <a:pt x="1259" y="1155"/>
                </a:lnTo>
                <a:lnTo>
                  <a:pt x="1302" y="1084"/>
                </a:lnTo>
                <a:lnTo>
                  <a:pt x="1328" y="1009"/>
                </a:lnTo>
                <a:lnTo>
                  <a:pt x="1331" y="948"/>
                </a:lnTo>
                <a:lnTo>
                  <a:pt x="1315" y="894"/>
                </a:lnTo>
                <a:lnTo>
                  <a:pt x="1280" y="835"/>
                </a:lnTo>
                <a:lnTo>
                  <a:pt x="1047" y="828"/>
                </a:lnTo>
                <a:lnTo>
                  <a:pt x="865" y="816"/>
                </a:lnTo>
                <a:lnTo>
                  <a:pt x="692" y="795"/>
                </a:lnTo>
                <a:lnTo>
                  <a:pt x="570" y="774"/>
                </a:lnTo>
                <a:lnTo>
                  <a:pt x="435" y="741"/>
                </a:lnTo>
                <a:lnTo>
                  <a:pt x="332" y="713"/>
                </a:lnTo>
                <a:lnTo>
                  <a:pt x="218" y="666"/>
                </a:lnTo>
                <a:lnTo>
                  <a:pt x="100" y="593"/>
                </a:lnTo>
                <a:lnTo>
                  <a:pt x="55" y="559"/>
                </a:lnTo>
                <a:lnTo>
                  <a:pt x="22" y="521"/>
                </a:lnTo>
                <a:lnTo>
                  <a:pt x="0" y="474"/>
                </a:lnTo>
                <a:lnTo>
                  <a:pt x="2" y="414"/>
                </a:lnTo>
                <a:lnTo>
                  <a:pt x="8" y="368"/>
                </a:lnTo>
                <a:lnTo>
                  <a:pt x="40" y="312"/>
                </a:lnTo>
                <a:lnTo>
                  <a:pt x="83" y="265"/>
                </a:lnTo>
                <a:close/>
              </a:path>
            </a:pathLst>
          </a:custGeom>
          <a:solidFill>
            <a:srgbClr val="FFFF00"/>
          </a:solidFill>
          <a:ln w="38100">
            <a:solidFill>
              <a:srgbClr val="000000"/>
            </a:solidFill>
            <a:round/>
            <a:headEnd/>
            <a:tailEnd/>
          </a:ln>
        </p:spPr>
        <p:txBody>
          <a:bodyPr wrap="none" anchor="ctr"/>
          <a:lstStyle/>
          <a:p>
            <a:endParaRPr lang="ru-RU"/>
          </a:p>
        </p:txBody>
      </p:sp>
      <p:sp>
        <p:nvSpPr>
          <p:cNvPr id="3077" name="Freeform 5"/>
          <p:cNvSpPr>
            <a:spLocks/>
          </p:cNvSpPr>
          <p:nvPr/>
        </p:nvSpPr>
        <p:spPr bwMode="auto">
          <a:xfrm>
            <a:off x="5130800" y="2667000"/>
            <a:ext cx="4306888" cy="2757488"/>
          </a:xfrm>
          <a:custGeom>
            <a:avLst/>
            <a:gdLst>
              <a:gd name="T0" fmla="*/ 2147483647 w 2713"/>
              <a:gd name="T1" fmla="*/ 2147483647 h 1737"/>
              <a:gd name="T2" fmla="*/ 2147483647 w 2713"/>
              <a:gd name="T3" fmla="*/ 2147483647 h 1737"/>
              <a:gd name="T4" fmla="*/ 2147483647 w 2713"/>
              <a:gd name="T5" fmla="*/ 2147483647 h 1737"/>
              <a:gd name="T6" fmla="*/ 2147483647 w 2713"/>
              <a:gd name="T7" fmla="*/ 2147483647 h 1737"/>
              <a:gd name="T8" fmla="*/ 2147483647 w 2713"/>
              <a:gd name="T9" fmla="*/ 2147483647 h 1737"/>
              <a:gd name="T10" fmla="*/ 2147483647 w 2713"/>
              <a:gd name="T11" fmla="*/ 2147483647 h 1737"/>
              <a:gd name="T12" fmla="*/ 2147483647 w 2713"/>
              <a:gd name="T13" fmla="*/ 2147483647 h 1737"/>
              <a:gd name="T14" fmla="*/ 2147483647 w 2713"/>
              <a:gd name="T15" fmla="*/ 2147483647 h 1737"/>
              <a:gd name="T16" fmla="*/ 2147483647 w 2713"/>
              <a:gd name="T17" fmla="*/ 0 h 1737"/>
              <a:gd name="T18" fmla="*/ 2147483647 w 2713"/>
              <a:gd name="T19" fmla="*/ 2147483647 h 1737"/>
              <a:gd name="T20" fmla="*/ 2147483647 w 2713"/>
              <a:gd name="T21" fmla="*/ 2147483647 h 1737"/>
              <a:gd name="T22" fmla="*/ 2147483647 w 2713"/>
              <a:gd name="T23" fmla="*/ 2147483647 h 1737"/>
              <a:gd name="T24" fmla="*/ 2147483647 w 2713"/>
              <a:gd name="T25" fmla="*/ 2147483647 h 1737"/>
              <a:gd name="T26" fmla="*/ 2147483647 w 2713"/>
              <a:gd name="T27" fmla="*/ 2147483647 h 1737"/>
              <a:gd name="T28" fmla="*/ 2147483647 w 2713"/>
              <a:gd name="T29" fmla="*/ 2147483647 h 1737"/>
              <a:gd name="T30" fmla="*/ 2147483647 w 2713"/>
              <a:gd name="T31" fmla="*/ 2147483647 h 1737"/>
              <a:gd name="T32" fmla="*/ 2147483647 w 2713"/>
              <a:gd name="T33" fmla="*/ 2147483647 h 1737"/>
              <a:gd name="T34" fmla="*/ 2147483647 w 2713"/>
              <a:gd name="T35" fmla="*/ 2147483647 h 1737"/>
              <a:gd name="T36" fmla="*/ 2147483647 w 2713"/>
              <a:gd name="T37" fmla="*/ 2147483647 h 1737"/>
              <a:gd name="T38" fmla="*/ 2147483647 w 2713"/>
              <a:gd name="T39" fmla="*/ 2147483647 h 1737"/>
              <a:gd name="T40" fmla="*/ 2147483647 w 2713"/>
              <a:gd name="T41" fmla="*/ 2147483647 h 1737"/>
              <a:gd name="T42" fmla="*/ 2147483647 w 2713"/>
              <a:gd name="T43" fmla="*/ 2147483647 h 1737"/>
              <a:gd name="T44" fmla="*/ 2147483647 w 2713"/>
              <a:gd name="T45" fmla="*/ 2147483647 h 1737"/>
              <a:gd name="T46" fmla="*/ 2147483647 w 2713"/>
              <a:gd name="T47" fmla="*/ 2147483647 h 1737"/>
              <a:gd name="T48" fmla="*/ 2147483647 w 2713"/>
              <a:gd name="T49" fmla="*/ 2147483647 h 1737"/>
              <a:gd name="T50" fmla="*/ 2147483647 w 2713"/>
              <a:gd name="T51" fmla="*/ 2147483647 h 1737"/>
              <a:gd name="T52" fmla="*/ 2147483647 w 2713"/>
              <a:gd name="T53" fmla="*/ 2147483647 h 1737"/>
              <a:gd name="T54" fmla="*/ 2147483647 w 2713"/>
              <a:gd name="T55" fmla="*/ 2147483647 h 1737"/>
              <a:gd name="T56" fmla="*/ 2147483647 w 2713"/>
              <a:gd name="T57" fmla="*/ 2147483647 h 1737"/>
              <a:gd name="T58" fmla="*/ 2147483647 w 2713"/>
              <a:gd name="T59" fmla="*/ 2147483647 h 1737"/>
              <a:gd name="T60" fmla="*/ 2147483647 w 2713"/>
              <a:gd name="T61" fmla="*/ 2147483647 h 1737"/>
              <a:gd name="T62" fmla="*/ 2147483647 w 2713"/>
              <a:gd name="T63" fmla="*/ 2147483647 h 1737"/>
              <a:gd name="T64" fmla="*/ 2147483647 w 2713"/>
              <a:gd name="T65" fmla="*/ 2147483647 h 1737"/>
              <a:gd name="T66" fmla="*/ 2147483647 w 2713"/>
              <a:gd name="T67" fmla="*/ 2147483647 h 1737"/>
              <a:gd name="T68" fmla="*/ 2147483647 w 2713"/>
              <a:gd name="T69" fmla="*/ 2147483647 h 1737"/>
              <a:gd name="T70" fmla="*/ 2147483647 w 2713"/>
              <a:gd name="T71" fmla="*/ 2147483647 h 1737"/>
              <a:gd name="T72" fmla="*/ 2147483647 w 2713"/>
              <a:gd name="T73" fmla="*/ 2147483647 h 1737"/>
              <a:gd name="T74" fmla="*/ 2147483647 w 2713"/>
              <a:gd name="T75" fmla="*/ 2147483647 h 1737"/>
              <a:gd name="T76" fmla="*/ 2147483647 w 2713"/>
              <a:gd name="T77" fmla="*/ 2147483647 h 1737"/>
              <a:gd name="T78" fmla="*/ 2147483647 w 2713"/>
              <a:gd name="T79" fmla="*/ 2147483647 h 1737"/>
              <a:gd name="T80" fmla="*/ 2147483647 w 2713"/>
              <a:gd name="T81" fmla="*/ 2147483647 h 1737"/>
              <a:gd name="T82" fmla="*/ 2147483647 w 2713"/>
              <a:gd name="T83" fmla="*/ 2147483647 h 1737"/>
              <a:gd name="T84" fmla="*/ 2147483647 w 2713"/>
              <a:gd name="T85" fmla="*/ 2147483647 h 1737"/>
              <a:gd name="T86" fmla="*/ 2147483647 w 2713"/>
              <a:gd name="T87" fmla="*/ 2147483647 h 1737"/>
              <a:gd name="T88" fmla="*/ 2147483647 w 2713"/>
              <a:gd name="T89" fmla="*/ 2147483647 h 1737"/>
              <a:gd name="T90" fmla="*/ 2147483647 w 2713"/>
              <a:gd name="T91" fmla="*/ 2147483647 h 1737"/>
              <a:gd name="T92" fmla="*/ 2147483647 w 2713"/>
              <a:gd name="T93" fmla="*/ 2147483647 h 1737"/>
              <a:gd name="T94" fmla="*/ 2147483647 w 2713"/>
              <a:gd name="T95" fmla="*/ 2147483647 h 1737"/>
              <a:gd name="T96" fmla="*/ 2147483647 w 2713"/>
              <a:gd name="T97" fmla="*/ 2147483647 h 1737"/>
              <a:gd name="T98" fmla="*/ 2147483647 w 2713"/>
              <a:gd name="T99" fmla="*/ 2147483647 h 1737"/>
              <a:gd name="T100" fmla="*/ 2147483647 w 2713"/>
              <a:gd name="T101" fmla="*/ 2147483647 h 1737"/>
              <a:gd name="T102" fmla="*/ 2147483647 w 2713"/>
              <a:gd name="T103" fmla="*/ 2147483647 h 1737"/>
              <a:gd name="T104" fmla="*/ 0 w 2713"/>
              <a:gd name="T105" fmla="*/ 2147483647 h 1737"/>
              <a:gd name="T106" fmla="*/ 2147483647 w 2713"/>
              <a:gd name="T107" fmla="*/ 2147483647 h 1737"/>
              <a:gd name="T108" fmla="*/ 2147483647 w 2713"/>
              <a:gd name="T109" fmla="*/ 2147483647 h 1737"/>
              <a:gd name="T110" fmla="*/ 2147483647 w 2713"/>
              <a:gd name="T111" fmla="*/ 2147483647 h 1737"/>
              <a:gd name="T112" fmla="*/ 2147483647 w 2713"/>
              <a:gd name="T113" fmla="*/ 2147483647 h 17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13"/>
              <a:gd name="T172" fmla="*/ 0 h 1737"/>
              <a:gd name="T173" fmla="*/ 2713 w 2713"/>
              <a:gd name="T174" fmla="*/ 1737 h 17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13" h="1737">
                <a:moveTo>
                  <a:pt x="100" y="335"/>
                </a:moveTo>
                <a:lnTo>
                  <a:pt x="185" y="264"/>
                </a:lnTo>
                <a:lnTo>
                  <a:pt x="311" y="198"/>
                </a:lnTo>
                <a:lnTo>
                  <a:pt x="484" y="130"/>
                </a:lnTo>
                <a:lnTo>
                  <a:pt x="692" y="78"/>
                </a:lnTo>
                <a:lnTo>
                  <a:pt x="884" y="44"/>
                </a:lnTo>
                <a:lnTo>
                  <a:pt x="1118" y="16"/>
                </a:lnTo>
                <a:lnTo>
                  <a:pt x="1359" y="1"/>
                </a:lnTo>
                <a:lnTo>
                  <a:pt x="1552" y="0"/>
                </a:lnTo>
                <a:lnTo>
                  <a:pt x="1801" y="8"/>
                </a:lnTo>
                <a:lnTo>
                  <a:pt x="1982" y="32"/>
                </a:lnTo>
                <a:lnTo>
                  <a:pt x="2192" y="76"/>
                </a:lnTo>
                <a:lnTo>
                  <a:pt x="2402" y="157"/>
                </a:lnTo>
                <a:lnTo>
                  <a:pt x="2500" y="212"/>
                </a:lnTo>
                <a:lnTo>
                  <a:pt x="2578" y="271"/>
                </a:lnTo>
                <a:lnTo>
                  <a:pt x="2640" y="339"/>
                </a:lnTo>
                <a:lnTo>
                  <a:pt x="2687" y="418"/>
                </a:lnTo>
                <a:lnTo>
                  <a:pt x="2712" y="526"/>
                </a:lnTo>
                <a:lnTo>
                  <a:pt x="2705" y="616"/>
                </a:lnTo>
                <a:lnTo>
                  <a:pt x="2668" y="723"/>
                </a:lnTo>
                <a:lnTo>
                  <a:pt x="2608" y="800"/>
                </a:lnTo>
                <a:lnTo>
                  <a:pt x="2533" y="867"/>
                </a:lnTo>
                <a:lnTo>
                  <a:pt x="2449" y="921"/>
                </a:lnTo>
                <a:lnTo>
                  <a:pt x="2332" y="980"/>
                </a:lnTo>
                <a:lnTo>
                  <a:pt x="2187" y="1020"/>
                </a:lnTo>
                <a:lnTo>
                  <a:pt x="2038" y="1044"/>
                </a:lnTo>
                <a:lnTo>
                  <a:pt x="1875" y="1053"/>
                </a:lnTo>
                <a:lnTo>
                  <a:pt x="1880" y="1149"/>
                </a:lnTo>
                <a:lnTo>
                  <a:pt x="1847" y="1246"/>
                </a:lnTo>
                <a:lnTo>
                  <a:pt x="1791" y="1354"/>
                </a:lnTo>
                <a:lnTo>
                  <a:pt x="1713" y="1446"/>
                </a:lnTo>
                <a:lnTo>
                  <a:pt x="1593" y="1557"/>
                </a:lnTo>
                <a:lnTo>
                  <a:pt x="1500" y="1621"/>
                </a:lnTo>
                <a:lnTo>
                  <a:pt x="1386" y="1682"/>
                </a:lnTo>
                <a:lnTo>
                  <a:pt x="1254" y="1736"/>
                </a:lnTo>
                <a:lnTo>
                  <a:pt x="1377" y="1615"/>
                </a:lnTo>
                <a:lnTo>
                  <a:pt x="1514" y="1457"/>
                </a:lnTo>
                <a:lnTo>
                  <a:pt x="1565" y="1367"/>
                </a:lnTo>
                <a:lnTo>
                  <a:pt x="1596" y="1273"/>
                </a:lnTo>
                <a:lnTo>
                  <a:pt x="1600" y="1196"/>
                </a:lnTo>
                <a:lnTo>
                  <a:pt x="1580" y="1128"/>
                </a:lnTo>
                <a:lnTo>
                  <a:pt x="1538" y="1053"/>
                </a:lnTo>
                <a:lnTo>
                  <a:pt x="1259" y="1045"/>
                </a:lnTo>
                <a:lnTo>
                  <a:pt x="1040" y="1029"/>
                </a:lnTo>
                <a:lnTo>
                  <a:pt x="831" y="1004"/>
                </a:lnTo>
                <a:lnTo>
                  <a:pt x="685" y="976"/>
                </a:lnTo>
                <a:lnTo>
                  <a:pt x="523" y="935"/>
                </a:lnTo>
                <a:lnTo>
                  <a:pt x="399" y="900"/>
                </a:lnTo>
                <a:lnTo>
                  <a:pt x="262" y="840"/>
                </a:lnTo>
                <a:lnTo>
                  <a:pt x="120" y="748"/>
                </a:lnTo>
                <a:lnTo>
                  <a:pt x="67" y="706"/>
                </a:lnTo>
                <a:lnTo>
                  <a:pt x="27" y="658"/>
                </a:lnTo>
                <a:lnTo>
                  <a:pt x="0" y="598"/>
                </a:lnTo>
                <a:lnTo>
                  <a:pt x="3" y="522"/>
                </a:lnTo>
                <a:lnTo>
                  <a:pt x="9" y="464"/>
                </a:lnTo>
                <a:lnTo>
                  <a:pt x="48" y="394"/>
                </a:lnTo>
                <a:lnTo>
                  <a:pt x="100" y="335"/>
                </a:lnTo>
                <a:close/>
              </a:path>
            </a:pathLst>
          </a:custGeom>
          <a:solidFill>
            <a:srgbClr val="FFFF00"/>
          </a:solidFill>
          <a:ln w="38100">
            <a:solidFill>
              <a:srgbClr val="000000"/>
            </a:solidFill>
            <a:round/>
            <a:headEnd/>
            <a:tailEnd/>
          </a:ln>
        </p:spPr>
        <p:txBody>
          <a:bodyPr wrap="none" anchor="ctr"/>
          <a:lstStyle/>
          <a:p>
            <a:endParaRPr lang="ru-RU"/>
          </a:p>
        </p:txBody>
      </p:sp>
      <p:sp>
        <p:nvSpPr>
          <p:cNvPr id="3078" name="Freeform 6"/>
          <p:cNvSpPr>
            <a:spLocks/>
          </p:cNvSpPr>
          <p:nvPr/>
        </p:nvSpPr>
        <p:spPr bwMode="auto">
          <a:xfrm>
            <a:off x="2959100" y="4508500"/>
            <a:ext cx="4014788" cy="1906588"/>
          </a:xfrm>
          <a:custGeom>
            <a:avLst/>
            <a:gdLst>
              <a:gd name="T0" fmla="*/ 2147483647 w 2529"/>
              <a:gd name="T1" fmla="*/ 2147483647 h 1201"/>
              <a:gd name="T2" fmla="*/ 2147483647 w 2529"/>
              <a:gd name="T3" fmla="*/ 2147483647 h 1201"/>
              <a:gd name="T4" fmla="*/ 2147483647 w 2529"/>
              <a:gd name="T5" fmla="*/ 2147483647 h 1201"/>
              <a:gd name="T6" fmla="*/ 2147483647 w 2529"/>
              <a:gd name="T7" fmla="*/ 2147483647 h 1201"/>
              <a:gd name="T8" fmla="*/ 2147483647 w 2529"/>
              <a:gd name="T9" fmla="*/ 2147483647 h 1201"/>
              <a:gd name="T10" fmla="*/ 2147483647 w 2529"/>
              <a:gd name="T11" fmla="*/ 2147483647 h 1201"/>
              <a:gd name="T12" fmla="*/ 2147483647 w 2529"/>
              <a:gd name="T13" fmla="*/ 2147483647 h 1201"/>
              <a:gd name="T14" fmla="*/ 2147483647 w 2529"/>
              <a:gd name="T15" fmla="*/ 2147483647 h 1201"/>
              <a:gd name="T16" fmla="*/ 2147483647 w 2529"/>
              <a:gd name="T17" fmla="*/ 0 h 1201"/>
              <a:gd name="T18" fmla="*/ 2147483647 w 2529"/>
              <a:gd name="T19" fmla="*/ 2147483647 h 1201"/>
              <a:gd name="T20" fmla="*/ 2147483647 w 2529"/>
              <a:gd name="T21" fmla="*/ 2147483647 h 1201"/>
              <a:gd name="T22" fmla="*/ 2147483647 w 2529"/>
              <a:gd name="T23" fmla="*/ 2147483647 h 1201"/>
              <a:gd name="T24" fmla="*/ 2147483647 w 2529"/>
              <a:gd name="T25" fmla="*/ 2147483647 h 1201"/>
              <a:gd name="T26" fmla="*/ 2147483647 w 2529"/>
              <a:gd name="T27" fmla="*/ 2147483647 h 1201"/>
              <a:gd name="T28" fmla="*/ 2147483647 w 2529"/>
              <a:gd name="T29" fmla="*/ 2147483647 h 1201"/>
              <a:gd name="T30" fmla="*/ 2147483647 w 2529"/>
              <a:gd name="T31" fmla="*/ 2147483647 h 1201"/>
              <a:gd name="T32" fmla="*/ 2147483647 w 2529"/>
              <a:gd name="T33" fmla="*/ 2147483647 h 1201"/>
              <a:gd name="T34" fmla="*/ 2147483647 w 2529"/>
              <a:gd name="T35" fmla="*/ 2147483647 h 1201"/>
              <a:gd name="T36" fmla="*/ 2147483647 w 2529"/>
              <a:gd name="T37" fmla="*/ 2147483647 h 1201"/>
              <a:gd name="T38" fmla="*/ 2147483647 w 2529"/>
              <a:gd name="T39" fmla="*/ 2147483647 h 1201"/>
              <a:gd name="T40" fmla="*/ 2147483647 w 2529"/>
              <a:gd name="T41" fmla="*/ 2147483647 h 1201"/>
              <a:gd name="T42" fmla="*/ 2147483647 w 2529"/>
              <a:gd name="T43" fmla="*/ 2147483647 h 1201"/>
              <a:gd name="T44" fmla="*/ 2147483647 w 2529"/>
              <a:gd name="T45" fmla="*/ 2147483647 h 1201"/>
              <a:gd name="T46" fmla="*/ 2147483647 w 2529"/>
              <a:gd name="T47" fmla="*/ 2147483647 h 1201"/>
              <a:gd name="T48" fmla="*/ 2147483647 w 2529"/>
              <a:gd name="T49" fmla="*/ 2147483647 h 1201"/>
              <a:gd name="T50" fmla="*/ 2147483647 w 2529"/>
              <a:gd name="T51" fmla="*/ 2147483647 h 1201"/>
              <a:gd name="T52" fmla="*/ 2147483647 w 2529"/>
              <a:gd name="T53" fmla="*/ 2147483647 h 1201"/>
              <a:gd name="T54" fmla="*/ 2147483647 w 2529"/>
              <a:gd name="T55" fmla="*/ 2147483647 h 1201"/>
              <a:gd name="T56" fmla="*/ 2147483647 w 2529"/>
              <a:gd name="T57" fmla="*/ 2147483647 h 1201"/>
              <a:gd name="T58" fmla="*/ 2147483647 w 2529"/>
              <a:gd name="T59" fmla="*/ 2147483647 h 1201"/>
              <a:gd name="T60" fmla="*/ 2147483647 w 2529"/>
              <a:gd name="T61" fmla="*/ 2147483647 h 1201"/>
              <a:gd name="T62" fmla="*/ 2147483647 w 2529"/>
              <a:gd name="T63" fmla="*/ 2147483647 h 1201"/>
              <a:gd name="T64" fmla="*/ 2147483647 w 2529"/>
              <a:gd name="T65" fmla="*/ 2147483647 h 1201"/>
              <a:gd name="T66" fmla="*/ 2147483647 w 2529"/>
              <a:gd name="T67" fmla="*/ 2147483647 h 1201"/>
              <a:gd name="T68" fmla="*/ 2147483647 w 2529"/>
              <a:gd name="T69" fmla="*/ 2147483647 h 1201"/>
              <a:gd name="T70" fmla="*/ 2147483647 w 2529"/>
              <a:gd name="T71" fmla="*/ 2147483647 h 1201"/>
              <a:gd name="T72" fmla="*/ 2147483647 w 2529"/>
              <a:gd name="T73" fmla="*/ 2147483647 h 1201"/>
              <a:gd name="T74" fmla="*/ 2147483647 w 2529"/>
              <a:gd name="T75" fmla="*/ 2147483647 h 1201"/>
              <a:gd name="T76" fmla="*/ 2147483647 w 2529"/>
              <a:gd name="T77" fmla="*/ 2147483647 h 1201"/>
              <a:gd name="T78" fmla="*/ 2147483647 w 2529"/>
              <a:gd name="T79" fmla="*/ 2147483647 h 1201"/>
              <a:gd name="T80" fmla="*/ 2147483647 w 2529"/>
              <a:gd name="T81" fmla="*/ 2147483647 h 1201"/>
              <a:gd name="T82" fmla="*/ 2147483647 w 2529"/>
              <a:gd name="T83" fmla="*/ 2147483647 h 1201"/>
              <a:gd name="T84" fmla="*/ 2147483647 w 2529"/>
              <a:gd name="T85" fmla="*/ 2147483647 h 1201"/>
              <a:gd name="T86" fmla="*/ 2147483647 w 2529"/>
              <a:gd name="T87" fmla="*/ 2147483647 h 1201"/>
              <a:gd name="T88" fmla="*/ 2147483647 w 2529"/>
              <a:gd name="T89" fmla="*/ 2147483647 h 1201"/>
              <a:gd name="T90" fmla="*/ 2147483647 w 2529"/>
              <a:gd name="T91" fmla="*/ 2147483647 h 1201"/>
              <a:gd name="T92" fmla="*/ 2147483647 w 2529"/>
              <a:gd name="T93" fmla="*/ 2147483647 h 1201"/>
              <a:gd name="T94" fmla="*/ 2147483647 w 2529"/>
              <a:gd name="T95" fmla="*/ 2147483647 h 1201"/>
              <a:gd name="T96" fmla="*/ 2147483647 w 2529"/>
              <a:gd name="T97" fmla="*/ 2147483647 h 1201"/>
              <a:gd name="T98" fmla="*/ 2147483647 w 2529"/>
              <a:gd name="T99" fmla="*/ 2147483647 h 1201"/>
              <a:gd name="T100" fmla="*/ 2147483647 w 2529"/>
              <a:gd name="T101" fmla="*/ 2147483647 h 1201"/>
              <a:gd name="T102" fmla="*/ 2147483647 w 2529"/>
              <a:gd name="T103" fmla="*/ 2147483647 h 1201"/>
              <a:gd name="T104" fmla="*/ 0 w 2529"/>
              <a:gd name="T105" fmla="*/ 2147483647 h 1201"/>
              <a:gd name="T106" fmla="*/ 2147483647 w 2529"/>
              <a:gd name="T107" fmla="*/ 2147483647 h 1201"/>
              <a:gd name="T108" fmla="*/ 2147483647 w 2529"/>
              <a:gd name="T109" fmla="*/ 2147483647 h 1201"/>
              <a:gd name="T110" fmla="*/ 2147483647 w 2529"/>
              <a:gd name="T111" fmla="*/ 2147483647 h 1201"/>
              <a:gd name="T112" fmla="*/ 2147483647 w 2529"/>
              <a:gd name="T113" fmla="*/ 2147483647 h 12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9"/>
              <a:gd name="T172" fmla="*/ 0 h 1201"/>
              <a:gd name="T173" fmla="*/ 2529 w 2529"/>
              <a:gd name="T174" fmla="*/ 1201 h 12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9" h="1201">
                <a:moveTo>
                  <a:pt x="93" y="231"/>
                </a:moveTo>
                <a:lnTo>
                  <a:pt x="173" y="183"/>
                </a:lnTo>
                <a:lnTo>
                  <a:pt x="290" y="137"/>
                </a:lnTo>
                <a:lnTo>
                  <a:pt x="451" y="90"/>
                </a:lnTo>
                <a:lnTo>
                  <a:pt x="645" y="54"/>
                </a:lnTo>
                <a:lnTo>
                  <a:pt x="824" y="31"/>
                </a:lnTo>
                <a:lnTo>
                  <a:pt x="1042" y="11"/>
                </a:lnTo>
                <a:lnTo>
                  <a:pt x="1267" y="1"/>
                </a:lnTo>
                <a:lnTo>
                  <a:pt x="1447" y="0"/>
                </a:lnTo>
                <a:lnTo>
                  <a:pt x="1679" y="6"/>
                </a:lnTo>
                <a:lnTo>
                  <a:pt x="1848" y="22"/>
                </a:lnTo>
                <a:lnTo>
                  <a:pt x="2044" y="53"/>
                </a:lnTo>
                <a:lnTo>
                  <a:pt x="2239" y="108"/>
                </a:lnTo>
                <a:lnTo>
                  <a:pt x="2330" y="147"/>
                </a:lnTo>
                <a:lnTo>
                  <a:pt x="2403" y="187"/>
                </a:lnTo>
                <a:lnTo>
                  <a:pt x="2461" y="235"/>
                </a:lnTo>
                <a:lnTo>
                  <a:pt x="2504" y="289"/>
                </a:lnTo>
                <a:lnTo>
                  <a:pt x="2528" y="364"/>
                </a:lnTo>
                <a:lnTo>
                  <a:pt x="2522" y="426"/>
                </a:lnTo>
                <a:lnTo>
                  <a:pt x="2487" y="500"/>
                </a:lnTo>
                <a:lnTo>
                  <a:pt x="2431" y="553"/>
                </a:lnTo>
                <a:lnTo>
                  <a:pt x="2361" y="600"/>
                </a:lnTo>
                <a:lnTo>
                  <a:pt x="2283" y="636"/>
                </a:lnTo>
                <a:lnTo>
                  <a:pt x="2174" y="677"/>
                </a:lnTo>
                <a:lnTo>
                  <a:pt x="2039" y="705"/>
                </a:lnTo>
                <a:lnTo>
                  <a:pt x="1900" y="721"/>
                </a:lnTo>
                <a:lnTo>
                  <a:pt x="1747" y="728"/>
                </a:lnTo>
                <a:lnTo>
                  <a:pt x="1752" y="794"/>
                </a:lnTo>
                <a:lnTo>
                  <a:pt x="1722" y="862"/>
                </a:lnTo>
                <a:lnTo>
                  <a:pt x="1669" y="936"/>
                </a:lnTo>
                <a:lnTo>
                  <a:pt x="1597" y="999"/>
                </a:lnTo>
                <a:lnTo>
                  <a:pt x="1485" y="1076"/>
                </a:lnTo>
                <a:lnTo>
                  <a:pt x="1398" y="1121"/>
                </a:lnTo>
                <a:lnTo>
                  <a:pt x="1292" y="1163"/>
                </a:lnTo>
                <a:lnTo>
                  <a:pt x="1169" y="1200"/>
                </a:lnTo>
                <a:lnTo>
                  <a:pt x="1283" y="1116"/>
                </a:lnTo>
                <a:lnTo>
                  <a:pt x="1411" y="1007"/>
                </a:lnTo>
                <a:lnTo>
                  <a:pt x="1459" y="945"/>
                </a:lnTo>
                <a:lnTo>
                  <a:pt x="1488" y="880"/>
                </a:lnTo>
                <a:lnTo>
                  <a:pt x="1492" y="827"/>
                </a:lnTo>
                <a:lnTo>
                  <a:pt x="1473" y="779"/>
                </a:lnTo>
                <a:lnTo>
                  <a:pt x="1434" y="728"/>
                </a:lnTo>
                <a:lnTo>
                  <a:pt x="1173" y="722"/>
                </a:lnTo>
                <a:lnTo>
                  <a:pt x="970" y="711"/>
                </a:lnTo>
                <a:lnTo>
                  <a:pt x="775" y="694"/>
                </a:lnTo>
                <a:lnTo>
                  <a:pt x="638" y="675"/>
                </a:lnTo>
                <a:lnTo>
                  <a:pt x="488" y="646"/>
                </a:lnTo>
                <a:lnTo>
                  <a:pt x="372" y="622"/>
                </a:lnTo>
                <a:lnTo>
                  <a:pt x="244" y="580"/>
                </a:lnTo>
                <a:lnTo>
                  <a:pt x="112" y="517"/>
                </a:lnTo>
                <a:lnTo>
                  <a:pt x="62" y="488"/>
                </a:lnTo>
                <a:lnTo>
                  <a:pt x="25" y="455"/>
                </a:lnTo>
                <a:lnTo>
                  <a:pt x="0" y="413"/>
                </a:lnTo>
                <a:lnTo>
                  <a:pt x="3" y="361"/>
                </a:lnTo>
                <a:lnTo>
                  <a:pt x="9" y="321"/>
                </a:lnTo>
                <a:lnTo>
                  <a:pt x="45" y="272"/>
                </a:lnTo>
                <a:lnTo>
                  <a:pt x="93" y="231"/>
                </a:lnTo>
                <a:close/>
              </a:path>
            </a:pathLst>
          </a:custGeom>
          <a:solidFill>
            <a:srgbClr val="FFFF00"/>
          </a:solidFill>
          <a:ln w="38100">
            <a:solidFill>
              <a:srgbClr val="000000"/>
            </a:solidFill>
            <a:round/>
            <a:headEnd/>
            <a:tailEnd/>
          </a:ln>
        </p:spPr>
        <p:txBody>
          <a:bodyPr wrap="none" anchor="ctr"/>
          <a:lstStyle/>
          <a:p>
            <a:endParaRPr lang="ru-RU"/>
          </a:p>
        </p:txBody>
      </p:sp>
      <p:sp>
        <p:nvSpPr>
          <p:cNvPr id="3079" name="Text Box 7"/>
          <p:cNvSpPr txBox="1">
            <a:spLocks noChangeArrowheads="1"/>
          </p:cNvSpPr>
          <p:nvPr/>
        </p:nvSpPr>
        <p:spPr bwMode="auto">
          <a:xfrm>
            <a:off x="825500" y="228600"/>
            <a:ext cx="8026400" cy="1739900"/>
          </a:xfrm>
          <a:prstGeom prst="rect">
            <a:avLst/>
          </a:prstGeom>
          <a:noFill/>
          <a:ln w="9525">
            <a:noFill/>
            <a:miter lim="800000"/>
            <a:headEnd/>
            <a:tailEnd/>
          </a:ln>
        </p:spPr>
        <p:txBody>
          <a:bodyPr>
            <a:spAutoFit/>
          </a:bodyPr>
          <a:lstStyle/>
          <a:p>
            <a:pPr algn="ctr"/>
            <a:r>
              <a:rPr lang="ru-RU" sz="3600">
                <a:solidFill>
                  <a:srgbClr val="0000FF"/>
                </a:solidFill>
              </a:rPr>
              <a:t>Өзіңізді тексеріңіз</a:t>
            </a:r>
            <a:r>
              <a:rPr lang="en-GB" sz="3600">
                <a:solidFill>
                  <a:srgbClr val="0000FF"/>
                </a:solidFill>
                <a:latin typeface="Bookman Old Style - 20" charset="0"/>
              </a:rPr>
              <a:t>:</a:t>
            </a:r>
          </a:p>
          <a:p>
            <a:pPr algn="ctr"/>
            <a:r>
              <a:rPr lang="ru-RU" sz="3600">
                <a:solidFill>
                  <a:srgbClr val="0000FF"/>
                </a:solidFill>
              </a:rPr>
              <a:t>Бұл мәлімет ШЫНДЫҚ па немесе ЖАЛҒАН ба</a:t>
            </a:r>
            <a:r>
              <a:rPr lang="en-GB" sz="3600">
                <a:solidFill>
                  <a:srgbClr val="0000FF"/>
                </a:solidFill>
                <a:latin typeface="Bookman Old Style - 20"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400300" y="165100"/>
            <a:ext cx="5200650" cy="701675"/>
          </a:xfrm>
          <a:prstGeom prst="rect">
            <a:avLst/>
          </a:prstGeom>
          <a:noFill/>
          <a:ln w="9525">
            <a:noFill/>
            <a:miter lim="800000"/>
            <a:headEnd/>
            <a:tailEnd/>
          </a:ln>
        </p:spPr>
        <p:txBody>
          <a:bodyPr>
            <a:spAutoFit/>
          </a:bodyPr>
          <a:lstStyle/>
          <a:p>
            <a:r>
              <a:rPr lang="ru-RU" sz="4000" b="1">
                <a:solidFill>
                  <a:srgbClr val="0000FF"/>
                </a:solidFill>
              </a:rPr>
              <a:t>Сұрақты ұстап ал</a:t>
            </a:r>
            <a:r>
              <a:rPr lang="ru-RU" sz="4000" b="1">
                <a:solidFill>
                  <a:srgbClr val="0000FF"/>
                </a:solidFill>
                <a:latin typeface="Arial - 16" charset="0"/>
              </a:rPr>
              <a:t>!</a:t>
            </a:r>
            <a:endParaRPr lang="en-GB" sz="4000" b="1">
              <a:solidFill>
                <a:srgbClr val="0000FF"/>
              </a:solidFill>
              <a:latin typeface="Arial - 16" charset="0"/>
            </a:endParaRPr>
          </a:p>
        </p:txBody>
      </p:sp>
      <p:sp>
        <p:nvSpPr>
          <p:cNvPr id="12291" name="Text Box 3"/>
          <p:cNvSpPr txBox="1">
            <a:spLocks noChangeArrowheads="1"/>
          </p:cNvSpPr>
          <p:nvPr/>
        </p:nvSpPr>
        <p:spPr bwMode="auto">
          <a:xfrm>
            <a:off x="400050" y="500063"/>
            <a:ext cx="5400675" cy="6188075"/>
          </a:xfrm>
          <a:prstGeom prst="rect">
            <a:avLst/>
          </a:prstGeom>
          <a:noFill/>
          <a:ln w="9525">
            <a:noFill/>
            <a:miter lim="800000"/>
            <a:headEnd/>
            <a:tailEnd/>
          </a:ln>
        </p:spPr>
        <p:txBody>
          <a:bodyPr>
            <a:spAutoFit/>
          </a:bodyPr>
          <a:lstStyle/>
          <a:p>
            <a:endParaRPr lang="ru-RU" sz="2000">
              <a:solidFill>
                <a:srgbClr val="0000FF"/>
              </a:solidFill>
            </a:endParaRPr>
          </a:p>
          <a:p>
            <a:endParaRPr lang="ru-RU" sz="2000">
              <a:solidFill>
                <a:srgbClr val="0000FF"/>
              </a:solidFill>
            </a:endParaRPr>
          </a:p>
          <a:p>
            <a:r>
              <a:rPr lang="kk-KZ" sz="2000"/>
              <a:t>Мұғалім сұрақ қойған кезде фасоль салынған қапшықты лақтырады. Бұл сұрау үдерісіне кинестикалық сипат береді және оқушыларды өз еркімен жауап беру үшін ниет білдіруге итермелейді. Сіз оқушыларға жауапты білмеген жағдайда сұрақты басқа оқушыға лақтыруына мүмкіндік бере аласыз. Сонымен қатар, бұл тапсырманы командамен шешуге де болады.  Мұғалім кезек-кезекпен фасольды қапшықты әр командаға лақтырады. Егер де қапшықты қағып алған адам сұраққа жауап берсе, онда команда 3 балл алады. Егер де ол жауабын білмесе, қапшықты басқа командаға 2 балға лақтырады</a:t>
            </a:r>
            <a:r>
              <a:rPr lang="ru-RU" sz="2000"/>
              <a:t>. </a:t>
            </a:r>
            <a:r>
              <a:rPr lang="kk-KZ" sz="2000"/>
              <a:t>Егер де қапшық тағы да кері лақтырылатын болса, онда дұрыс жауаптың құны 1 балға дейін төмендейді.</a:t>
            </a:r>
            <a:r>
              <a:rPr lang="kk-KZ"/>
              <a:t> </a:t>
            </a:r>
            <a:endParaRPr lang="en-GB"/>
          </a:p>
        </p:txBody>
      </p:sp>
      <p:pic>
        <p:nvPicPr>
          <p:cNvPr id="12292" name="Picture 4" descr="beanbaggames2[1]"/>
          <p:cNvPicPr>
            <a:picLocks noChangeAspect="1" noChangeArrowheads="1"/>
          </p:cNvPicPr>
          <p:nvPr/>
        </p:nvPicPr>
        <p:blipFill>
          <a:blip r:embed="rId3" cstate="print"/>
          <a:srcRect/>
          <a:stretch>
            <a:fillRect/>
          </a:stretch>
        </p:blipFill>
        <p:spPr bwMode="auto">
          <a:xfrm>
            <a:off x="6022975" y="2560638"/>
            <a:ext cx="3810000" cy="3124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314" name="Freeform 2"/>
          <p:cNvSpPr>
            <a:spLocks/>
          </p:cNvSpPr>
          <p:nvPr/>
        </p:nvSpPr>
        <p:spPr bwMode="auto">
          <a:xfrm rot="1552800">
            <a:off x="571500" y="1600200"/>
            <a:ext cx="2439988" cy="2592388"/>
          </a:xfrm>
          <a:custGeom>
            <a:avLst/>
            <a:gdLst>
              <a:gd name="T0" fmla="*/ 0 w 1537"/>
              <a:gd name="T1" fmla="*/ 0 h 1633"/>
              <a:gd name="T2" fmla="*/ 2147483647 w 1537"/>
              <a:gd name="T3" fmla="*/ 0 h 1633"/>
              <a:gd name="T4" fmla="*/ 2147483647 w 1537"/>
              <a:gd name="T5" fmla="*/ 2147483647 h 1633"/>
              <a:gd name="T6" fmla="*/ 0 w 1537"/>
              <a:gd name="T7" fmla="*/ 2147483647 h 1633"/>
              <a:gd name="T8" fmla="*/ 0 w 1537"/>
              <a:gd name="T9" fmla="*/ 0 h 1633"/>
              <a:gd name="T10" fmla="*/ 0 60000 65536"/>
              <a:gd name="T11" fmla="*/ 0 60000 65536"/>
              <a:gd name="T12" fmla="*/ 0 60000 65536"/>
              <a:gd name="T13" fmla="*/ 0 60000 65536"/>
              <a:gd name="T14" fmla="*/ 0 60000 65536"/>
              <a:gd name="T15" fmla="*/ 0 w 1537"/>
              <a:gd name="T16" fmla="*/ 0 h 1633"/>
              <a:gd name="T17" fmla="*/ 1537 w 1537"/>
              <a:gd name="T18" fmla="*/ 1633 h 1633"/>
            </a:gdLst>
            <a:ahLst/>
            <a:cxnLst>
              <a:cxn ang="T10">
                <a:pos x="T0" y="T1"/>
              </a:cxn>
              <a:cxn ang="T11">
                <a:pos x="T2" y="T3"/>
              </a:cxn>
              <a:cxn ang="T12">
                <a:pos x="T4" y="T5"/>
              </a:cxn>
              <a:cxn ang="T13">
                <a:pos x="T6" y="T7"/>
              </a:cxn>
              <a:cxn ang="T14">
                <a:pos x="T8" y="T9"/>
              </a:cxn>
            </a:cxnLst>
            <a:rect l="T15" t="T16" r="T17" b="T18"/>
            <a:pathLst>
              <a:path w="1537" h="1633">
                <a:moveTo>
                  <a:pt x="0" y="0"/>
                </a:moveTo>
                <a:lnTo>
                  <a:pt x="1536" y="0"/>
                </a:lnTo>
                <a:lnTo>
                  <a:pt x="1536" y="1632"/>
                </a:lnTo>
                <a:lnTo>
                  <a:pt x="0" y="1632"/>
                </a:lnTo>
                <a:lnTo>
                  <a:pt x="0" y="0"/>
                </a:lnTo>
                <a:close/>
              </a:path>
            </a:pathLst>
          </a:custGeom>
          <a:solidFill>
            <a:srgbClr val="FFFFFF"/>
          </a:solidFill>
          <a:ln w="76200">
            <a:solidFill>
              <a:srgbClr val="000000"/>
            </a:solidFill>
            <a:round/>
            <a:headEnd/>
            <a:tailEnd/>
          </a:ln>
        </p:spPr>
        <p:txBody>
          <a:bodyPr wrap="none" anchor="ctr"/>
          <a:lstStyle/>
          <a:p>
            <a:endParaRPr lang="ru-RU"/>
          </a:p>
        </p:txBody>
      </p:sp>
      <p:pic>
        <p:nvPicPr>
          <p:cNvPr id="13315" name="Picture 3" descr="clipboard"/>
          <p:cNvPicPr>
            <a:picLocks noChangeAspect="1" noChangeArrowheads="1"/>
          </p:cNvPicPr>
          <p:nvPr/>
        </p:nvPicPr>
        <p:blipFill>
          <a:blip r:embed="rId3" cstate="print"/>
          <a:srcRect/>
          <a:stretch>
            <a:fillRect/>
          </a:stretch>
        </p:blipFill>
        <p:spPr bwMode="auto">
          <a:xfrm rot="1560600">
            <a:off x="704850" y="1778000"/>
            <a:ext cx="2166938" cy="2376488"/>
          </a:xfrm>
          <a:prstGeom prst="rect">
            <a:avLst/>
          </a:prstGeom>
          <a:noFill/>
          <a:ln w="9525">
            <a:noFill/>
            <a:miter lim="800000"/>
            <a:headEnd/>
            <a:tailEnd/>
          </a:ln>
        </p:spPr>
      </p:pic>
      <p:sp>
        <p:nvSpPr>
          <p:cNvPr id="13316" name="Freeform 4"/>
          <p:cNvSpPr>
            <a:spLocks/>
          </p:cNvSpPr>
          <p:nvPr/>
        </p:nvSpPr>
        <p:spPr bwMode="auto">
          <a:xfrm>
            <a:off x="101600" y="177800"/>
            <a:ext cx="9979025" cy="1177925"/>
          </a:xfrm>
          <a:custGeom>
            <a:avLst/>
            <a:gdLst>
              <a:gd name="T0" fmla="*/ 0 w 6286"/>
              <a:gd name="T1" fmla="*/ 0 h 742"/>
              <a:gd name="T2" fmla="*/ 2147483647 w 6286"/>
              <a:gd name="T3" fmla="*/ 0 h 742"/>
              <a:gd name="T4" fmla="*/ 2147483647 w 6286"/>
              <a:gd name="T5" fmla="*/ 2147483647 h 742"/>
              <a:gd name="T6" fmla="*/ 0 w 6286"/>
              <a:gd name="T7" fmla="*/ 2147483647 h 742"/>
              <a:gd name="T8" fmla="*/ 0 w 6286"/>
              <a:gd name="T9" fmla="*/ 0 h 742"/>
              <a:gd name="T10" fmla="*/ 0 60000 65536"/>
              <a:gd name="T11" fmla="*/ 0 60000 65536"/>
              <a:gd name="T12" fmla="*/ 0 60000 65536"/>
              <a:gd name="T13" fmla="*/ 0 60000 65536"/>
              <a:gd name="T14" fmla="*/ 0 60000 65536"/>
              <a:gd name="T15" fmla="*/ 0 w 6286"/>
              <a:gd name="T16" fmla="*/ 0 h 742"/>
              <a:gd name="T17" fmla="*/ 6286 w 6286"/>
              <a:gd name="T18" fmla="*/ 742 h 742"/>
            </a:gdLst>
            <a:ahLst/>
            <a:cxnLst>
              <a:cxn ang="T10">
                <a:pos x="T0" y="T1"/>
              </a:cxn>
              <a:cxn ang="T11">
                <a:pos x="T2" y="T3"/>
              </a:cxn>
              <a:cxn ang="T12">
                <a:pos x="T4" y="T5"/>
              </a:cxn>
              <a:cxn ang="T13">
                <a:pos x="T6" y="T7"/>
              </a:cxn>
              <a:cxn ang="T14">
                <a:pos x="T8" y="T9"/>
              </a:cxn>
            </a:cxnLst>
            <a:rect l="T15" t="T16" r="T17" b="T18"/>
            <a:pathLst>
              <a:path w="6286" h="742">
                <a:moveTo>
                  <a:pt x="0" y="0"/>
                </a:moveTo>
                <a:lnTo>
                  <a:pt x="6285" y="0"/>
                </a:lnTo>
                <a:lnTo>
                  <a:pt x="6285" y="741"/>
                </a:lnTo>
                <a:lnTo>
                  <a:pt x="0" y="741"/>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3317" name="Text Box 5"/>
          <p:cNvSpPr txBox="1">
            <a:spLocks noChangeArrowheads="1"/>
          </p:cNvSpPr>
          <p:nvPr/>
        </p:nvSpPr>
        <p:spPr bwMode="auto">
          <a:xfrm>
            <a:off x="0" y="203200"/>
            <a:ext cx="10210800" cy="946150"/>
          </a:xfrm>
          <a:prstGeom prst="rect">
            <a:avLst/>
          </a:prstGeom>
          <a:noFill/>
          <a:ln w="9525">
            <a:noFill/>
            <a:miter lim="800000"/>
            <a:headEnd/>
            <a:tailEnd/>
          </a:ln>
        </p:spPr>
        <p:txBody>
          <a:bodyPr>
            <a:spAutoFit/>
          </a:bodyPr>
          <a:lstStyle/>
          <a:p>
            <a:pPr algn="ctr"/>
            <a:r>
              <a:rPr lang="ru-RU" sz="2000" b="1">
                <a:solidFill>
                  <a:srgbClr val="FF0000"/>
                </a:solidFill>
              </a:rPr>
              <a:t>Лездеме</a:t>
            </a:r>
            <a:r>
              <a:rPr lang="en-GB" sz="2000" b="1">
                <a:solidFill>
                  <a:srgbClr val="FF0000"/>
                </a:solidFill>
                <a:latin typeface="Bookman Old Style - 16" charset="0"/>
              </a:rPr>
              <a:t>!</a:t>
            </a:r>
          </a:p>
          <a:p>
            <a:pPr algn="ctr"/>
            <a:r>
              <a:rPr lang="kk-KZ" b="1"/>
              <a:t>Сіздің топтың екі қалған оқушысына бүгінгі сабақтың негізгі сөздерін түсіндіру үшін сізде бір минут бар:</a:t>
            </a:r>
            <a:r>
              <a:rPr lang="kk-KZ"/>
              <a:t> </a:t>
            </a:r>
            <a:endParaRPr lang="en-GB"/>
          </a:p>
        </p:txBody>
      </p:sp>
      <p:grpSp>
        <p:nvGrpSpPr>
          <p:cNvPr id="13318" name="Group 8"/>
          <p:cNvGrpSpPr>
            <a:grpSpLocks/>
          </p:cNvGrpSpPr>
          <p:nvPr/>
        </p:nvGrpSpPr>
        <p:grpSpPr bwMode="auto">
          <a:xfrm>
            <a:off x="2997200" y="1993900"/>
            <a:ext cx="6454775" cy="714375"/>
            <a:chOff x="1888" y="1256"/>
            <a:chExt cx="4066" cy="450"/>
          </a:xfrm>
        </p:grpSpPr>
        <p:sp>
          <p:nvSpPr>
            <p:cNvPr id="13325" name="Freeform 6"/>
            <p:cNvSpPr>
              <a:spLocks/>
            </p:cNvSpPr>
            <p:nvPr/>
          </p:nvSpPr>
          <p:spPr bwMode="auto">
            <a:xfrm>
              <a:off x="1888" y="1256"/>
              <a:ext cx="4066" cy="450"/>
            </a:xfrm>
            <a:custGeom>
              <a:avLst/>
              <a:gdLst>
                <a:gd name="T0" fmla="*/ 0 w 4066"/>
                <a:gd name="T1" fmla="*/ 0 h 450"/>
                <a:gd name="T2" fmla="*/ 4065 w 4066"/>
                <a:gd name="T3" fmla="*/ 0 h 450"/>
                <a:gd name="T4" fmla="*/ 4065 w 4066"/>
                <a:gd name="T5" fmla="*/ 449 h 450"/>
                <a:gd name="T6" fmla="*/ 0 w 4066"/>
                <a:gd name="T7" fmla="*/ 449 h 450"/>
                <a:gd name="T8" fmla="*/ 0 w 4066"/>
                <a:gd name="T9" fmla="*/ 0 h 450"/>
                <a:gd name="T10" fmla="*/ 0 60000 65536"/>
                <a:gd name="T11" fmla="*/ 0 60000 65536"/>
                <a:gd name="T12" fmla="*/ 0 60000 65536"/>
                <a:gd name="T13" fmla="*/ 0 60000 65536"/>
                <a:gd name="T14" fmla="*/ 0 60000 65536"/>
                <a:gd name="T15" fmla="*/ 0 w 4066"/>
                <a:gd name="T16" fmla="*/ 0 h 450"/>
                <a:gd name="T17" fmla="*/ 4066 w 4066"/>
                <a:gd name="T18" fmla="*/ 450 h 450"/>
              </a:gdLst>
              <a:ahLst/>
              <a:cxnLst>
                <a:cxn ang="T10">
                  <a:pos x="T0" y="T1"/>
                </a:cxn>
                <a:cxn ang="T11">
                  <a:pos x="T2" y="T3"/>
                </a:cxn>
                <a:cxn ang="T12">
                  <a:pos x="T4" y="T5"/>
                </a:cxn>
                <a:cxn ang="T13">
                  <a:pos x="T6" y="T7"/>
                </a:cxn>
                <a:cxn ang="T14">
                  <a:pos x="T8" y="T9"/>
                </a:cxn>
              </a:cxnLst>
              <a:rect l="T15" t="T16" r="T17" b="T18"/>
              <a:pathLst>
                <a:path w="4066" h="450">
                  <a:moveTo>
                    <a:pt x="0" y="0"/>
                  </a:moveTo>
                  <a:lnTo>
                    <a:pt x="4065" y="0"/>
                  </a:lnTo>
                  <a:lnTo>
                    <a:pt x="4065" y="449"/>
                  </a:lnTo>
                  <a:lnTo>
                    <a:pt x="0" y="449"/>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3326" name="Text Box 7"/>
            <p:cNvSpPr txBox="1">
              <a:spLocks noChangeArrowheads="1"/>
            </p:cNvSpPr>
            <p:nvPr/>
          </p:nvSpPr>
          <p:spPr bwMode="auto">
            <a:xfrm>
              <a:off x="2051" y="1278"/>
              <a:ext cx="3698" cy="400"/>
            </a:xfrm>
            <a:prstGeom prst="rect">
              <a:avLst/>
            </a:prstGeom>
            <a:noFill/>
            <a:ln w="9525">
              <a:noFill/>
              <a:miter lim="800000"/>
              <a:headEnd/>
              <a:tailEnd/>
            </a:ln>
          </p:spPr>
          <p:txBody>
            <a:bodyPr>
              <a:spAutoFit/>
            </a:bodyPr>
            <a:lstStyle/>
            <a:p>
              <a:pPr algn="ctr"/>
              <a:r>
                <a:rPr lang="en-GB" sz="3400">
                  <a:solidFill>
                    <a:srgbClr val="000000"/>
                  </a:solidFill>
                  <a:latin typeface="Arial - 72" charset="0"/>
                </a:rPr>
                <a:t> </a:t>
              </a:r>
            </a:p>
          </p:txBody>
        </p:sp>
      </p:grpSp>
      <p:sp>
        <p:nvSpPr>
          <p:cNvPr id="13319" name="Freeform 9"/>
          <p:cNvSpPr>
            <a:spLocks/>
          </p:cNvSpPr>
          <p:nvPr/>
        </p:nvSpPr>
        <p:spPr bwMode="auto">
          <a:xfrm>
            <a:off x="3708400" y="3429000"/>
            <a:ext cx="5259388" cy="739775"/>
          </a:xfrm>
          <a:custGeom>
            <a:avLst/>
            <a:gdLst>
              <a:gd name="T0" fmla="*/ 0 w 2938"/>
              <a:gd name="T1" fmla="*/ 0 h 466"/>
              <a:gd name="T2" fmla="*/ 2147483647 w 2938"/>
              <a:gd name="T3" fmla="*/ 0 h 466"/>
              <a:gd name="T4" fmla="*/ 2147483647 w 2938"/>
              <a:gd name="T5" fmla="*/ 2147483647 h 466"/>
              <a:gd name="T6" fmla="*/ 0 w 2938"/>
              <a:gd name="T7" fmla="*/ 2147483647 h 466"/>
              <a:gd name="T8" fmla="*/ 0 w 2938"/>
              <a:gd name="T9" fmla="*/ 0 h 466"/>
              <a:gd name="T10" fmla="*/ 0 60000 65536"/>
              <a:gd name="T11" fmla="*/ 0 60000 65536"/>
              <a:gd name="T12" fmla="*/ 0 60000 65536"/>
              <a:gd name="T13" fmla="*/ 0 60000 65536"/>
              <a:gd name="T14" fmla="*/ 0 60000 65536"/>
              <a:gd name="T15" fmla="*/ 0 w 2938"/>
              <a:gd name="T16" fmla="*/ 0 h 466"/>
              <a:gd name="T17" fmla="*/ 2938 w 2938"/>
              <a:gd name="T18" fmla="*/ 466 h 466"/>
            </a:gdLst>
            <a:ahLst/>
            <a:cxnLst>
              <a:cxn ang="T10">
                <a:pos x="T0" y="T1"/>
              </a:cxn>
              <a:cxn ang="T11">
                <a:pos x="T2" y="T3"/>
              </a:cxn>
              <a:cxn ang="T12">
                <a:pos x="T4" y="T5"/>
              </a:cxn>
              <a:cxn ang="T13">
                <a:pos x="T6" y="T7"/>
              </a:cxn>
              <a:cxn ang="T14">
                <a:pos x="T8" y="T9"/>
              </a:cxn>
            </a:cxnLst>
            <a:rect l="T15" t="T16" r="T17" b="T18"/>
            <a:pathLst>
              <a:path w="2938" h="466">
                <a:moveTo>
                  <a:pt x="0" y="0"/>
                </a:moveTo>
                <a:lnTo>
                  <a:pt x="2937" y="0"/>
                </a:lnTo>
                <a:lnTo>
                  <a:pt x="2937" y="465"/>
                </a:lnTo>
                <a:lnTo>
                  <a:pt x="0" y="465"/>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3320" name="Freeform 10"/>
          <p:cNvSpPr>
            <a:spLocks/>
          </p:cNvSpPr>
          <p:nvPr/>
        </p:nvSpPr>
        <p:spPr bwMode="auto">
          <a:xfrm>
            <a:off x="1117600" y="4622800"/>
            <a:ext cx="8524875" cy="1006475"/>
          </a:xfrm>
          <a:custGeom>
            <a:avLst/>
            <a:gdLst>
              <a:gd name="T0" fmla="*/ 0 w 5370"/>
              <a:gd name="T1" fmla="*/ 0 h 634"/>
              <a:gd name="T2" fmla="*/ 2147483647 w 5370"/>
              <a:gd name="T3" fmla="*/ 0 h 634"/>
              <a:gd name="T4" fmla="*/ 2147483647 w 5370"/>
              <a:gd name="T5" fmla="*/ 2147483647 h 634"/>
              <a:gd name="T6" fmla="*/ 0 w 5370"/>
              <a:gd name="T7" fmla="*/ 2147483647 h 634"/>
              <a:gd name="T8" fmla="*/ 0 w 5370"/>
              <a:gd name="T9" fmla="*/ 0 h 634"/>
              <a:gd name="T10" fmla="*/ 0 60000 65536"/>
              <a:gd name="T11" fmla="*/ 0 60000 65536"/>
              <a:gd name="T12" fmla="*/ 0 60000 65536"/>
              <a:gd name="T13" fmla="*/ 0 60000 65536"/>
              <a:gd name="T14" fmla="*/ 0 60000 65536"/>
              <a:gd name="T15" fmla="*/ 0 w 5370"/>
              <a:gd name="T16" fmla="*/ 0 h 634"/>
              <a:gd name="T17" fmla="*/ 5370 w 5370"/>
              <a:gd name="T18" fmla="*/ 634 h 634"/>
            </a:gdLst>
            <a:ahLst/>
            <a:cxnLst>
              <a:cxn ang="T10">
                <a:pos x="T0" y="T1"/>
              </a:cxn>
              <a:cxn ang="T11">
                <a:pos x="T2" y="T3"/>
              </a:cxn>
              <a:cxn ang="T12">
                <a:pos x="T4" y="T5"/>
              </a:cxn>
              <a:cxn ang="T13">
                <a:pos x="T6" y="T7"/>
              </a:cxn>
              <a:cxn ang="T14">
                <a:pos x="T8" y="T9"/>
              </a:cxn>
            </a:cxnLst>
            <a:rect l="T15" t="T16" r="T17" b="T18"/>
            <a:pathLst>
              <a:path w="5370" h="634">
                <a:moveTo>
                  <a:pt x="0" y="0"/>
                </a:moveTo>
                <a:lnTo>
                  <a:pt x="5369" y="0"/>
                </a:lnTo>
                <a:lnTo>
                  <a:pt x="5369" y="633"/>
                </a:lnTo>
                <a:lnTo>
                  <a:pt x="0" y="633"/>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3321" name="Text Box 11"/>
          <p:cNvSpPr txBox="1">
            <a:spLocks noChangeArrowheads="1"/>
          </p:cNvSpPr>
          <p:nvPr/>
        </p:nvSpPr>
        <p:spPr bwMode="auto">
          <a:xfrm>
            <a:off x="190500" y="6337300"/>
            <a:ext cx="2641600" cy="784225"/>
          </a:xfrm>
          <a:prstGeom prst="rect">
            <a:avLst/>
          </a:prstGeom>
          <a:noFill/>
          <a:ln w="9525">
            <a:noFill/>
            <a:miter lim="800000"/>
            <a:headEnd/>
            <a:tailEnd/>
          </a:ln>
        </p:spPr>
        <p:txBody>
          <a:bodyPr>
            <a:spAutoFit/>
          </a:bodyPr>
          <a:lstStyle/>
          <a:p>
            <a:r>
              <a:rPr lang="ru-RU" sz="1500">
                <a:solidFill>
                  <a:srgbClr val="000000"/>
                </a:solidFill>
              </a:rPr>
              <a:t>Бұл слайдты топ үшін пленарлық сабақ өткізген кезде пайдаланыңыз.</a:t>
            </a:r>
            <a:endParaRPr lang="en-GB" sz="1500">
              <a:solidFill>
                <a:srgbClr val="000000"/>
              </a:solidFill>
              <a:latin typeface="Lucida Handwriting - 16" charset="0"/>
            </a:endParaRPr>
          </a:p>
        </p:txBody>
      </p:sp>
      <p:sp>
        <p:nvSpPr>
          <p:cNvPr id="13322" name="Text Box 12"/>
          <p:cNvSpPr txBox="1">
            <a:spLocks noChangeArrowheads="1"/>
          </p:cNvSpPr>
          <p:nvPr/>
        </p:nvSpPr>
        <p:spPr bwMode="auto">
          <a:xfrm>
            <a:off x="3711575" y="3540125"/>
            <a:ext cx="5689600" cy="412750"/>
          </a:xfrm>
          <a:prstGeom prst="rect">
            <a:avLst/>
          </a:prstGeom>
          <a:noFill/>
          <a:ln w="9525">
            <a:noFill/>
            <a:miter lim="800000"/>
            <a:headEnd/>
            <a:tailEnd/>
          </a:ln>
        </p:spPr>
        <p:txBody>
          <a:bodyPr>
            <a:spAutoFit/>
          </a:bodyPr>
          <a:lstStyle/>
          <a:p>
            <a:r>
              <a:rPr lang="ru-RU" sz="2100" b="1">
                <a:solidFill>
                  <a:srgbClr val="FF0000"/>
                </a:solidFill>
              </a:rPr>
              <a:t>Сөздің өзін атамай түсіндіру</a:t>
            </a:r>
            <a:endParaRPr lang="en-GB" sz="2100">
              <a:solidFill>
                <a:srgbClr val="000000"/>
              </a:solidFill>
              <a:latin typeface="Arial - 72" charset="0"/>
            </a:endParaRPr>
          </a:p>
        </p:txBody>
      </p:sp>
      <p:sp>
        <p:nvSpPr>
          <p:cNvPr id="13323" name="Text Box 13"/>
          <p:cNvSpPr txBox="1">
            <a:spLocks noChangeArrowheads="1"/>
          </p:cNvSpPr>
          <p:nvPr/>
        </p:nvSpPr>
        <p:spPr bwMode="auto">
          <a:xfrm>
            <a:off x="3378200" y="2146300"/>
            <a:ext cx="5969000" cy="381000"/>
          </a:xfrm>
          <a:prstGeom prst="rect">
            <a:avLst/>
          </a:prstGeom>
          <a:noFill/>
          <a:ln w="9525">
            <a:noFill/>
            <a:miter lim="800000"/>
            <a:headEnd/>
            <a:tailEnd/>
          </a:ln>
        </p:spPr>
        <p:txBody>
          <a:bodyPr>
            <a:spAutoFit/>
          </a:bodyPr>
          <a:lstStyle/>
          <a:p>
            <a:r>
              <a:rPr lang="ru-RU" sz="1900" b="1">
                <a:solidFill>
                  <a:srgbClr val="FF0000"/>
                </a:solidFill>
              </a:rPr>
              <a:t>Конверттен бір сөзді бір рет алу</a:t>
            </a:r>
            <a:endParaRPr lang="en-GB" sz="1900" b="1">
              <a:solidFill>
                <a:srgbClr val="FF0000"/>
              </a:solidFill>
              <a:latin typeface="Bookman Old Style - 16" charset="0"/>
            </a:endParaRPr>
          </a:p>
        </p:txBody>
      </p:sp>
      <p:sp>
        <p:nvSpPr>
          <p:cNvPr id="13324" name="Text Box 14"/>
          <p:cNvSpPr txBox="1">
            <a:spLocks noChangeArrowheads="1"/>
          </p:cNvSpPr>
          <p:nvPr/>
        </p:nvSpPr>
        <p:spPr bwMode="auto">
          <a:xfrm>
            <a:off x="1460500" y="4676775"/>
            <a:ext cx="7940675" cy="822325"/>
          </a:xfrm>
          <a:prstGeom prst="rect">
            <a:avLst/>
          </a:prstGeom>
          <a:noFill/>
          <a:ln w="9525">
            <a:noFill/>
            <a:miter lim="800000"/>
            <a:headEnd/>
            <a:tailEnd/>
          </a:ln>
        </p:spPr>
        <p:txBody>
          <a:bodyPr>
            <a:spAutoFit/>
          </a:bodyPr>
          <a:lstStyle/>
          <a:p>
            <a:r>
              <a:rPr lang="ru-RU" sz="2400" b="1">
                <a:solidFill>
                  <a:srgbClr val="FF0000"/>
                </a:solidFill>
              </a:rPr>
              <a:t>Сөзді тапқан бірінші адам конверттен келесіні таңдайды және қалғандарына түсіндіреді! </a:t>
            </a:r>
            <a:endParaRPr lang="en-GB" sz="24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E0D0"/>
        </a:solidFill>
        <a:effectLst/>
      </p:bgPr>
    </p:bg>
    <p:spTree>
      <p:nvGrpSpPr>
        <p:cNvPr id="1" name=""/>
        <p:cNvGrpSpPr/>
        <p:nvPr/>
      </p:nvGrpSpPr>
      <p:grpSpPr>
        <a:xfrm>
          <a:off x="0" y="0"/>
          <a:ext cx="0" cy="0"/>
          <a:chOff x="0" y="0"/>
          <a:chExt cx="0" cy="0"/>
        </a:xfrm>
      </p:grpSpPr>
      <p:sp>
        <p:nvSpPr>
          <p:cNvPr id="14338" name="Freeform 2"/>
          <p:cNvSpPr>
            <a:spLocks/>
          </p:cNvSpPr>
          <p:nvPr/>
        </p:nvSpPr>
        <p:spPr bwMode="auto">
          <a:xfrm>
            <a:off x="304800" y="177800"/>
            <a:ext cx="9297988" cy="1081088"/>
          </a:xfrm>
          <a:custGeom>
            <a:avLst/>
            <a:gdLst>
              <a:gd name="T0" fmla="*/ 0 w 5857"/>
              <a:gd name="T1" fmla="*/ 0 h 681"/>
              <a:gd name="T2" fmla="*/ 2147483647 w 5857"/>
              <a:gd name="T3" fmla="*/ 0 h 681"/>
              <a:gd name="T4" fmla="*/ 2147483647 w 5857"/>
              <a:gd name="T5" fmla="*/ 2147483647 h 681"/>
              <a:gd name="T6" fmla="*/ 0 w 5857"/>
              <a:gd name="T7" fmla="*/ 2147483647 h 681"/>
              <a:gd name="T8" fmla="*/ 0 w 5857"/>
              <a:gd name="T9" fmla="*/ 0 h 681"/>
              <a:gd name="T10" fmla="*/ 0 60000 65536"/>
              <a:gd name="T11" fmla="*/ 0 60000 65536"/>
              <a:gd name="T12" fmla="*/ 0 60000 65536"/>
              <a:gd name="T13" fmla="*/ 0 60000 65536"/>
              <a:gd name="T14" fmla="*/ 0 60000 65536"/>
              <a:gd name="T15" fmla="*/ 0 w 5857"/>
              <a:gd name="T16" fmla="*/ 0 h 681"/>
              <a:gd name="T17" fmla="*/ 5857 w 5857"/>
              <a:gd name="T18" fmla="*/ 681 h 681"/>
            </a:gdLst>
            <a:ahLst/>
            <a:cxnLst>
              <a:cxn ang="T10">
                <a:pos x="T0" y="T1"/>
              </a:cxn>
              <a:cxn ang="T11">
                <a:pos x="T2" y="T3"/>
              </a:cxn>
              <a:cxn ang="T12">
                <a:pos x="T4" y="T5"/>
              </a:cxn>
              <a:cxn ang="T13">
                <a:pos x="T6" y="T7"/>
              </a:cxn>
              <a:cxn ang="T14">
                <a:pos x="T8" y="T9"/>
              </a:cxn>
            </a:cxnLst>
            <a:rect l="T15" t="T16" r="T17" b="T18"/>
            <a:pathLst>
              <a:path w="5857" h="681">
                <a:moveTo>
                  <a:pt x="0" y="0"/>
                </a:moveTo>
                <a:lnTo>
                  <a:pt x="5856" y="0"/>
                </a:lnTo>
                <a:lnTo>
                  <a:pt x="5856" y="680"/>
                </a:lnTo>
                <a:lnTo>
                  <a:pt x="0" y="68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39" name="Text Box 3"/>
          <p:cNvSpPr txBox="1">
            <a:spLocks noChangeArrowheads="1"/>
          </p:cNvSpPr>
          <p:nvPr/>
        </p:nvSpPr>
        <p:spPr bwMode="auto">
          <a:xfrm>
            <a:off x="112713" y="336550"/>
            <a:ext cx="10007600" cy="733425"/>
          </a:xfrm>
          <a:prstGeom prst="rect">
            <a:avLst/>
          </a:prstGeom>
          <a:noFill/>
          <a:ln w="9525">
            <a:noFill/>
            <a:miter lim="800000"/>
            <a:headEnd/>
            <a:tailEnd/>
          </a:ln>
        </p:spPr>
        <p:txBody>
          <a:bodyPr>
            <a:spAutoFit/>
          </a:bodyPr>
          <a:lstStyle/>
          <a:p>
            <a:pPr algn="ctr"/>
            <a:r>
              <a:rPr lang="ru-RU" sz="2100" b="1">
                <a:solidFill>
                  <a:srgbClr val="FF0000"/>
                </a:solidFill>
              </a:rPr>
              <a:t>Сөздің өзін пайдаланбастан бүгінгі сабақтың әрбір негізгі сөзін </a:t>
            </a:r>
          </a:p>
          <a:p>
            <a:pPr algn="ctr"/>
            <a:r>
              <a:rPr lang="ru-RU" sz="2100" b="1">
                <a:solidFill>
                  <a:srgbClr val="FF0000"/>
                </a:solidFill>
              </a:rPr>
              <a:t>түсіндіру үшін сізде бір минут бар</a:t>
            </a:r>
            <a:r>
              <a:rPr lang="en-GB" sz="2100" b="1">
                <a:solidFill>
                  <a:srgbClr val="FF0000"/>
                </a:solidFill>
                <a:latin typeface="Trebuchet MS - 16" charset="0"/>
              </a:rPr>
              <a:t>:</a:t>
            </a:r>
          </a:p>
        </p:txBody>
      </p:sp>
      <p:sp>
        <p:nvSpPr>
          <p:cNvPr id="14340" name="Freeform 4"/>
          <p:cNvSpPr>
            <a:spLocks/>
          </p:cNvSpPr>
          <p:nvPr/>
        </p:nvSpPr>
        <p:spPr bwMode="auto">
          <a:xfrm>
            <a:off x="3937000" y="1473200"/>
            <a:ext cx="2655888" cy="496888"/>
          </a:xfrm>
          <a:custGeom>
            <a:avLst/>
            <a:gdLst>
              <a:gd name="T0" fmla="*/ 0 w 1673"/>
              <a:gd name="T1" fmla="*/ 0 h 313"/>
              <a:gd name="T2" fmla="*/ 2147483647 w 1673"/>
              <a:gd name="T3" fmla="*/ 0 h 313"/>
              <a:gd name="T4" fmla="*/ 2147483647 w 1673"/>
              <a:gd name="T5" fmla="*/ 2147483647 h 313"/>
              <a:gd name="T6" fmla="*/ 0 w 1673"/>
              <a:gd name="T7" fmla="*/ 2147483647 h 313"/>
              <a:gd name="T8" fmla="*/ 0 w 1673"/>
              <a:gd name="T9" fmla="*/ 0 h 313"/>
              <a:gd name="T10" fmla="*/ 0 60000 65536"/>
              <a:gd name="T11" fmla="*/ 0 60000 65536"/>
              <a:gd name="T12" fmla="*/ 0 60000 65536"/>
              <a:gd name="T13" fmla="*/ 0 60000 65536"/>
              <a:gd name="T14" fmla="*/ 0 60000 65536"/>
              <a:gd name="T15" fmla="*/ 0 w 1673"/>
              <a:gd name="T16" fmla="*/ 0 h 313"/>
              <a:gd name="T17" fmla="*/ 1673 w 1673"/>
              <a:gd name="T18" fmla="*/ 313 h 313"/>
            </a:gdLst>
            <a:ahLst/>
            <a:cxnLst>
              <a:cxn ang="T10">
                <a:pos x="T0" y="T1"/>
              </a:cxn>
              <a:cxn ang="T11">
                <a:pos x="T2" y="T3"/>
              </a:cxn>
              <a:cxn ang="T12">
                <a:pos x="T4" y="T5"/>
              </a:cxn>
              <a:cxn ang="T13">
                <a:pos x="T6" y="T7"/>
              </a:cxn>
              <a:cxn ang="T14">
                <a:pos x="T8" y="T9"/>
              </a:cxn>
            </a:cxnLst>
            <a:rect l="T15" t="T16" r="T17" b="T18"/>
            <a:pathLst>
              <a:path w="1673" h="313">
                <a:moveTo>
                  <a:pt x="0" y="0"/>
                </a:moveTo>
                <a:lnTo>
                  <a:pt x="1672" y="0"/>
                </a:lnTo>
                <a:lnTo>
                  <a:pt x="1672" y="312"/>
                </a:lnTo>
                <a:lnTo>
                  <a:pt x="0" y="31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1" name="Freeform 5"/>
          <p:cNvSpPr>
            <a:spLocks/>
          </p:cNvSpPr>
          <p:nvPr/>
        </p:nvSpPr>
        <p:spPr bwMode="auto">
          <a:xfrm>
            <a:off x="3937000" y="2159000"/>
            <a:ext cx="2681288" cy="573088"/>
          </a:xfrm>
          <a:custGeom>
            <a:avLst/>
            <a:gdLst>
              <a:gd name="T0" fmla="*/ 0 w 1689"/>
              <a:gd name="T1" fmla="*/ 0 h 361"/>
              <a:gd name="T2" fmla="*/ 2147483647 w 1689"/>
              <a:gd name="T3" fmla="*/ 0 h 361"/>
              <a:gd name="T4" fmla="*/ 2147483647 w 1689"/>
              <a:gd name="T5" fmla="*/ 2147483647 h 361"/>
              <a:gd name="T6" fmla="*/ 0 w 1689"/>
              <a:gd name="T7" fmla="*/ 2147483647 h 361"/>
              <a:gd name="T8" fmla="*/ 0 w 1689"/>
              <a:gd name="T9" fmla="*/ 0 h 361"/>
              <a:gd name="T10" fmla="*/ 0 60000 65536"/>
              <a:gd name="T11" fmla="*/ 0 60000 65536"/>
              <a:gd name="T12" fmla="*/ 0 60000 65536"/>
              <a:gd name="T13" fmla="*/ 0 60000 65536"/>
              <a:gd name="T14" fmla="*/ 0 60000 65536"/>
              <a:gd name="T15" fmla="*/ 0 w 1689"/>
              <a:gd name="T16" fmla="*/ 0 h 361"/>
              <a:gd name="T17" fmla="*/ 1689 w 1689"/>
              <a:gd name="T18" fmla="*/ 361 h 361"/>
            </a:gdLst>
            <a:ahLst/>
            <a:cxnLst>
              <a:cxn ang="T10">
                <a:pos x="T0" y="T1"/>
              </a:cxn>
              <a:cxn ang="T11">
                <a:pos x="T2" y="T3"/>
              </a:cxn>
              <a:cxn ang="T12">
                <a:pos x="T4" y="T5"/>
              </a:cxn>
              <a:cxn ang="T13">
                <a:pos x="T6" y="T7"/>
              </a:cxn>
              <a:cxn ang="T14">
                <a:pos x="T8" y="T9"/>
              </a:cxn>
            </a:cxnLst>
            <a:rect l="T15" t="T16" r="T17" b="T18"/>
            <a:pathLst>
              <a:path w="1689" h="361">
                <a:moveTo>
                  <a:pt x="0" y="0"/>
                </a:moveTo>
                <a:lnTo>
                  <a:pt x="1688" y="0"/>
                </a:lnTo>
                <a:lnTo>
                  <a:pt x="1688" y="360"/>
                </a:lnTo>
                <a:lnTo>
                  <a:pt x="0" y="36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2" name="Freeform 6"/>
          <p:cNvSpPr>
            <a:spLocks/>
          </p:cNvSpPr>
          <p:nvPr/>
        </p:nvSpPr>
        <p:spPr bwMode="auto">
          <a:xfrm>
            <a:off x="3937000" y="2870200"/>
            <a:ext cx="2706688" cy="598488"/>
          </a:xfrm>
          <a:custGeom>
            <a:avLst/>
            <a:gdLst>
              <a:gd name="T0" fmla="*/ 0 w 1705"/>
              <a:gd name="T1" fmla="*/ 0 h 377"/>
              <a:gd name="T2" fmla="*/ 2147483647 w 1705"/>
              <a:gd name="T3" fmla="*/ 0 h 377"/>
              <a:gd name="T4" fmla="*/ 2147483647 w 1705"/>
              <a:gd name="T5" fmla="*/ 2147483647 h 377"/>
              <a:gd name="T6" fmla="*/ 0 w 1705"/>
              <a:gd name="T7" fmla="*/ 2147483647 h 377"/>
              <a:gd name="T8" fmla="*/ 0 w 1705"/>
              <a:gd name="T9" fmla="*/ 0 h 377"/>
              <a:gd name="T10" fmla="*/ 0 60000 65536"/>
              <a:gd name="T11" fmla="*/ 0 60000 65536"/>
              <a:gd name="T12" fmla="*/ 0 60000 65536"/>
              <a:gd name="T13" fmla="*/ 0 60000 65536"/>
              <a:gd name="T14" fmla="*/ 0 60000 65536"/>
              <a:gd name="T15" fmla="*/ 0 w 1705"/>
              <a:gd name="T16" fmla="*/ 0 h 377"/>
              <a:gd name="T17" fmla="*/ 1705 w 1705"/>
              <a:gd name="T18" fmla="*/ 377 h 377"/>
            </a:gdLst>
            <a:ahLst/>
            <a:cxnLst>
              <a:cxn ang="T10">
                <a:pos x="T0" y="T1"/>
              </a:cxn>
              <a:cxn ang="T11">
                <a:pos x="T2" y="T3"/>
              </a:cxn>
              <a:cxn ang="T12">
                <a:pos x="T4" y="T5"/>
              </a:cxn>
              <a:cxn ang="T13">
                <a:pos x="T6" y="T7"/>
              </a:cxn>
              <a:cxn ang="T14">
                <a:pos x="T8" y="T9"/>
              </a:cxn>
            </a:cxnLst>
            <a:rect l="T15" t="T16" r="T17" b="T18"/>
            <a:pathLst>
              <a:path w="1705" h="377">
                <a:moveTo>
                  <a:pt x="0" y="0"/>
                </a:moveTo>
                <a:lnTo>
                  <a:pt x="1704" y="0"/>
                </a:lnTo>
                <a:lnTo>
                  <a:pt x="1704" y="376"/>
                </a:lnTo>
                <a:lnTo>
                  <a:pt x="0" y="37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3" name="Freeform 7"/>
          <p:cNvSpPr>
            <a:spLocks/>
          </p:cNvSpPr>
          <p:nvPr/>
        </p:nvSpPr>
        <p:spPr bwMode="auto">
          <a:xfrm>
            <a:off x="3962400" y="3632200"/>
            <a:ext cx="2681288" cy="623888"/>
          </a:xfrm>
          <a:custGeom>
            <a:avLst/>
            <a:gdLst>
              <a:gd name="T0" fmla="*/ 0 w 1689"/>
              <a:gd name="T1" fmla="*/ 0 h 393"/>
              <a:gd name="T2" fmla="*/ 2147483647 w 1689"/>
              <a:gd name="T3" fmla="*/ 0 h 393"/>
              <a:gd name="T4" fmla="*/ 2147483647 w 1689"/>
              <a:gd name="T5" fmla="*/ 2147483647 h 393"/>
              <a:gd name="T6" fmla="*/ 0 w 1689"/>
              <a:gd name="T7" fmla="*/ 2147483647 h 393"/>
              <a:gd name="T8" fmla="*/ 0 w 1689"/>
              <a:gd name="T9" fmla="*/ 0 h 393"/>
              <a:gd name="T10" fmla="*/ 0 60000 65536"/>
              <a:gd name="T11" fmla="*/ 0 60000 65536"/>
              <a:gd name="T12" fmla="*/ 0 60000 65536"/>
              <a:gd name="T13" fmla="*/ 0 60000 65536"/>
              <a:gd name="T14" fmla="*/ 0 60000 65536"/>
              <a:gd name="T15" fmla="*/ 0 w 1689"/>
              <a:gd name="T16" fmla="*/ 0 h 393"/>
              <a:gd name="T17" fmla="*/ 1689 w 1689"/>
              <a:gd name="T18" fmla="*/ 393 h 393"/>
            </a:gdLst>
            <a:ahLst/>
            <a:cxnLst>
              <a:cxn ang="T10">
                <a:pos x="T0" y="T1"/>
              </a:cxn>
              <a:cxn ang="T11">
                <a:pos x="T2" y="T3"/>
              </a:cxn>
              <a:cxn ang="T12">
                <a:pos x="T4" y="T5"/>
              </a:cxn>
              <a:cxn ang="T13">
                <a:pos x="T6" y="T7"/>
              </a:cxn>
              <a:cxn ang="T14">
                <a:pos x="T8" y="T9"/>
              </a:cxn>
            </a:cxnLst>
            <a:rect l="T15" t="T16" r="T17" b="T18"/>
            <a:pathLst>
              <a:path w="1689" h="393">
                <a:moveTo>
                  <a:pt x="0" y="0"/>
                </a:moveTo>
                <a:lnTo>
                  <a:pt x="1688" y="0"/>
                </a:lnTo>
                <a:lnTo>
                  <a:pt x="1688" y="392"/>
                </a:lnTo>
                <a:lnTo>
                  <a:pt x="0" y="39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4" name="Freeform 8"/>
          <p:cNvSpPr>
            <a:spLocks/>
          </p:cNvSpPr>
          <p:nvPr/>
        </p:nvSpPr>
        <p:spPr bwMode="auto">
          <a:xfrm>
            <a:off x="3962400" y="4394200"/>
            <a:ext cx="2681288" cy="661988"/>
          </a:xfrm>
          <a:custGeom>
            <a:avLst/>
            <a:gdLst>
              <a:gd name="T0" fmla="*/ 0 w 1689"/>
              <a:gd name="T1" fmla="*/ 0 h 417"/>
              <a:gd name="T2" fmla="*/ 2147483647 w 1689"/>
              <a:gd name="T3" fmla="*/ 0 h 417"/>
              <a:gd name="T4" fmla="*/ 2147483647 w 1689"/>
              <a:gd name="T5" fmla="*/ 2147483647 h 417"/>
              <a:gd name="T6" fmla="*/ 0 w 1689"/>
              <a:gd name="T7" fmla="*/ 2147483647 h 417"/>
              <a:gd name="T8" fmla="*/ 0 w 1689"/>
              <a:gd name="T9" fmla="*/ 0 h 417"/>
              <a:gd name="T10" fmla="*/ 0 60000 65536"/>
              <a:gd name="T11" fmla="*/ 0 60000 65536"/>
              <a:gd name="T12" fmla="*/ 0 60000 65536"/>
              <a:gd name="T13" fmla="*/ 0 60000 65536"/>
              <a:gd name="T14" fmla="*/ 0 60000 65536"/>
              <a:gd name="T15" fmla="*/ 0 w 1689"/>
              <a:gd name="T16" fmla="*/ 0 h 417"/>
              <a:gd name="T17" fmla="*/ 1689 w 1689"/>
              <a:gd name="T18" fmla="*/ 417 h 417"/>
            </a:gdLst>
            <a:ahLst/>
            <a:cxnLst>
              <a:cxn ang="T10">
                <a:pos x="T0" y="T1"/>
              </a:cxn>
              <a:cxn ang="T11">
                <a:pos x="T2" y="T3"/>
              </a:cxn>
              <a:cxn ang="T12">
                <a:pos x="T4" y="T5"/>
              </a:cxn>
              <a:cxn ang="T13">
                <a:pos x="T6" y="T7"/>
              </a:cxn>
              <a:cxn ang="T14">
                <a:pos x="T8" y="T9"/>
              </a:cxn>
            </a:cxnLst>
            <a:rect l="T15" t="T16" r="T17" b="T18"/>
            <a:pathLst>
              <a:path w="1689" h="417">
                <a:moveTo>
                  <a:pt x="0" y="0"/>
                </a:moveTo>
                <a:lnTo>
                  <a:pt x="1688" y="0"/>
                </a:lnTo>
                <a:lnTo>
                  <a:pt x="1688" y="416"/>
                </a:lnTo>
                <a:lnTo>
                  <a:pt x="0" y="41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5" name="Freeform 9"/>
          <p:cNvSpPr>
            <a:spLocks/>
          </p:cNvSpPr>
          <p:nvPr/>
        </p:nvSpPr>
        <p:spPr bwMode="auto">
          <a:xfrm>
            <a:off x="3962400" y="5207000"/>
            <a:ext cx="2681288" cy="636588"/>
          </a:xfrm>
          <a:custGeom>
            <a:avLst/>
            <a:gdLst>
              <a:gd name="T0" fmla="*/ 0 w 1689"/>
              <a:gd name="T1" fmla="*/ 0 h 401"/>
              <a:gd name="T2" fmla="*/ 2147483647 w 1689"/>
              <a:gd name="T3" fmla="*/ 0 h 401"/>
              <a:gd name="T4" fmla="*/ 2147483647 w 1689"/>
              <a:gd name="T5" fmla="*/ 2147483647 h 401"/>
              <a:gd name="T6" fmla="*/ 0 w 1689"/>
              <a:gd name="T7" fmla="*/ 2147483647 h 401"/>
              <a:gd name="T8" fmla="*/ 0 w 1689"/>
              <a:gd name="T9" fmla="*/ 0 h 401"/>
              <a:gd name="T10" fmla="*/ 0 60000 65536"/>
              <a:gd name="T11" fmla="*/ 0 60000 65536"/>
              <a:gd name="T12" fmla="*/ 0 60000 65536"/>
              <a:gd name="T13" fmla="*/ 0 60000 65536"/>
              <a:gd name="T14" fmla="*/ 0 60000 65536"/>
              <a:gd name="T15" fmla="*/ 0 w 1689"/>
              <a:gd name="T16" fmla="*/ 0 h 401"/>
              <a:gd name="T17" fmla="*/ 1689 w 1689"/>
              <a:gd name="T18" fmla="*/ 401 h 401"/>
            </a:gdLst>
            <a:ahLst/>
            <a:cxnLst>
              <a:cxn ang="T10">
                <a:pos x="T0" y="T1"/>
              </a:cxn>
              <a:cxn ang="T11">
                <a:pos x="T2" y="T3"/>
              </a:cxn>
              <a:cxn ang="T12">
                <a:pos x="T4" y="T5"/>
              </a:cxn>
              <a:cxn ang="T13">
                <a:pos x="T6" y="T7"/>
              </a:cxn>
              <a:cxn ang="T14">
                <a:pos x="T8" y="T9"/>
              </a:cxn>
            </a:cxnLst>
            <a:rect l="T15" t="T16" r="T17" b="T18"/>
            <a:pathLst>
              <a:path w="1689" h="401">
                <a:moveTo>
                  <a:pt x="0" y="0"/>
                </a:moveTo>
                <a:lnTo>
                  <a:pt x="1688" y="0"/>
                </a:lnTo>
                <a:lnTo>
                  <a:pt x="1688" y="400"/>
                </a:lnTo>
                <a:lnTo>
                  <a:pt x="0" y="40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6" name="Freeform 10"/>
          <p:cNvSpPr>
            <a:spLocks/>
          </p:cNvSpPr>
          <p:nvPr/>
        </p:nvSpPr>
        <p:spPr bwMode="auto">
          <a:xfrm>
            <a:off x="3937000" y="5994400"/>
            <a:ext cx="2744788" cy="636588"/>
          </a:xfrm>
          <a:custGeom>
            <a:avLst/>
            <a:gdLst>
              <a:gd name="T0" fmla="*/ 0 w 1729"/>
              <a:gd name="T1" fmla="*/ 0 h 401"/>
              <a:gd name="T2" fmla="*/ 2147483647 w 1729"/>
              <a:gd name="T3" fmla="*/ 0 h 401"/>
              <a:gd name="T4" fmla="*/ 2147483647 w 1729"/>
              <a:gd name="T5" fmla="*/ 2147483647 h 401"/>
              <a:gd name="T6" fmla="*/ 0 w 1729"/>
              <a:gd name="T7" fmla="*/ 2147483647 h 401"/>
              <a:gd name="T8" fmla="*/ 0 w 1729"/>
              <a:gd name="T9" fmla="*/ 0 h 401"/>
              <a:gd name="T10" fmla="*/ 0 60000 65536"/>
              <a:gd name="T11" fmla="*/ 0 60000 65536"/>
              <a:gd name="T12" fmla="*/ 0 60000 65536"/>
              <a:gd name="T13" fmla="*/ 0 60000 65536"/>
              <a:gd name="T14" fmla="*/ 0 60000 65536"/>
              <a:gd name="T15" fmla="*/ 0 w 1729"/>
              <a:gd name="T16" fmla="*/ 0 h 401"/>
              <a:gd name="T17" fmla="*/ 1729 w 1729"/>
              <a:gd name="T18" fmla="*/ 401 h 401"/>
            </a:gdLst>
            <a:ahLst/>
            <a:cxnLst>
              <a:cxn ang="T10">
                <a:pos x="T0" y="T1"/>
              </a:cxn>
              <a:cxn ang="T11">
                <a:pos x="T2" y="T3"/>
              </a:cxn>
              <a:cxn ang="T12">
                <a:pos x="T4" y="T5"/>
              </a:cxn>
              <a:cxn ang="T13">
                <a:pos x="T6" y="T7"/>
              </a:cxn>
              <a:cxn ang="T14">
                <a:pos x="T8" y="T9"/>
              </a:cxn>
            </a:cxnLst>
            <a:rect l="T15" t="T16" r="T17" b="T18"/>
            <a:pathLst>
              <a:path w="1729" h="401">
                <a:moveTo>
                  <a:pt x="0" y="0"/>
                </a:moveTo>
                <a:lnTo>
                  <a:pt x="1728" y="0"/>
                </a:lnTo>
                <a:lnTo>
                  <a:pt x="1728" y="400"/>
                </a:lnTo>
                <a:lnTo>
                  <a:pt x="0" y="40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7" name="Freeform 11"/>
          <p:cNvSpPr>
            <a:spLocks/>
          </p:cNvSpPr>
          <p:nvPr/>
        </p:nvSpPr>
        <p:spPr bwMode="auto">
          <a:xfrm>
            <a:off x="4000500" y="6908800"/>
            <a:ext cx="2798763" cy="534988"/>
          </a:xfrm>
          <a:custGeom>
            <a:avLst/>
            <a:gdLst>
              <a:gd name="T0" fmla="*/ 0 w 1777"/>
              <a:gd name="T1" fmla="*/ 0 h 337"/>
              <a:gd name="T2" fmla="*/ 2147483647 w 1777"/>
              <a:gd name="T3" fmla="*/ 0 h 337"/>
              <a:gd name="T4" fmla="*/ 2147483647 w 1777"/>
              <a:gd name="T5" fmla="*/ 2147483647 h 337"/>
              <a:gd name="T6" fmla="*/ 0 w 1777"/>
              <a:gd name="T7" fmla="*/ 2147483647 h 337"/>
              <a:gd name="T8" fmla="*/ 0 w 1777"/>
              <a:gd name="T9" fmla="*/ 0 h 337"/>
              <a:gd name="T10" fmla="*/ 0 60000 65536"/>
              <a:gd name="T11" fmla="*/ 0 60000 65536"/>
              <a:gd name="T12" fmla="*/ 0 60000 65536"/>
              <a:gd name="T13" fmla="*/ 0 60000 65536"/>
              <a:gd name="T14" fmla="*/ 0 60000 65536"/>
              <a:gd name="T15" fmla="*/ 0 w 1777"/>
              <a:gd name="T16" fmla="*/ 0 h 337"/>
              <a:gd name="T17" fmla="*/ 1777 w 1777"/>
              <a:gd name="T18" fmla="*/ 337 h 337"/>
            </a:gdLst>
            <a:ahLst/>
            <a:cxnLst>
              <a:cxn ang="T10">
                <a:pos x="T0" y="T1"/>
              </a:cxn>
              <a:cxn ang="T11">
                <a:pos x="T2" y="T3"/>
              </a:cxn>
              <a:cxn ang="T12">
                <a:pos x="T4" y="T5"/>
              </a:cxn>
              <a:cxn ang="T13">
                <a:pos x="T6" y="T7"/>
              </a:cxn>
              <a:cxn ang="T14">
                <a:pos x="T8" y="T9"/>
              </a:cxn>
            </a:cxnLst>
            <a:rect l="T15" t="T16" r="T17" b="T18"/>
            <a:pathLst>
              <a:path w="1777" h="337">
                <a:moveTo>
                  <a:pt x="0" y="0"/>
                </a:moveTo>
                <a:lnTo>
                  <a:pt x="1776" y="0"/>
                </a:lnTo>
                <a:lnTo>
                  <a:pt x="1776" y="336"/>
                </a:lnTo>
                <a:lnTo>
                  <a:pt x="0" y="33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4348" name="Text Box 12"/>
          <p:cNvSpPr txBox="1">
            <a:spLocks noChangeArrowheads="1"/>
          </p:cNvSpPr>
          <p:nvPr/>
        </p:nvSpPr>
        <p:spPr bwMode="auto">
          <a:xfrm>
            <a:off x="546100" y="4038600"/>
            <a:ext cx="2667000" cy="549275"/>
          </a:xfrm>
          <a:prstGeom prst="rect">
            <a:avLst/>
          </a:prstGeom>
          <a:noFill/>
          <a:ln w="9525">
            <a:noFill/>
            <a:miter lim="800000"/>
            <a:headEnd/>
            <a:tailEnd/>
          </a:ln>
        </p:spPr>
        <p:txBody>
          <a:bodyPr>
            <a:spAutoFit/>
          </a:bodyPr>
          <a:lstStyle/>
          <a:p>
            <a:r>
              <a:rPr lang="ru-RU" sz="1500">
                <a:solidFill>
                  <a:srgbClr val="000000"/>
                </a:solidFill>
              </a:rPr>
              <a:t>КЕЗЕГІ ЖЕТПЕГЕН СӨЗДЕРДІ ЖАБЫҢЫЗ.</a:t>
            </a:r>
            <a:endParaRPr lang="en-GB" sz="1500">
              <a:solidFill>
                <a:srgbClr val="000000"/>
              </a:solidFill>
              <a:latin typeface="Lucida Handwriting - 16" charset="0"/>
            </a:endParaRPr>
          </a:p>
        </p:txBody>
      </p:sp>
      <p:sp>
        <p:nvSpPr>
          <p:cNvPr id="14349" name="Text Box 13"/>
          <p:cNvSpPr txBox="1">
            <a:spLocks noChangeArrowheads="1"/>
          </p:cNvSpPr>
          <p:nvPr/>
        </p:nvSpPr>
        <p:spPr bwMode="auto">
          <a:xfrm>
            <a:off x="533400" y="2451100"/>
            <a:ext cx="2641600" cy="1016000"/>
          </a:xfrm>
          <a:prstGeom prst="rect">
            <a:avLst/>
          </a:prstGeom>
          <a:noFill/>
          <a:ln w="9525">
            <a:noFill/>
            <a:miter lim="800000"/>
            <a:headEnd/>
            <a:tailEnd/>
          </a:ln>
        </p:spPr>
        <p:txBody>
          <a:bodyPr>
            <a:spAutoFit/>
          </a:bodyPr>
          <a:lstStyle/>
          <a:p>
            <a:r>
              <a:rPr lang="ru-RU" sz="1500">
                <a:solidFill>
                  <a:srgbClr val="000000"/>
                </a:solidFill>
              </a:rPr>
              <a:t>ОСЫ СЛАЙДТЫ БАРЛЫҚ СЫНЫПҚА АРНАЛҒАН САБАҚТА ПАЙДАЛАНЫҢЫЗ.</a:t>
            </a:r>
            <a:endParaRPr lang="en-GB" sz="1500">
              <a:solidFill>
                <a:srgbClr val="000000"/>
              </a:solidFill>
              <a:latin typeface="Lucida Handwriting - 1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559050" y="177800"/>
            <a:ext cx="7181850" cy="793750"/>
          </a:xfrm>
          <a:prstGeom prst="rect">
            <a:avLst/>
          </a:prstGeom>
          <a:noFill/>
          <a:ln w="9525">
            <a:noFill/>
            <a:miter lim="800000"/>
            <a:headEnd/>
            <a:tailEnd/>
          </a:ln>
        </p:spPr>
        <p:txBody>
          <a:bodyPr>
            <a:spAutoFit/>
          </a:bodyPr>
          <a:lstStyle/>
          <a:p>
            <a:r>
              <a:rPr lang="ru-RU" sz="4600" b="1" u="sng">
                <a:solidFill>
                  <a:srgbClr val="0000FF"/>
                </a:solidFill>
                <a:latin typeface="Bookman Old Style - 8" charset="0"/>
              </a:rPr>
              <a:t>конверт-</a:t>
            </a:r>
            <a:r>
              <a:rPr lang="ru-RU" sz="4600" b="1" u="sng">
                <a:solidFill>
                  <a:srgbClr val="0000FF"/>
                </a:solidFill>
              </a:rPr>
              <a:t>сұрақ</a:t>
            </a:r>
            <a:endParaRPr lang="en-GB" sz="4600" b="1" u="sng">
              <a:solidFill>
                <a:srgbClr val="0000FF"/>
              </a:solidFill>
              <a:latin typeface="Bookman Old Style - 8" charset="0"/>
            </a:endParaRPr>
          </a:p>
        </p:txBody>
      </p:sp>
      <p:sp>
        <p:nvSpPr>
          <p:cNvPr id="15363" name="Text Box 4"/>
          <p:cNvSpPr txBox="1">
            <a:spLocks noChangeArrowheads="1"/>
          </p:cNvSpPr>
          <p:nvPr/>
        </p:nvSpPr>
        <p:spPr bwMode="auto">
          <a:xfrm>
            <a:off x="4235450" y="1927225"/>
            <a:ext cx="5740400" cy="5262563"/>
          </a:xfrm>
          <a:prstGeom prst="rect">
            <a:avLst/>
          </a:prstGeom>
          <a:noFill/>
          <a:ln w="9525">
            <a:noFill/>
            <a:miter lim="800000"/>
            <a:headEnd/>
            <a:tailEnd/>
          </a:ln>
        </p:spPr>
        <p:txBody>
          <a:bodyPr>
            <a:spAutoFit/>
          </a:bodyPr>
          <a:lstStyle/>
          <a:p>
            <a:r>
              <a:rPr lang="ru-RU" sz="2400"/>
              <a:t>2-3 </a:t>
            </a:r>
            <a:r>
              <a:rPr lang="kk-KZ" sz="2400"/>
              <a:t>сұрақ жазып, конвертке салыңыз</a:t>
            </a:r>
            <a:r>
              <a:rPr lang="ru-RU" sz="2400"/>
              <a:t> </a:t>
            </a:r>
            <a:r>
              <a:rPr lang="en-US" sz="2400"/>
              <a:t>(</a:t>
            </a:r>
            <a:r>
              <a:rPr lang="kk-KZ" sz="2400"/>
              <a:t>оқу мақсатына қарай</a:t>
            </a:r>
            <a:r>
              <a:rPr lang="ru-RU" sz="2400"/>
              <a:t>)</a:t>
            </a:r>
            <a:r>
              <a:rPr lang="en-GB" sz="2400"/>
              <a:t>. </a:t>
            </a:r>
            <a:r>
              <a:rPr lang="kk-KZ" sz="2400"/>
              <a:t>Әрбір оқушыда өзінікі болатындай етіп, бірнеше конверт дайындаңыз. Әрқайсысына екі минут беріңіз</a:t>
            </a:r>
            <a:r>
              <a:rPr lang="ru-RU" sz="2400"/>
              <a:t>: </a:t>
            </a:r>
            <a:r>
              <a:rPr lang="kk-KZ" sz="2400"/>
              <a:t>оқушы стикерде атын және жауабын жазады</a:t>
            </a:r>
            <a:r>
              <a:rPr lang="ru-RU" sz="2400"/>
              <a:t>; </a:t>
            </a:r>
            <a:r>
              <a:rPr lang="kk-KZ" sz="2400"/>
              <a:t>екі минут өткен соң конверт келесі оқушыға беріледі, осылай бұл 2-3 сұраққа барлығы жауап бергенше жүре береді. Стикерлерді жинап, бірнеше жауапты дауыстап оқыңыз </a:t>
            </a:r>
            <a:r>
              <a:rPr lang="ru-RU" sz="2400"/>
              <a:t>(</a:t>
            </a:r>
            <a:r>
              <a:rPr lang="kk-KZ" sz="2400"/>
              <a:t>аттарын атамастан</a:t>
            </a:r>
            <a:r>
              <a:rPr lang="ru-RU" sz="2400"/>
              <a:t>); </a:t>
            </a:r>
            <a:r>
              <a:rPr lang="kk-KZ" sz="2400"/>
              <a:t>сынып белгілі бір сұрақтың қаншалықты дұрыс болғанын талқылайды. </a:t>
            </a:r>
            <a:endParaRPr lang="en-GB" sz="2400"/>
          </a:p>
        </p:txBody>
      </p:sp>
      <p:pic>
        <p:nvPicPr>
          <p:cNvPr id="15364" name="Picture 5" descr="envelopes[1]"/>
          <p:cNvPicPr>
            <a:picLocks noChangeAspect="1" noChangeArrowheads="1"/>
          </p:cNvPicPr>
          <p:nvPr/>
        </p:nvPicPr>
        <p:blipFill>
          <a:blip r:embed="rId3" cstate="print"/>
          <a:srcRect/>
          <a:stretch>
            <a:fillRect/>
          </a:stretch>
        </p:blipFill>
        <p:spPr bwMode="auto">
          <a:xfrm>
            <a:off x="-176213" y="2230438"/>
            <a:ext cx="4422776"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pic>
        <p:nvPicPr>
          <p:cNvPr id="16386" name="Picture 2" descr="diamondblank[1]"/>
          <p:cNvPicPr>
            <a:picLocks noChangeAspect="1" noChangeArrowheads="1"/>
          </p:cNvPicPr>
          <p:nvPr/>
        </p:nvPicPr>
        <p:blipFill>
          <a:blip r:embed="rId3" cstate="print"/>
          <a:srcRect/>
          <a:stretch>
            <a:fillRect/>
          </a:stretch>
        </p:blipFill>
        <p:spPr bwMode="auto">
          <a:xfrm>
            <a:off x="4992688" y="1931988"/>
            <a:ext cx="4983162" cy="4976812"/>
          </a:xfrm>
          <a:prstGeom prst="rect">
            <a:avLst/>
          </a:prstGeom>
          <a:noFill/>
          <a:ln w="9525">
            <a:noFill/>
            <a:miter lim="800000"/>
            <a:headEnd/>
            <a:tailEnd/>
          </a:ln>
        </p:spPr>
      </p:pic>
      <p:sp>
        <p:nvSpPr>
          <p:cNvPr id="16387" name="Text Box 3"/>
          <p:cNvSpPr txBox="1">
            <a:spLocks noChangeArrowheads="1"/>
          </p:cNvSpPr>
          <p:nvPr/>
        </p:nvSpPr>
        <p:spPr bwMode="auto">
          <a:xfrm>
            <a:off x="327025" y="2228850"/>
            <a:ext cx="4572000" cy="5078413"/>
          </a:xfrm>
          <a:prstGeom prst="rect">
            <a:avLst/>
          </a:prstGeom>
          <a:noFill/>
          <a:ln w="9525">
            <a:noFill/>
            <a:miter lim="800000"/>
            <a:headEnd/>
            <a:tailEnd/>
          </a:ln>
        </p:spPr>
        <p:txBody>
          <a:bodyPr>
            <a:spAutoFit/>
          </a:bodyPr>
          <a:lstStyle/>
          <a:p>
            <a:r>
              <a:rPr lang="kk-KZ"/>
              <a:t>Қатысушыларға айтарлықтай маңыздысын анықтап, талқылау үшін тізім беріледі. Тізімнің әрбір тармағын үлкен ромбылы торға орналастыру қажет. Маңызды тармақтарды әдетте ромбының жоғарғы жағына, ал оншалықты маңызды еместерін төменгі бөлігіне орналастырады. Әр қатарда орналасқан тармақтардың маңызы бірдей. Кейбір топтар ең маңызды карточкаларын орталықта орналастыра алады </a:t>
            </a:r>
            <a:r>
              <a:rPr lang="ru-RU"/>
              <a:t>(</a:t>
            </a:r>
            <a:r>
              <a:rPr lang="kk-KZ"/>
              <a:t>екі нұсқасы сәйкес келеді, себебі тапсырманың маңызды элементі топтағы талқылау үдерісі болып табылады</a:t>
            </a:r>
            <a:r>
              <a:rPr lang="ru-RU"/>
              <a:t>). </a:t>
            </a:r>
            <a:r>
              <a:rPr lang="kk-KZ"/>
              <a:t>Ромбының нысаны топқа бірқатар басымдықтар мен перспективаларды қамтуға мүмкіндік береді. </a:t>
            </a:r>
            <a:endParaRPr lang="en-GB"/>
          </a:p>
        </p:txBody>
      </p:sp>
      <p:sp>
        <p:nvSpPr>
          <p:cNvPr id="16388" name="Text Box 4"/>
          <p:cNvSpPr txBox="1">
            <a:spLocks noChangeArrowheads="1"/>
          </p:cNvSpPr>
          <p:nvPr/>
        </p:nvSpPr>
        <p:spPr bwMode="auto">
          <a:xfrm>
            <a:off x="2565400" y="177800"/>
            <a:ext cx="4622800" cy="960438"/>
          </a:xfrm>
          <a:prstGeom prst="rect">
            <a:avLst/>
          </a:prstGeom>
          <a:noFill/>
          <a:ln w="9525">
            <a:noFill/>
            <a:miter lim="800000"/>
            <a:headEnd/>
            <a:tailEnd/>
          </a:ln>
        </p:spPr>
        <p:txBody>
          <a:bodyPr>
            <a:spAutoFit/>
          </a:bodyPr>
          <a:lstStyle/>
          <a:p>
            <a:r>
              <a:rPr lang="en-GB" sz="5700">
                <a:solidFill>
                  <a:srgbClr val="0000FF"/>
                </a:solidFill>
                <a:latin typeface="Bookman Old Style - 24" charset="0"/>
              </a:rPr>
              <a:t> 9</a:t>
            </a:r>
            <a:r>
              <a:rPr lang="kk-KZ" sz="5700">
                <a:solidFill>
                  <a:srgbClr val="0000FF"/>
                </a:solidFill>
              </a:rPr>
              <a:t>-ромб</a:t>
            </a:r>
            <a:r>
              <a:rPr lang="en-GB" sz="5700">
                <a:solidFill>
                  <a:srgbClr val="0000FF"/>
                </a:solidFill>
                <a:latin typeface="Bookman Old Style - 2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E0D0"/>
        </a:solidFill>
        <a:effectLst/>
      </p:bgPr>
    </p:bg>
    <p:spTree>
      <p:nvGrpSpPr>
        <p:cNvPr id="1" name=""/>
        <p:cNvGrpSpPr/>
        <p:nvPr/>
      </p:nvGrpSpPr>
      <p:grpSpPr>
        <a:xfrm>
          <a:off x="0" y="0"/>
          <a:ext cx="0" cy="0"/>
          <a:chOff x="0" y="0"/>
          <a:chExt cx="0" cy="0"/>
        </a:xfrm>
      </p:grpSpPr>
      <p:sp>
        <p:nvSpPr>
          <p:cNvPr id="17410" name="Freeform 2"/>
          <p:cNvSpPr>
            <a:spLocks/>
          </p:cNvSpPr>
          <p:nvPr/>
        </p:nvSpPr>
        <p:spPr bwMode="auto">
          <a:xfrm>
            <a:off x="7035800" y="990600"/>
            <a:ext cx="3036888" cy="712788"/>
          </a:xfrm>
          <a:custGeom>
            <a:avLst/>
            <a:gdLst>
              <a:gd name="T0" fmla="*/ 0 w 1913"/>
              <a:gd name="T1" fmla="*/ 0 h 449"/>
              <a:gd name="T2" fmla="*/ 2147483647 w 1913"/>
              <a:gd name="T3" fmla="*/ 0 h 449"/>
              <a:gd name="T4" fmla="*/ 2147483647 w 1913"/>
              <a:gd name="T5" fmla="*/ 2147483647 h 449"/>
              <a:gd name="T6" fmla="*/ 0 w 1913"/>
              <a:gd name="T7" fmla="*/ 2147483647 h 449"/>
              <a:gd name="T8" fmla="*/ 0 w 1913"/>
              <a:gd name="T9" fmla="*/ 0 h 449"/>
              <a:gd name="T10" fmla="*/ 0 60000 65536"/>
              <a:gd name="T11" fmla="*/ 0 60000 65536"/>
              <a:gd name="T12" fmla="*/ 0 60000 65536"/>
              <a:gd name="T13" fmla="*/ 0 60000 65536"/>
              <a:gd name="T14" fmla="*/ 0 60000 65536"/>
              <a:gd name="T15" fmla="*/ 0 w 1913"/>
              <a:gd name="T16" fmla="*/ 0 h 449"/>
              <a:gd name="T17" fmla="*/ 1913 w 1913"/>
              <a:gd name="T18" fmla="*/ 449 h 449"/>
            </a:gdLst>
            <a:ahLst/>
            <a:cxnLst>
              <a:cxn ang="T10">
                <a:pos x="T0" y="T1"/>
              </a:cxn>
              <a:cxn ang="T11">
                <a:pos x="T2" y="T3"/>
              </a:cxn>
              <a:cxn ang="T12">
                <a:pos x="T4" y="T5"/>
              </a:cxn>
              <a:cxn ang="T13">
                <a:pos x="T6" y="T7"/>
              </a:cxn>
              <a:cxn ang="T14">
                <a:pos x="T8" y="T9"/>
              </a:cxn>
            </a:cxnLst>
            <a:rect l="T15" t="T16" r="T17" b="T18"/>
            <a:pathLst>
              <a:path w="1913" h="449">
                <a:moveTo>
                  <a:pt x="0" y="0"/>
                </a:moveTo>
                <a:lnTo>
                  <a:pt x="1912" y="0"/>
                </a:lnTo>
                <a:lnTo>
                  <a:pt x="1912" y="448"/>
                </a:lnTo>
                <a:lnTo>
                  <a:pt x="0" y="44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7411" name="Freeform 3"/>
          <p:cNvSpPr>
            <a:spLocks/>
          </p:cNvSpPr>
          <p:nvPr/>
        </p:nvSpPr>
        <p:spPr bwMode="auto">
          <a:xfrm>
            <a:off x="2984500" y="1003300"/>
            <a:ext cx="3960813" cy="706438"/>
          </a:xfrm>
          <a:custGeom>
            <a:avLst/>
            <a:gdLst>
              <a:gd name="T0" fmla="*/ 0 w 2495"/>
              <a:gd name="T1" fmla="*/ 0 h 445"/>
              <a:gd name="T2" fmla="*/ 2147483647 w 2495"/>
              <a:gd name="T3" fmla="*/ 0 h 445"/>
              <a:gd name="T4" fmla="*/ 2147483647 w 2495"/>
              <a:gd name="T5" fmla="*/ 2147483647 h 445"/>
              <a:gd name="T6" fmla="*/ 0 w 2495"/>
              <a:gd name="T7" fmla="*/ 2147483647 h 445"/>
              <a:gd name="T8" fmla="*/ 0 w 2495"/>
              <a:gd name="T9" fmla="*/ 0 h 445"/>
              <a:gd name="T10" fmla="*/ 0 60000 65536"/>
              <a:gd name="T11" fmla="*/ 0 60000 65536"/>
              <a:gd name="T12" fmla="*/ 0 60000 65536"/>
              <a:gd name="T13" fmla="*/ 0 60000 65536"/>
              <a:gd name="T14" fmla="*/ 0 60000 65536"/>
              <a:gd name="T15" fmla="*/ 0 w 2495"/>
              <a:gd name="T16" fmla="*/ 0 h 445"/>
              <a:gd name="T17" fmla="*/ 2495 w 2495"/>
              <a:gd name="T18" fmla="*/ 445 h 445"/>
            </a:gdLst>
            <a:ahLst/>
            <a:cxnLst>
              <a:cxn ang="T10">
                <a:pos x="T0" y="T1"/>
              </a:cxn>
              <a:cxn ang="T11">
                <a:pos x="T2" y="T3"/>
              </a:cxn>
              <a:cxn ang="T12">
                <a:pos x="T4" y="T5"/>
              </a:cxn>
              <a:cxn ang="T13">
                <a:pos x="T6" y="T7"/>
              </a:cxn>
              <a:cxn ang="T14">
                <a:pos x="T8" y="T9"/>
              </a:cxn>
            </a:cxnLst>
            <a:rect l="T15" t="T16" r="T17" b="T18"/>
            <a:pathLst>
              <a:path w="2495" h="445">
                <a:moveTo>
                  <a:pt x="0" y="0"/>
                </a:moveTo>
                <a:lnTo>
                  <a:pt x="2494" y="0"/>
                </a:lnTo>
                <a:lnTo>
                  <a:pt x="2494" y="444"/>
                </a:lnTo>
                <a:lnTo>
                  <a:pt x="0" y="444"/>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7412" name="Freeform 4"/>
          <p:cNvSpPr>
            <a:spLocks/>
          </p:cNvSpPr>
          <p:nvPr/>
        </p:nvSpPr>
        <p:spPr bwMode="auto">
          <a:xfrm>
            <a:off x="114300" y="990600"/>
            <a:ext cx="2719388" cy="700088"/>
          </a:xfrm>
          <a:custGeom>
            <a:avLst/>
            <a:gdLst>
              <a:gd name="T0" fmla="*/ 0 w 1713"/>
              <a:gd name="T1" fmla="*/ 0 h 441"/>
              <a:gd name="T2" fmla="*/ 2147483647 w 1713"/>
              <a:gd name="T3" fmla="*/ 0 h 441"/>
              <a:gd name="T4" fmla="*/ 2147483647 w 1713"/>
              <a:gd name="T5" fmla="*/ 2147483647 h 441"/>
              <a:gd name="T6" fmla="*/ 0 w 1713"/>
              <a:gd name="T7" fmla="*/ 2147483647 h 441"/>
              <a:gd name="T8" fmla="*/ 0 w 1713"/>
              <a:gd name="T9" fmla="*/ 0 h 441"/>
              <a:gd name="T10" fmla="*/ 0 60000 65536"/>
              <a:gd name="T11" fmla="*/ 0 60000 65536"/>
              <a:gd name="T12" fmla="*/ 0 60000 65536"/>
              <a:gd name="T13" fmla="*/ 0 60000 65536"/>
              <a:gd name="T14" fmla="*/ 0 60000 65536"/>
              <a:gd name="T15" fmla="*/ 0 w 1713"/>
              <a:gd name="T16" fmla="*/ 0 h 441"/>
              <a:gd name="T17" fmla="*/ 1713 w 1713"/>
              <a:gd name="T18" fmla="*/ 441 h 441"/>
            </a:gdLst>
            <a:ahLst/>
            <a:cxnLst>
              <a:cxn ang="T10">
                <a:pos x="T0" y="T1"/>
              </a:cxn>
              <a:cxn ang="T11">
                <a:pos x="T2" y="T3"/>
              </a:cxn>
              <a:cxn ang="T12">
                <a:pos x="T4" y="T5"/>
              </a:cxn>
              <a:cxn ang="T13">
                <a:pos x="T6" y="T7"/>
              </a:cxn>
              <a:cxn ang="T14">
                <a:pos x="T8" y="T9"/>
              </a:cxn>
            </a:cxnLst>
            <a:rect l="T15" t="T16" r="T17" b="T18"/>
            <a:pathLst>
              <a:path w="1713" h="441">
                <a:moveTo>
                  <a:pt x="0" y="0"/>
                </a:moveTo>
                <a:lnTo>
                  <a:pt x="1712" y="0"/>
                </a:lnTo>
                <a:lnTo>
                  <a:pt x="1712" y="440"/>
                </a:lnTo>
                <a:lnTo>
                  <a:pt x="0" y="44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7413" name="Freeform 5"/>
          <p:cNvSpPr>
            <a:spLocks/>
          </p:cNvSpPr>
          <p:nvPr/>
        </p:nvSpPr>
        <p:spPr bwMode="auto">
          <a:xfrm>
            <a:off x="317500" y="114300"/>
            <a:ext cx="9488488" cy="788988"/>
          </a:xfrm>
          <a:custGeom>
            <a:avLst/>
            <a:gdLst>
              <a:gd name="T0" fmla="*/ 0 w 5977"/>
              <a:gd name="T1" fmla="*/ 0 h 497"/>
              <a:gd name="T2" fmla="*/ 2147483647 w 5977"/>
              <a:gd name="T3" fmla="*/ 0 h 497"/>
              <a:gd name="T4" fmla="*/ 2147483647 w 5977"/>
              <a:gd name="T5" fmla="*/ 2147483647 h 497"/>
              <a:gd name="T6" fmla="*/ 0 w 5977"/>
              <a:gd name="T7" fmla="*/ 2147483647 h 497"/>
              <a:gd name="T8" fmla="*/ 0 w 5977"/>
              <a:gd name="T9" fmla="*/ 0 h 497"/>
              <a:gd name="T10" fmla="*/ 0 60000 65536"/>
              <a:gd name="T11" fmla="*/ 0 60000 65536"/>
              <a:gd name="T12" fmla="*/ 0 60000 65536"/>
              <a:gd name="T13" fmla="*/ 0 60000 65536"/>
              <a:gd name="T14" fmla="*/ 0 60000 65536"/>
              <a:gd name="T15" fmla="*/ 0 w 5977"/>
              <a:gd name="T16" fmla="*/ 0 h 497"/>
              <a:gd name="T17" fmla="*/ 5977 w 5977"/>
              <a:gd name="T18" fmla="*/ 497 h 497"/>
            </a:gdLst>
            <a:ahLst/>
            <a:cxnLst>
              <a:cxn ang="T10">
                <a:pos x="T0" y="T1"/>
              </a:cxn>
              <a:cxn ang="T11">
                <a:pos x="T2" y="T3"/>
              </a:cxn>
              <a:cxn ang="T12">
                <a:pos x="T4" y="T5"/>
              </a:cxn>
              <a:cxn ang="T13">
                <a:pos x="T6" y="T7"/>
              </a:cxn>
              <a:cxn ang="T14">
                <a:pos x="T8" y="T9"/>
              </a:cxn>
            </a:cxnLst>
            <a:rect l="T15" t="T16" r="T17" b="T18"/>
            <a:pathLst>
              <a:path w="5977" h="497">
                <a:moveTo>
                  <a:pt x="0" y="0"/>
                </a:moveTo>
                <a:lnTo>
                  <a:pt x="5976" y="0"/>
                </a:lnTo>
                <a:lnTo>
                  <a:pt x="5976" y="496"/>
                </a:lnTo>
                <a:lnTo>
                  <a:pt x="0" y="49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7414" name="Text Box 6"/>
          <p:cNvSpPr txBox="1">
            <a:spLocks noChangeArrowheads="1"/>
          </p:cNvSpPr>
          <p:nvPr/>
        </p:nvSpPr>
        <p:spPr bwMode="auto">
          <a:xfrm>
            <a:off x="685800" y="215900"/>
            <a:ext cx="8763000" cy="519113"/>
          </a:xfrm>
          <a:prstGeom prst="rect">
            <a:avLst/>
          </a:prstGeom>
          <a:noFill/>
          <a:ln w="9525">
            <a:noFill/>
            <a:miter lim="800000"/>
            <a:headEnd/>
            <a:tailEnd/>
          </a:ln>
        </p:spPr>
        <p:txBody>
          <a:bodyPr>
            <a:spAutoFit/>
          </a:bodyPr>
          <a:lstStyle/>
          <a:p>
            <a:r>
              <a:rPr lang="ru-RU" sz="2800" b="1">
                <a:solidFill>
                  <a:srgbClr val="005500"/>
                </a:solidFill>
              </a:rPr>
              <a:t>Тақырыбы</a:t>
            </a:r>
            <a:r>
              <a:rPr lang="en-GB" sz="2800" b="1">
                <a:solidFill>
                  <a:srgbClr val="005500"/>
                </a:solidFill>
                <a:latin typeface="Trebuchet MS - 16" charset="0"/>
              </a:rPr>
              <a:t>:________________________________</a:t>
            </a:r>
          </a:p>
        </p:txBody>
      </p:sp>
      <p:sp>
        <p:nvSpPr>
          <p:cNvPr id="17415" name="Line 7"/>
          <p:cNvSpPr>
            <a:spLocks noChangeShapeType="1"/>
          </p:cNvSpPr>
          <p:nvPr/>
        </p:nvSpPr>
        <p:spPr bwMode="auto">
          <a:xfrm>
            <a:off x="2971800" y="1257300"/>
            <a:ext cx="0" cy="5295900"/>
          </a:xfrm>
          <a:prstGeom prst="line">
            <a:avLst/>
          </a:prstGeom>
          <a:noFill/>
          <a:ln w="12700">
            <a:solidFill>
              <a:srgbClr val="FF0000"/>
            </a:solidFill>
            <a:round/>
            <a:headEnd type="none" w="med" len="sm"/>
            <a:tailEnd type="none" w="med" len="sm"/>
          </a:ln>
        </p:spPr>
        <p:txBody>
          <a:bodyPr wrap="none" anchor="ctr"/>
          <a:lstStyle/>
          <a:p>
            <a:endParaRPr lang="ru-RU"/>
          </a:p>
        </p:txBody>
      </p:sp>
      <p:sp>
        <p:nvSpPr>
          <p:cNvPr id="17416" name="Line 8"/>
          <p:cNvSpPr>
            <a:spLocks noChangeShapeType="1"/>
          </p:cNvSpPr>
          <p:nvPr/>
        </p:nvSpPr>
        <p:spPr bwMode="auto">
          <a:xfrm>
            <a:off x="6946900" y="1270000"/>
            <a:ext cx="0" cy="5334000"/>
          </a:xfrm>
          <a:prstGeom prst="line">
            <a:avLst/>
          </a:prstGeom>
          <a:noFill/>
          <a:ln w="12700">
            <a:solidFill>
              <a:srgbClr val="FF0000"/>
            </a:solidFill>
            <a:round/>
            <a:headEnd type="none" w="med" len="sm"/>
            <a:tailEnd type="none" w="med" len="sm"/>
          </a:ln>
        </p:spPr>
        <p:txBody>
          <a:bodyPr wrap="none" anchor="ctr"/>
          <a:lstStyle/>
          <a:p>
            <a:endParaRPr lang="ru-RU"/>
          </a:p>
        </p:txBody>
      </p:sp>
      <p:sp>
        <p:nvSpPr>
          <p:cNvPr id="17417" name="Text Box 9"/>
          <p:cNvSpPr txBox="1">
            <a:spLocks noChangeArrowheads="1"/>
          </p:cNvSpPr>
          <p:nvPr/>
        </p:nvSpPr>
        <p:spPr bwMode="auto">
          <a:xfrm>
            <a:off x="111125" y="1054100"/>
            <a:ext cx="2665413" cy="549275"/>
          </a:xfrm>
          <a:prstGeom prst="rect">
            <a:avLst/>
          </a:prstGeom>
          <a:noFill/>
          <a:ln w="9525">
            <a:noFill/>
            <a:miter lim="800000"/>
            <a:headEnd/>
            <a:tailEnd/>
          </a:ln>
        </p:spPr>
        <p:txBody>
          <a:bodyPr>
            <a:spAutoFit/>
          </a:bodyPr>
          <a:lstStyle/>
          <a:p>
            <a:pPr algn="ctr"/>
            <a:r>
              <a:rPr lang="ru-RU" sz="2000" b="1">
                <a:solidFill>
                  <a:srgbClr val="FF0000"/>
                </a:solidFill>
              </a:rPr>
              <a:t>Мен нені білемін</a:t>
            </a:r>
            <a:r>
              <a:rPr lang="en-GB" sz="2000" b="1">
                <a:solidFill>
                  <a:srgbClr val="FF0000"/>
                </a:solidFill>
                <a:latin typeface="Trebuchet MS - 16" charset="0"/>
              </a:rPr>
              <a:t>?</a:t>
            </a:r>
          </a:p>
          <a:p>
            <a:pPr algn="ctr"/>
            <a:r>
              <a:rPr lang="ru-RU" sz="1000" b="1">
                <a:solidFill>
                  <a:srgbClr val="FF0000"/>
                </a:solidFill>
                <a:latin typeface="Trebuchet MS - 16" charset="0"/>
              </a:rPr>
              <a:t>(</a:t>
            </a:r>
            <a:r>
              <a:rPr lang="ru-RU" sz="1000" b="1">
                <a:solidFill>
                  <a:srgbClr val="FF0000"/>
                </a:solidFill>
              </a:rPr>
              <a:t>кіріспе тапсырма</a:t>
            </a:r>
            <a:r>
              <a:rPr lang="ru-RU" sz="1000" b="1">
                <a:solidFill>
                  <a:srgbClr val="FF0000"/>
                </a:solidFill>
                <a:latin typeface="Trebuchet MS - 16" charset="0"/>
              </a:rPr>
              <a:t>)</a:t>
            </a:r>
            <a:endParaRPr lang="en-GB" sz="1000" b="1">
              <a:solidFill>
                <a:srgbClr val="FF0000"/>
              </a:solidFill>
              <a:latin typeface="Bookman Old Style - 26" charset="0"/>
            </a:endParaRPr>
          </a:p>
        </p:txBody>
      </p:sp>
      <p:sp>
        <p:nvSpPr>
          <p:cNvPr id="17418" name="Text Box 10"/>
          <p:cNvSpPr txBox="1">
            <a:spLocks noChangeArrowheads="1"/>
          </p:cNvSpPr>
          <p:nvPr/>
        </p:nvSpPr>
        <p:spPr bwMode="auto">
          <a:xfrm>
            <a:off x="2959100" y="1054100"/>
            <a:ext cx="4292600" cy="565150"/>
          </a:xfrm>
          <a:prstGeom prst="rect">
            <a:avLst/>
          </a:prstGeom>
          <a:noFill/>
          <a:ln w="9525">
            <a:noFill/>
            <a:miter lim="800000"/>
            <a:headEnd/>
            <a:tailEnd/>
          </a:ln>
        </p:spPr>
        <p:txBody>
          <a:bodyPr>
            <a:spAutoFit/>
          </a:bodyPr>
          <a:lstStyle/>
          <a:p>
            <a:pPr algn="ctr"/>
            <a:r>
              <a:rPr lang="ru-RU" sz="2100" b="1">
                <a:solidFill>
                  <a:srgbClr val="FF0000"/>
                </a:solidFill>
              </a:rPr>
              <a:t>Мен нені білгім келеді</a:t>
            </a:r>
            <a:r>
              <a:rPr lang="en-GB" sz="2100" b="1">
                <a:solidFill>
                  <a:srgbClr val="FF0000"/>
                </a:solidFill>
                <a:latin typeface="Trebuchet MS - 16" charset="0"/>
              </a:rPr>
              <a:t>?</a:t>
            </a:r>
          </a:p>
          <a:p>
            <a:pPr algn="ctr"/>
            <a:r>
              <a:rPr lang="ru-RU" sz="1000" b="1">
                <a:solidFill>
                  <a:srgbClr val="FF0000"/>
                </a:solidFill>
                <a:latin typeface="Bookman Old Style - 26" charset="0"/>
              </a:rPr>
              <a:t>(</a:t>
            </a:r>
            <a:r>
              <a:rPr lang="ru-RU" sz="1000" b="1">
                <a:solidFill>
                  <a:srgbClr val="FF0000"/>
                </a:solidFill>
              </a:rPr>
              <a:t>кіріспе тапсырма</a:t>
            </a:r>
            <a:r>
              <a:rPr lang="en-GB" sz="1000" b="1">
                <a:solidFill>
                  <a:srgbClr val="FF0000"/>
                </a:solidFill>
                <a:latin typeface="Bookman Old Style - 26" charset="0"/>
              </a:rPr>
              <a:t>)</a:t>
            </a:r>
            <a:r>
              <a:rPr lang="kk-KZ" sz="1000" b="1">
                <a:solidFill>
                  <a:srgbClr val="FF0000"/>
                </a:solidFill>
              </a:rPr>
              <a:t> </a:t>
            </a:r>
            <a:endParaRPr lang="en-GB" sz="1000" b="1">
              <a:solidFill>
                <a:srgbClr val="FF0000"/>
              </a:solidFill>
            </a:endParaRPr>
          </a:p>
        </p:txBody>
      </p:sp>
      <p:sp>
        <p:nvSpPr>
          <p:cNvPr id="17419" name="Text Box 11"/>
          <p:cNvSpPr txBox="1">
            <a:spLocks noChangeArrowheads="1"/>
          </p:cNvSpPr>
          <p:nvPr/>
        </p:nvSpPr>
        <p:spPr bwMode="auto">
          <a:xfrm>
            <a:off x="7048500" y="1016000"/>
            <a:ext cx="3276600" cy="584200"/>
          </a:xfrm>
          <a:prstGeom prst="rect">
            <a:avLst/>
          </a:prstGeom>
          <a:noFill/>
          <a:ln w="9525">
            <a:noFill/>
            <a:miter lim="800000"/>
            <a:headEnd/>
            <a:tailEnd/>
          </a:ln>
        </p:spPr>
        <p:txBody>
          <a:bodyPr>
            <a:spAutoFit/>
          </a:bodyPr>
          <a:lstStyle/>
          <a:p>
            <a:pPr algn="ctr"/>
            <a:r>
              <a:rPr lang="ru-RU" sz="2200" b="1">
                <a:solidFill>
                  <a:srgbClr val="FF0000"/>
                </a:solidFill>
              </a:rPr>
              <a:t>Мен нені білдім?</a:t>
            </a:r>
            <a:endParaRPr lang="en-GB" sz="2200" b="1">
              <a:solidFill>
                <a:srgbClr val="FF0000"/>
              </a:solidFill>
              <a:latin typeface="Trebuchet MS - 16" charset="0"/>
            </a:endParaRPr>
          </a:p>
          <a:p>
            <a:pPr algn="ctr"/>
            <a:r>
              <a:rPr lang="en-GB" sz="1000" b="1">
                <a:solidFill>
                  <a:srgbClr val="FF0000"/>
                </a:solidFill>
                <a:latin typeface="Trebuchet MS - 16" charset="0"/>
              </a:rPr>
              <a:t>(</a:t>
            </a:r>
            <a:r>
              <a:rPr lang="kk-KZ" sz="1000" b="1">
                <a:solidFill>
                  <a:srgbClr val="FF0000"/>
                </a:solidFill>
              </a:rPr>
              <a:t>талқылау)</a:t>
            </a:r>
            <a:endParaRPr lang="en-GB" sz="1000" b="1">
              <a:solidFill>
                <a:srgbClr val="FF0000"/>
              </a:solidFill>
              <a:latin typeface="Bookman Old Style - 2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304800" y="5403850"/>
            <a:ext cx="9483725" cy="650875"/>
          </a:xfrm>
          <a:custGeom>
            <a:avLst/>
            <a:gdLst>
              <a:gd name="T0" fmla="*/ 0 w 5974"/>
              <a:gd name="T1" fmla="*/ 0 h 410"/>
              <a:gd name="T2" fmla="*/ 2147483647 w 5974"/>
              <a:gd name="T3" fmla="*/ 0 h 410"/>
              <a:gd name="T4" fmla="*/ 2147483647 w 5974"/>
              <a:gd name="T5" fmla="*/ 2147483647 h 410"/>
              <a:gd name="T6" fmla="*/ 0 w 5974"/>
              <a:gd name="T7" fmla="*/ 2147483647 h 410"/>
              <a:gd name="T8" fmla="*/ 0 w 5974"/>
              <a:gd name="T9" fmla="*/ 0 h 410"/>
              <a:gd name="T10" fmla="*/ 0 60000 65536"/>
              <a:gd name="T11" fmla="*/ 0 60000 65536"/>
              <a:gd name="T12" fmla="*/ 0 60000 65536"/>
              <a:gd name="T13" fmla="*/ 0 60000 65536"/>
              <a:gd name="T14" fmla="*/ 0 60000 65536"/>
              <a:gd name="T15" fmla="*/ 0 w 5974"/>
              <a:gd name="T16" fmla="*/ 0 h 410"/>
              <a:gd name="T17" fmla="*/ 5974 w 5974"/>
              <a:gd name="T18" fmla="*/ 410 h 410"/>
            </a:gdLst>
            <a:ahLst/>
            <a:cxnLst>
              <a:cxn ang="T10">
                <a:pos x="T0" y="T1"/>
              </a:cxn>
              <a:cxn ang="T11">
                <a:pos x="T2" y="T3"/>
              </a:cxn>
              <a:cxn ang="T12">
                <a:pos x="T4" y="T5"/>
              </a:cxn>
              <a:cxn ang="T13">
                <a:pos x="T6" y="T7"/>
              </a:cxn>
              <a:cxn ang="T14">
                <a:pos x="T8" y="T9"/>
              </a:cxn>
            </a:cxnLst>
            <a:rect l="T15" t="T16" r="T17" b="T18"/>
            <a:pathLst>
              <a:path w="5974" h="410">
                <a:moveTo>
                  <a:pt x="0" y="0"/>
                </a:moveTo>
                <a:lnTo>
                  <a:pt x="5973" y="0"/>
                </a:lnTo>
                <a:lnTo>
                  <a:pt x="5973" y="409"/>
                </a:lnTo>
                <a:lnTo>
                  <a:pt x="0" y="409"/>
                </a:lnTo>
                <a:lnTo>
                  <a:pt x="0" y="0"/>
                </a:lnTo>
                <a:close/>
              </a:path>
            </a:pathLst>
          </a:custGeom>
          <a:solidFill>
            <a:srgbClr val="FFFFFF"/>
          </a:solidFill>
          <a:ln w="38100">
            <a:solidFill>
              <a:srgbClr val="4B0082"/>
            </a:solidFill>
            <a:round/>
            <a:headEnd/>
            <a:tailEnd/>
          </a:ln>
        </p:spPr>
        <p:txBody>
          <a:bodyPr wrap="none" anchor="ctr"/>
          <a:lstStyle/>
          <a:p>
            <a:endParaRPr lang="ru-RU"/>
          </a:p>
        </p:txBody>
      </p:sp>
      <p:sp>
        <p:nvSpPr>
          <p:cNvPr id="18435" name="Text Box 3"/>
          <p:cNvSpPr txBox="1">
            <a:spLocks noChangeArrowheads="1"/>
          </p:cNvSpPr>
          <p:nvPr/>
        </p:nvSpPr>
        <p:spPr bwMode="auto">
          <a:xfrm>
            <a:off x="-33338" y="-104775"/>
            <a:ext cx="9956801" cy="884238"/>
          </a:xfrm>
          <a:prstGeom prst="rect">
            <a:avLst/>
          </a:prstGeom>
          <a:noFill/>
          <a:ln w="9525">
            <a:noFill/>
            <a:miter lim="800000"/>
            <a:headEnd/>
            <a:tailEnd/>
          </a:ln>
        </p:spPr>
        <p:txBody>
          <a:bodyPr>
            <a:spAutoFit/>
          </a:bodyPr>
          <a:lstStyle/>
          <a:p>
            <a:pPr algn="ctr"/>
            <a:r>
              <a:rPr lang="ru-RU" sz="5200" b="1">
                <a:solidFill>
                  <a:srgbClr val="005500"/>
                </a:solidFill>
              </a:rPr>
              <a:t>Артығы қайсы</a:t>
            </a:r>
            <a:r>
              <a:rPr lang="ru-RU" sz="5200" b="1">
                <a:solidFill>
                  <a:srgbClr val="005500"/>
                </a:solidFill>
                <a:latin typeface="Trebuchet MS - 16" charset="0"/>
              </a:rPr>
              <a:t>?</a:t>
            </a:r>
            <a:endParaRPr lang="en-GB" sz="5200" b="1">
              <a:solidFill>
                <a:srgbClr val="005500"/>
              </a:solidFill>
              <a:latin typeface="Trebuchet MS - 16" charset="0"/>
            </a:endParaRPr>
          </a:p>
        </p:txBody>
      </p:sp>
      <p:sp>
        <p:nvSpPr>
          <p:cNvPr id="18436" name="Freeform 4"/>
          <p:cNvSpPr>
            <a:spLocks/>
          </p:cNvSpPr>
          <p:nvPr/>
        </p:nvSpPr>
        <p:spPr bwMode="auto">
          <a:xfrm>
            <a:off x="355600" y="1282700"/>
            <a:ext cx="2960688" cy="2681288"/>
          </a:xfrm>
          <a:custGeom>
            <a:avLst/>
            <a:gdLst>
              <a:gd name="T0" fmla="*/ 0 w 1865"/>
              <a:gd name="T1" fmla="*/ 0 h 1689"/>
              <a:gd name="T2" fmla="*/ 2147483647 w 1865"/>
              <a:gd name="T3" fmla="*/ 0 h 1689"/>
              <a:gd name="T4" fmla="*/ 2147483647 w 1865"/>
              <a:gd name="T5" fmla="*/ 2147483647 h 1689"/>
              <a:gd name="T6" fmla="*/ 0 w 1865"/>
              <a:gd name="T7" fmla="*/ 2147483647 h 1689"/>
              <a:gd name="T8" fmla="*/ 0 w 1865"/>
              <a:gd name="T9" fmla="*/ 0 h 1689"/>
              <a:gd name="T10" fmla="*/ 0 60000 65536"/>
              <a:gd name="T11" fmla="*/ 0 60000 65536"/>
              <a:gd name="T12" fmla="*/ 0 60000 65536"/>
              <a:gd name="T13" fmla="*/ 0 60000 65536"/>
              <a:gd name="T14" fmla="*/ 0 60000 65536"/>
              <a:gd name="T15" fmla="*/ 0 w 1865"/>
              <a:gd name="T16" fmla="*/ 0 h 1689"/>
              <a:gd name="T17" fmla="*/ 1865 w 1865"/>
              <a:gd name="T18" fmla="*/ 1689 h 1689"/>
            </a:gdLst>
            <a:ahLst/>
            <a:cxnLst>
              <a:cxn ang="T10">
                <a:pos x="T0" y="T1"/>
              </a:cxn>
              <a:cxn ang="T11">
                <a:pos x="T2" y="T3"/>
              </a:cxn>
              <a:cxn ang="T12">
                <a:pos x="T4" y="T5"/>
              </a:cxn>
              <a:cxn ang="T13">
                <a:pos x="T6" y="T7"/>
              </a:cxn>
              <a:cxn ang="T14">
                <a:pos x="T8" y="T9"/>
              </a:cxn>
            </a:cxnLst>
            <a:rect l="T15" t="T16" r="T17" b="T18"/>
            <a:pathLst>
              <a:path w="1865" h="1689">
                <a:moveTo>
                  <a:pt x="0" y="0"/>
                </a:moveTo>
                <a:lnTo>
                  <a:pt x="1864" y="0"/>
                </a:lnTo>
                <a:lnTo>
                  <a:pt x="1864" y="1688"/>
                </a:lnTo>
                <a:lnTo>
                  <a:pt x="0" y="1688"/>
                </a:lnTo>
                <a:lnTo>
                  <a:pt x="0" y="0"/>
                </a:lnTo>
                <a:close/>
              </a:path>
            </a:pathLst>
          </a:custGeom>
          <a:solidFill>
            <a:srgbClr val="FFFFFF"/>
          </a:solidFill>
          <a:ln w="76200">
            <a:solidFill>
              <a:srgbClr val="FF0000"/>
            </a:solidFill>
            <a:round/>
            <a:headEnd/>
            <a:tailEnd/>
          </a:ln>
        </p:spPr>
        <p:txBody>
          <a:bodyPr wrap="none" anchor="ctr"/>
          <a:lstStyle/>
          <a:p>
            <a:endParaRPr lang="ru-RU"/>
          </a:p>
        </p:txBody>
      </p:sp>
      <p:sp>
        <p:nvSpPr>
          <p:cNvPr id="18437" name="Freeform 5"/>
          <p:cNvSpPr>
            <a:spLocks/>
          </p:cNvSpPr>
          <p:nvPr/>
        </p:nvSpPr>
        <p:spPr bwMode="auto">
          <a:xfrm>
            <a:off x="3467100" y="1308100"/>
            <a:ext cx="3100388" cy="2655888"/>
          </a:xfrm>
          <a:custGeom>
            <a:avLst/>
            <a:gdLst>
              <a:gd name="T0" fmla="*/ 0 w 1953"/>
              <a:gd name="T1" fmla="*/ 0 h 1673"/>
              <a:gd name="T2" fmla="*/ 2147483647 w 1953"/>
              <a:gd name="T3" fmla="*/ 0 h 1673"/>
              <a:gd name="T4" fmla="*/ 2147483647 w 1953"/>
              <a:gd name="T5" fmla="*/ 2147483647 h 1673"/>
              <a:gd name="T6" fmla="*/ 0 w 1953"/>
              <a:gd name="T7" fmla="*/ 2147483647 h 1673"/>
              <a:gd name="T8" fmla="*/ 0 w 1953"/>
              <a:gd name="T9" fmla="*/ 0 h 1673"/>
              <a:gd name="T10" fmla="*/ 0 60000 65536"/>
              <a:gd name="T11" fmla="*/ 0 60000 65536"/>
              <a:gd name="T12" fmla="*/ 0 60000 65536"/>
              <a:gd name="T13" fmla="*/ 0 60000 65536"/>
              <a:gd name="T14" fmla="*/ 0 60000 65536"/>
              <a:gd name="T15" fmla="*/ 0 w 1953"/>
              <a:gd name="T16" fmla="*/ 0 h 1673"/>
              <a:gd name="T17" fmla="*/ 1953 w 1953"/>
              <a:gd name="T18" fmla="*/ 1673 h 1673"/>
            </a:gdLst>
            <a:ahLst/>
            <a:cxnLst>
              <a:cxn ang="T10">
                <a:pos x="T0" y="T1"/>
              </a:cxn>
              <a:cxn ang="T11">
                <a:pos x="T2" y="T3"/>
              </a:cxn>
              <a:cxn ang="T12">
                <a:pos x="T4" y="T5"/>
              </a:cxn>
              <a:cxn ang="T13">
                <a:pos x="T6" y="T7"/>
              </a:cxn>
              <a:cxn ang="T14">
                <a:pos x="T8" y="T9"/>
              </a:cxn>
            </a:cxnLst>
            <a:rect l="T15" t="T16" r="T17" b="T18"/>
            <a:pathLst>
              <a:path w="1953" h="1673">
                <a:moveTo>
                  <a:pt x="0" y="0"/>
                </a:moveTo>
                <a:lnTo>
                  <a:pt x="1952" y="0"/>
                </a:lnTo>
                <a:lnTo>
                  <a:pt x="1952" y="1672"/>
                </a:lnTo>
                <a:lnTo>
                  <a:pt x="0" y="1672"/>
                </a:lnTo>
                <a:lnTo>
                  <a:pt x="0" y="0"/>
                </a:lnTo>
                <a:close/>
              </a:path>
            </a:pathLst>
          </a:custGeom>
          <a:solidFill>
            <a:srgbClr val="FFFFFF"/>
          </a:solidFill>
          <a:ln w="76200">
            <a:solidFill>
              <a:srgbClr val="0000FF"/>
            </a:solidFill>
            <a:round/>
            <a:headEnd/>
            <a:tailEnd/>
          </a:ln>
        </p:spPr>
        <p:txBody>
          <a:bodyPr wrap="none" anchor="ctr"/>
          <a:lstStyle/>
          <a:p>
            <a:endParaRPr lang="ru-RU"/>
          </a:p>
        </p:txBody>
      </p:sp>
      <p:sp>
        <p:nvSpPr>
          <p:cNvPr id="18438" name="Freeform 6"/>
          <p:cNvSpPr>
            <a:spLocks/>
          </p:cNvSpPr>
          <p:nvPr/>
        </p:nvSpPr>
        <p:spPr bwMode="auto">
          <a:xfrm>
            <a:off x="6718300" y="1282700"/>
            <a:ext cx="2962275" cy="2695575"/>
          </a:xfrm>
          <a:custGeom>
            <a:avLst/>
            <a:gdLst>
              <a:gd name="T0" fmla="*/ 0 w 1866"/>
              <a:gd name="T1" fmla="*/ 0 h 1698"/>
              <a:gd name="T2" fmla="*/ 2147483647 w 1866"/>
              <a:gd name="T3" fmla="*/ 0 h 1698"/>
              <a:gd name="T4" fmla="*/ 2147483647 w 1866"/>
              <a:gd name="T5" fmla="*/ 2147483647 h 1698"/>
              <a:gd name="T6" fmla="*/ 0 w 1866"/>
              <a:gd name="T7" fmla="*/ 2147483647 h 1698"/>
              <a:gd name="T8" fmla="*/ 0 w 1866"/>
              <a:gd name="T9" fmla="*/ 0 h 1698"/>
              <a:gd name="T10" fmla="*/ 0 60000 65536"/>
              <a:gd name="T11" fmla="*/ 0 60000 65536"/>
              <a:gd name="T12" fmla="*/ 0 60000 65536"/>
              <a:gd name="T13" fmla="*/ 0 60000 65536"/>
              <a:gd name="T14" fmla="*/ 0 60000 65536"/>
              <a:gd name="T15" fmla="*/ 0 w 1866"/>
              <a:gd name="T16" fmla="*/ 0 h 1698"/>
              <a:gd name="T17" fmla="*/ 1866 w 1866"/>
              <a:gd name="T18" fmla="*/ 1698 h 1698"/>
            </a:gdLst>
            <a:ahLst/>
            <a:cxnLst>
              <a:cxn ang="T10">
                <a:pos x="T0" y="T1"/>
              </a:cxn>
              <a:cxn ang="T11">
                <a:pos x="T2" y="T3"/>
              </a:cxn>
              <a:cxn ang="T12">
                <a:pos x="T4" y="T5"/>
              </a:cxn>
              <a:cxn ang="T13">
                <a:pos x="T6" y="T7"/>
              </a:cxn>
              <a:cxn ang="T14">
                <a:pos x="T8" y="T9"/>
              </a:cxn>
            </a:cxnLst>
            <a:rect l="T15" t="T16" r="T17" b="T18"/>
            <a:pathLst>
              <a:path w="1866" h="1698">
                <a:moveTo>
                  <a:pt x="0" y="0"/>
                </a:moveTo>
                <a:lnTo>
                  <a:pt x="1865" y="0"/>
                </a:lnTo>
                <a:lnTo>
                  <a:pt x="1865" y="1697"/>
                </a:lnTo>
                <a:lnTo>
                  <a:pt x="0" y="1697"/>
                </a:lnTo>
                <a:lnTo>
                  <a:pt x="0" y="0"/>
                </a:lnTo>
                <a:close/>
              </a:path>
            </a:pathLst>
          </a:custGeom>
          <a:solidFill>
            <a:srgbClr val="FFFFFF"/>
          </a:solidFill>
          <a:ln w="76200">
            <a:solidFill>
              <a:srgbClr val="4B0082"/>
            </a:solidFill>
            <a:round/>
            <a:headEnd/>
            <a:tailEnd/>
          </a:ln>
        </p:spPr>
        <p:txBody>
          <a:bodyPr wrap="none" anchor="ctr"/>
          <a:lstStyle/>
          <a:p>
            <a:endParaRPr lang="ru-RU"/>
          </a:p>
        </p:txBody>
      </p:sp>
      <p:sp>
        <p:nvSpPr>
          <p:cNvPr id="18439" name="Text Box 7"/>
          <p:cNvSpPr txBox="1">
            <a:spLocks noChangeArrowheads="1"/>
          </p:cNvSpPr>
          <p:nvPr/>
        </p:nvSpPr>
        <p:spPr bwMode="auto">
          <a:xfrm>
            <a:off x="114300" y="4178300"/>
            <a:ext cx="9982200" cy="3186113"/>
          </a:xfrm>
          <a:prstGeom prst="rect">
            <a:avLst/>
          </a:prstGeom>
          <a:noFill/>
          <a:ln w="9525">
            <a:noFill/>
            <a:miter lim="800000"/>
            <a:headEnd/>
            <a:tailEnd/>
          </a:ln>
        </p:spPr>
        <p:txBody>
          <a:bodyPr>
            <a:spAutoFit/>
          </a:bodyPr>
          <a:lstStyle/>
          <a:p>
            <a:pPr algn="ctr"/>
            <a:r>
              <a:rPr lang="ru-RU" sz="4100" b="1">
                <a:solidFill>
                  <a:srgbClr val="005500"/>
                </a:solidFill>
              </a:rPr>
              <a:t>НЕГЕ</a:t>
            </a:r>
            <a:r>
              <a:rPr lang="en-GB" sz="4100" b="1">
                <a:solidFill>
                  <a:srgbClr val="005500"/>
                </a:solidFill>
                <a:latin typeface="Arial - 12" charset="0"/>
              </a:rPr>
              <a:t>? </a:t>
            </a:r>
          </a:p>
          <a:p>
            <a:pPr algn="ctr"/>
            <a:r>
              <a:rPr lang="ru-RU" sz="4100" b="1">
                <a:solidFill>
                  <a:srgbClr val="005500"/>
                </a:solidFill>
              </a:rPr>
              <a:t>Мына сөйлемді жауап үшін пайдаланыңыз:</a:t>
            </a:r>
            <a:r>
              <a:rPr lang="en-GB" sz="4100" b="1">
                <a:solidFill>
                  <a:srgbClr val="005500"/>
                </a:solidFill>
                <a:latin typeface="Arial - 12" charset="0"/>
              </a:rPr>
              <a:t>  </a:t>
            </a:r>
          </a:p>
          <a:p>
            <a:pPr algn="ctr"/>
            <a:r>
              <a:rPr lang="en-GB" sz="4400" b="1" i="1">
                <a:solidFill>
                  <a:srgbClr val="4B0082"/>
                </a:solidFill>
                <a:latin typeface="Arial - 24" charset="0"/>
              </a:rPr>
              <a:t>... </a:t>
            </a:r>
            <a:r>
              <a:rPr lang="kk-KZ" sz="4400" b="1" i="1">
                <a:solidFill>
                  <a:srgbClr val="4B0082"/>
                </a:solidFill>
              </a:rPr>
              <a:t>және</a:t>
            </a:r>
            <a:r>
              <a:rPr lang="en-GB" sz="4400" b="1" i="1">
                <a:solidFill>
                  <a:srgbClr val="4B0082"/>
                </a:solidFill>
                <a:latin typeface="Arial - 24" charset="0"/>
              </a:rPr>
              <a:t> ... </a:t>
            </a:r>
            <a:r>
              <a:rPr lang="ru-RU" sz="4100" b="1">
                <a:solidFill>
                  <a:srgbClr val="005500"/>
                </a:solidFill>
              </a:rPr>
              <a:t>екеуі де </a:t>
            </a:r>
            <a:r>
              <a:rPr lang="ru-RU" sz="3400" b="1" i="1">
                <a:solidFill>
                  <a:srgbClr val="4B0082"/>
                </a:solidFill>
              </a:rPr>
              <a:t>… болып табылады</a:t>
            </a:r>
            <a:r>
              <a:rPr lang="en-GB" sz="3400" b="1" i="1">
                <a:solidFill>
                  <a:srgbClr val="4B0082"/>
                </a:solidFill>
                <a:latin typeface="Arial - 24" charset="0"/>
              </a:rPr>
              <a:t>, </a:t>
            </a:r>
            <a:r>
              <a:rPr lang="kk-KZ" sz="3400" b="1" i="1">
                <a:solidFill>
                  <a:srgbClr val="4B0082"/>
                </a:solidFill>
              </a:rPr>
              <a:t>сонымен қатар</a:t>
            </a:r>
            <a:r>
              <a:rPr lang="en-GB" sz="3400" b="1" i="1">
                <a:solidFill>
                  <a:srgbClr val="4B0082"/>
                </a:solidFill>
                <a:latin typeface="Arial - 24" charset="0"/>
              </a:rPr>
              <a:t> ... </a:t>
            </a:r>
            <a:r>
              <a:rPr lang="ru-RU" sz="3400" b="1" i="1">
                <a:solidFill>
                  <a:srgbClr val="4B0082"/>
                </a:solidFill>
                <a:latin typeface="Arial - 24" charset="0"/>
              </a:rPr>
              <a:t>-</a:t>
            </a:r>
            <a:r>
              <a:rPr lang="en-GB" sz="3400" b="1" i="1">
                <a:solidFill>
                  <a:srgbClr val="4B0082"/>
                </a:solidFill>
                <a:latin typeface="Arial - 24" charset="0"/>
              </a:rPr>
              <a:t> ....</a:t>
            </a:r>
          </a:p>
        </p:txBody>
      </p:sp>
      <p:sp>
        <p:nvSpPr>
          <p:cNvPr id="18440" name="Text Box 8"/>
          <p:cNvSpPr txBox="1">
            <a:spLocks noChangeArrowheads="1"/>
          </p:cNvSpPr>
          <p:nvPr/>
        </p:nvSpPr>
        <p:spPr bwMode="auto">
          <a:xfrm>
            <a:off x="1550988" y="427038"/>
            <a:ext cx="1397000" cy="976312"/>
          </a:xfrm>
          <a:prstGeom prst="rect">
            <a:avLst/>
          </a:prstGeom>
          <a:noFill/>
          <a:ln w="9525">
            <a:noFill/>
            <a:miter lim="800000"/>
            <a:headEnd/>
            <a:tailEnd/>
          </a:ln>
        </p:spPr>
        <p:txBody>
          <a:bodyPr>
            <a:spAutoFit/>
          </a:bodyPr>
          <a:lstStyle/>
          <a:p>
            <a:r>
              <a:rPr lang="en-GB" sz="5800" b="1">
                <a:solidFill>
                  <a:srgbClr val="FF0000"/>
                </a:solidFill>
                <a:latin typeface="Trebuchet MS - 16" charset="0"/>
              </a:rPr>
              <a:t>A</a:t>
            </a:r>
          </a:p>
        </p:txBody>
      </p:sp>
      <p:sp>
        <p:nvSpPr>
          <p:cNvPr id="18441" name="Text Box 9"/>
          <p:cNvSpPr txBox="1">
            <a:spLocks noChangeArrowheads="1"/>
          </p:cNvSpPr>
          <p:nvPr/>
        </p:nvSpPr>
        <p:spPr bwMode="auto">
          <a:xfrm>
            <a:off x="4711700" y="482600"/>
            <a:ext cx="1447800" cy="1144588"/>
          </a:xfrm>
          <a:prstGeom prst="rect">
            <a:avLst/>
          </a:prstGeom>
          <a:noFill/>
          <a:ln w="9525">
            <a:noFill/>
            <a:miter lim="800000"/>
            <a:headEnd/>
            <a:tailEnd/>
          </a:ln>
        </p:spPr>
        <p:txBody>
          <a:bodyPr>
            <a:spAutoFit/>
          </a:bodyPr>
          <a:lstStyle/>
          <a:p>
            <a:r>
              <a:rPr lang="en-GB" sz="6000" b="1">
                <a:solidFill>
                  <a:srgbClr val="0000FF"/>
                </a:solidFill>
                <a:latin typeface="Trebuchet MS - 16" charset="0"/>
              </a:rPr>
              <a:t>B</a:t>
            </a:r>
          </a:p>
        </p:txBody>
      </p:sp>
      <p:sp>
        <p:nvSpPr>
          <p:cNvPr id="18442" name="Text Box 10"/>
          <p:cNvSpPr txBox="1">
            <a:spLocks noChangeArrowheads="1"/>
          </p:cNvSpPr>
          <p:nvPr/>
        </p:nvSpPr>
        <p:spPr bwMode="auto">
          <a:xfrm>
            <a:off x="7886700" y="444500"/>
            <a:ext cx="1295400" cy="1009650"/>
          </a:xfrm>
          <a:prstGeom prst="rect">
            <a:avLst/>
          </a:prstGeom>
          <a:noFill/>
          <a:ln w="9525">
            <a:noFill/>
            <a:miter lim="800000"/>
            <a:headEnd/>
            <a:tailEnd/>
          </a:ln>
        </p:spPr>
        <p:txBody>
          <a:bodyPr>
            <a:spAutoFit/>
          </a:bodyPr>
          <a:lstStyle/>
          <a:p>
            <a:r>
              <a:rPr lang="en-GB" sz="5200" b="1">
                <a:solidFill>
                  <a:srgbClr val="4B0082"/>
                </a:solidFill>
                <a:latin typeface="Trebuchet MS - 16" charset="0"/>
              </a:rPr>
              <a: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1066800" y="5905500"/>
            <a:ext cx="8180388" cy="788988"/>
          </a:xfrm>
          <a:custGeom>
            <a:avLst/>
            <a:gdLst>
              <a:gd name="T0" fmla="*/ 0 w 5153"/>
              <a:gd name="T1" fmla="*/ 0 h 497"/>
              <a:gd name="T2" fmla="*/ 2147483647 w 5153"/>
              <a:gd name="T3" fmla="*/ 0 h 497"/>
              <a:gd name="T4" fmla="*/ 2147483647 w 5153"/>
              <a:gd name="T5" fmla="*/ 2147483647 h 497"/>
              <a:gd name="T6" fmla="*/ 0 w 5153"/>
              <a:gd name="T7" fmla="*/ 2147483647 h 497"/>
              <a:gd name="T8" fmla="*/ 0 w 5153"/>
              <a:gd name="T9" fmla="*/ 0 h 497"/>
              <a:gd name="T10" fmla="*/ 0 60000 65536"/>
              <a:gd name="T11" fmla="*/ 0 60000 65536"/>
              <a:gd name="T12" fmla="*/ 0 60000 65536"/>
              <a:gd name="T13" fmla="*/ 0 60000 65536"/>
              <a:gd name="T14" fmla="*/ 0 60000 65536"/>
              <a:gd name="T15" fmla="*/ 0 w 5153"/>
              <a:gd name="T16" fmla="*/ 0 h 497"/>
              <a:gd name="T17" fmla="*/ 5153 w 5153"/>
              <a:gd name="T18" fmla="*/ 497 h 497"/>
            </a:gdLst>
            <a:ahLst/>
            <a:cxnLst>
              <a:cxn ang="T10">
                <a:pos x="T0" y="T1"/>
              </a:cxn>
              <a:cxn ang="T11">
                <a:pos x="T2" y="T3"/>
              </a:cxn>
              <a:cxn ang="T12">
                <a:pos x="T4" y="T5"/>
              </a:cxn>
              <a:cxn ang="T13">
                <a:pos x="T6" y="T7"/>
              </a:cxn>
              <a:cxn ang="T14">
                <a:pos x="T8" y="T9"/>
              </a:cxn>
            </a:cxnLst>
            <a:rect l="T15" t="T16" r="T17" b="T18"/>
            <a:pathLst>
              <a:path w="5153" h="497">
                <a:moveTo>
                  <a:pt x="0" y="0"/>
                </a:moveTo>
                <a:lnTo>
                  <a:pt x="5152" y="0"/>
                </a:lnTo>
                <a:lnTo>
                  <a:pt x="5152" y="496"/>
                </a:lnTo>
                <a:lnTo>
                  <a:pt x="0" y="496"/>
                </a:lnTo>
                <a:lnTo>
                  <a:pt x="0" y="0"/>
                </a:lnTo>
                <a:close/>
              </a:path>
            </a:pathLst>
          </a:custGeom>
          <a:solidFill>
            <a:srgbClr val="FFFFFF"/>
          </a:solidFill>
          <a:ln w="38100">
            <a:solidFill>
              <a:srgbClr val="4B0082"/>
            </a:solidFill>
            <a:round/>
            <a:headEnd/>
            <a:tailEnd/>
          </a:ln>
        </p:spPr>
        <p:txBody>
          <a:bodyPr wrap="none" anchor="ctr"/>
          <a:lstStyle/>
          <a:p>
            <a:endParaRPr lang="ru-RU"/>
          </a:p>
        </p:txBody>
      </p:sp>
      <p:sp>
        <p:nvSpPr>
          <p:cNvPr id="19459" name="Text Box 3"/>
          <p:cNvSpPr txBox="1">
            <a:spLocks noChangeArrowheads="1"/>
          </p:cNvSpPr>
          <p:nvPr/>
        </p:nvSpPr>
        <p:spPr bwMode="auto">
          <a:xfrm>
            <a:off x="50800" y="0"/>
            <a:ext cx="9855200" cy="777875"/>
          </a:xfrm>
          <a:prstGeom prst="rect">
            <a:avLst/>
          </a:prstGeom>
          <a:noFill/>
          <a:ln w="9525">
            <a:noFill/>
            <a:miter lim="800000"/>
            <a:headEnd/>
            <a:tailEnd/>
          </a:ln>
        </p:spPr>
        <p:txBody>
          <a:bodyPr>
            <a:spAutoFit/>
          </a:bodyPr>
          <a:lstStyle/>
          <a:p>
            <a:pPr algn="ctr"/>
            <a:r>
              <a:rPr lang="ru-RU" sz="4500" b="1">
                <a:solidFill>
                  <a:srgbClr val="005500"/>
                </a:solidFill>
              </a:rPr>
              <a:t>Арасындағы айырмашылығы </a:t>
            </a:r>
            <a:r>
              <a:rPr lang="ru-RU" sz="4500" b="1">
                <a:solidFill>
                  <a:srgbClr val="005500"/>
                </a:solidFill>
                <a:latin typeface="Bookman Old Style - 16" charset="0"/>
              </a:rPr>
              <a:t>…</a:t>
            </a:r>
            <a:r>
              <a:rPr lang="en-GB" sz="4500" b="1">
                <a:solidFill>
                  <a:srgbClr val="005500"/>
                </a:solidFill>
                <a:latin typeface="Bookman Old Style - 16" charset="0"/>
              </a:rPr>
              <a:t> </a:t>
            </a:r>
          </a:p>
        </p:txBody>
      </p:sp>
      <p:sp>
        <p:nvSpPr>
          <p:cNvPr id="19460" name="Freeform 4"/>
          <p:cNvSpPr>
            <a:spLocks/>
          </p:cNvSpPr>
          <p:nvPr/>
        </p:nvSpPr>
        <p:spPr bwMode="auto">
          <a:xfrm>
            <a:off x="1079500" y="1714500"/>
            <a:ext cx="2960688" cy="2681288"/>
          </a:xfrm>
          <a:custGeom>
            <a:avLst/>
            <a:gdLst>
              <a:gd name="T0" fmla="*/ 0 w 1865"/>
              <a:gd name="T1" fmla="*/ 0 h 1689"/>
              <a:gd name="T2" fmla="*/ 2147483647 w 1865"/>
              <a:gd name="T3" fmla="*/ 0 h 1689"/>
              <a:gd name="T4" fmla="*/ 2147483647 w 1865"/>
              <a:gd name="T5" fmla="*/ 2147483647 h 1689"/>
              <a:gd name="T6" fmla="*/ 0 w 1865"/>
              <a:gd name="T7" fmla="*/ 2147483647 h 1689"/>
              <a:gd name="T8" fmla="*/ 0 w 1865"/>
              <a:gd name="T9" fmla="*/ 0 h 1689"/>
              <a:gd name="T10" fmla="*/ 0 60000 65536"/>
              <a:gd name="T11" fmla="*/ 0 60000 65536"/>
              <a:gd name="T12" fmla="*/ 0 60000 65536"/>
              <a:gd name="T13" fmla="*/ 0 60000 65536"/>
              <a:gd name="T14" fmla="*/ 0 60000 65536"/>
              <a:gd name="T15" fmla="*/ 0 w 1865"/>
              <a:gd name="T16" fmla="*/ 0 h 1689"/>
              <a:gd name="T17" fmla="*/ 1865 w 1865"/>
              <a:gd name="T18" fmla="*/ 1689 h 1689"/>
            </a:gdLst>
            <a:ahLst/>
            <a:cxnLst>
              <a:cxn ang="T10">
                <a:pos x="T0" y="T1"/>
              </a:cxn>
              <a:cxn ang="T11">
                <a:pos x="T2" y="T3"/>
              </a:cxn>
              <a:cxn ang="T12">
                <a:pos x="T4" y="T5"/>
              </a:cxn>
              <a:cxn ang="T13">
                <a:pos x="T6" y="T7"/>
              </a:cxn>
              <a:cxn ang="T14">
                <a:pos x="T8" y="T9"/>
              </a:cxn>
            </a:cxnLst>
            <a:rect l="T15" t="T16" r="T17" b="T18"/>
            <a:pathLst>
              <a:path w="1865" h="1689">
                <a:moveTo>
                  <a:pt x="0" y="0"/>
                </a:moveTo>
                <a:lnTo>
                  <a:pt x="1864" y="0"/>
                </a:lnTo>
                <a:lnTo>
                  <a:pt x="1864" y="1688"/>
                </a:lnTo>
                <a:lnTo>
                  <a:pt x="0" y="1688"/>
                </a:lnTo>
                <a:lnTo>
                  <a:pt x="0" y="0"/>
                </a:lnTo>
                <a:close/>
              </a:path>
            </a:pathLst>
          </a:custGeom>
          <a:solidFill>
            <a:srgbClr val="FFFFFF"/>
          </a:solidFill>
          <a:ln w="76200">
            <a:solidFill>
              <a:srgbClr val="FF0000"/>
            </a:solidFill>
            <a:round/>
            <a:headEnd/>
            <a:tailEnd/>
          </a:ln>
        </p:spPr>
        <p:txBody>
          <a:bodyPr wrap="none" anchor="ctr"/>
          <a:lstStyle/>
          <a:p>
            <a:endParaRPr lang="ru-RU"/>
          </a:p>
        </p:txBody>
      </p:sp>
      <p:sp>
        <p:nvSpPr>
          <p:cNvPr id="19461" name="Freeform 5"/>
          <p:cNvSpPr>
            <a:spLocks/>
          </p:cNvSpPr>
          <p:nvPr/>
        </p:nvSpPr>
        <p:spPr bwMode="auto">
          <a:xfrm>
            <a:off x="6156325" y="1778000"/>
            <a:ext cx="3100388" cy="2655888"/>
          </a:xfrm>
          <a:custGeom>
            <a:avLst/>
            <a:gdLst>
              <a:gd name="T0" fmla="*/ 0 w 1953"/>
              <a:gd name="T1" fmla="*/ 0 h 1673"/>
              <a:gd name="T2" fmla="*/ 2147483647 w 1953"/>
              <a:gd name="T3" fmla="*/ 0 h 1673"/>
              <a:gd name="T4" fmla="*/ 2147483647 w 1953"/>
              <a:gd name="T5" fmla="*/ 2147483647 h 1673"/>
              <a:gd name="T6" fmla="*/ 0 w 1953"/>
              <a:gd name="T7" fmla="*/ 2147483647 h 1673"/>
              <a:gd name="T8" fmla="*/ 0 w 1953"/>
              <a:gd name="T9" fmla="*/ 0 h 1673"/>
              <a:gd name="T10" fmla="*/ 0 60000 65536"/>
              <a:gd name="T11" fmla="*/ 0 60000 65536"/>
              <a:gd name="T12" fmla="*/ 0 60000 65536"/>
              <a:gd name="T13" fmla="*/ 0 60000 65536"/>
              <a:gd name="T14" fmla="*/ 0 60000 65536"/>
              <a:gd name="T15" fmla="*/ 0 w 1953"/>
              <a:gd name="T16" fmla="*/ 0 h 1673"/>
              <a:gd name="T17" fmla="*/ 1953 w 1953"/>
              <a:gd name="T18" fmla="*/ 1673 h 1673"/>
            </a:gdLst>
            <a:ahLst/>
            <a:cxnLst>
              <a:cxn ang="T10">
                <a:pos x="T0" y="T1"/>
              </a:cxn>
              <a:cxn ang="T11">
                <a:pos x="T2" y="T3"/>
              </a:cxn>
              <a:cxn ang="T12">
                <a:pos x="T4" y="T5"/>
              </a:cxn>
              <a:cxn ang="T13">
                <a:pos x="T6" y="T7"/>
              </a:cxn>
              <a:cxn ang="T14">
                <a:pos x="T8" y="T9"/>
              </a:cxn>
            </a:cxnLst>
            <a:rect l="T15" t="T16" r="T17" b="T18"/>
            <a:pathLst>
              <a:path w="1953" h="1673">
                <a:moveTo>
                  <a:pt x="0" y="0"/>
                </a:moveTo>
                <a:lnTo>
                  <a:pt x="1952" y="0"/>
                </a:lnTo>
                <a:lnTo>
                  <a:pt x="1952" y="1672"/>
                </a:lnTo>
                <a:lnTo>
                  <a:pt x="0" y="1672"/>
                </a:lnTo>
                <a:lnTo>
                  <a:pt x="0" y="0"/>
                </a:lnTo>
                <a:close/>
              </a:path>
            </a:pathLst>
          </a:custGeom>
          <a:solidFill>
            <a:srgbClr val="FFFFFF"/>
          </a:solidFill>
          <a:ln w="76200">
            <a:solidFill>
              <a:srgbClr val="0000FF"/>
            </a:solidFill>
            <a:round/>
            <a:headEnd/>
            <a:tailEnd/>
          </a:ln>
        </p:spPr>
        <p:txBody>
          <a:bodyPr wrap="none" anchor="ctr"/>
          <a:lstStyle/>
          <a:p>
            <a:endParaRPr lang="ru-RU"/>
          </a:p>
        </p:txBody>
      </p:sp>
      <p:sp>
        <p:nvSpPr>
          <p:cNvPr id="19462" name="Text Box 6"/>
          <p:cNvSpPr txBox="1">
            <a:spLocks noChangeArrowheads="1"/>
          </p:cNvSpPr>
          <p:nvPr/>
        </p:nvSpPr>
        <p:spPr bwMode="auto">
          <a:xfrm>
            <a:off x="88900" y="4559300"/>
            <a:ext cx="10236200" cy="2678113"/>
          </a:xfrm>
          <a:prstGeom prst="rect">
            <a:avLst/>
          </a:prstGeom>
          <a:noFill/>
          <a:ln w="9525">
            <a:noFill/>
            <a:miter lim="800000"/>
            <a:headEnd/>
            <a:tailEnd/>
          </a:ln>
        </p:spPr>
        <p:txBody>
          <a:bodyPr>
            <a:spAutoFit/>
          </a:bodyPr>
          <a:lstStyle/>
          <a:p>
            <a:pPr algn="ctr"/>
            <a:r>
              <a:rPr lang="ru-RU" sz="4400" b="1">
                <a:solidFill>
                  <a:srgbClr val="005500"/>
                </a:solidFill>
              </a:rPr>
              <a:t>Неге</a:t>
            </a:r>
            <a:r>
              <a:rPr lang="en-GB" sz="4400" b="1">
                <a:solidFill>
                  <a:srgbClr val="005500"/>
                </a:solidFill>
                <a:latin typeface="Arial - 12" charset="0"/>
              </a:rPr>
              <a:t>? </a:t>
            </a:r>
          </a:p>
          <a:p>
            <a:pPr algn="ctr"/>
            <a:r>
              <a:rPr lang="ru-RU" sz="4000" b="1">
                <a:solidFill>
                  <a:srgbClr val="005500"/>
                </a:solidFill>
              </a:rPr>
              <a:t>Мына сөйлемді жауап үшін пайдаланыңыз:</a:t>
            </a:r>
            <a:endParaRPr lang="en-GB" sz="4000" b="1">
              <a:solidFill>
                <a:srgbClr val="005500"/>
              </a:solidFill>
              <a:latin typeface="Symbol - 16" charset="0"/>
            </a:endParaRPr>
          </a:p>
          <a:p>
            <a:pPr algn="ctr"/>
            <a:r>
              <a:rPr lang="en-GB" sz="4400" b="1">
                <a:solidFill>
                  <a:srgbClr val="005500"/>
                </a:solidFill>
                <a:latin typeface="Symbol - 16" charset="0"/>
              </a:rPr>
              <a:t>.</a:t>
            </a:r>
            <a:r>
              <a:rPr lang="en-GB" sz="4400" b="1" i="1">
                <a:solidFill>
                  <a:srgbClr val="4B0082"/>
                </a:solidFill>
                <a:latin typeface="Symbol - 16" charset="0"/>
              </a:rPr>
              <a:t>.. </a:t>
            </a:r>
            <a:r>
              <a:rPr lang="kk-KZ" sz="4400" b="1" i="1">
                <a:solidFill>
                  <a:srgbClr val="4B0082"/>
                </a:solidFill>
              </a:rPr>
              <a:t>... </a:t>
            </a:r>
            <a:r>
              <a:rPr lang="ru-RU" sz="4400" b="1" i="1">
                <a:solidFill>
                  <a:srgbClr val="4B0082"/>
                </a:solidFill>
              </a:rPr>
              <a:t>болып табылады</a:t>
            </a:r>
            <a:r>
              <a:rPr lang="en-GB" sz="4400" b="1" i="1">
                <a:solidFill>
                  <a:srgbClr val="4B0082"/>
                </a:solidFill>
                <a:latin typeface="Symbol - 16" charset="0"/>
              </a:rPr>
              <a:t>, </a:t>
            </a:r>
            <a:r>
              <a:rPr lang="kk-KZ" sz="4400" b="1" i="1">
                <a:solidFill>
                  <a:srgbClr val="4B0082"/>
                </a:solidFill>
                <a:latin typeface="Symbol - 16" charset="0"/>
              </a:rPr>
              <a:t>ал </a:t>
            </a:r>
            <a:r>
              <a:rPr lang="en-GB" sz="4400" b="1" i="1">
                <a:solidFill>
                  <a:srgbClr val="4B0082"/>
                </a:solidFill>
                <a:latin typeface="Symbol - 16" charset="0"/>
              </a:rPr>
              <a:t>.... </a:t>
            </a:r>
            <a:r>
              <a:rPr lang="ru-RU" sz="4400" b="1" i="1">
                <a:solidFill>
                  <a:srgbClr val="4B0082"/>
                </a:solidFill>
                <a:latin typeface="Symbol - 16" charset="0"/>
              </a:rPr>
              <a:t>-</a:t>
            </a:r>
            <a:r>
              <a:rPr lang="en-GB" sz="4400" b="1" i="1">
                <a:solidFill>
                  <a:srgbClr val="4B0082"/>
                </a:solidFill>
                <a:latin typeface="Symbol - 16" charset="0"/>
              </a:rPr>
              <a:t> .....</a:t>
            </a:r>
            <a:endParaRPr lang="en-GB" sz="4400" b="1" i="1">
              <a:solidFill>
                <a:srgbClr val="4B0082"/>
              </a:solidFill>
            </a:endParaRPr>
          </a:p>
        </p:txBody>
      </p:sp>
      <p:sp>
        <p:nvSpPr>
          <p:cNvPr id="19463" name="Text Box 7"/>
          <p:cNvSpPr txBox="1">
            <a:spLocks noChangeArrowheads="1"/>
          </p:cNvSpPr>
          <p:nvPr/>
        </p:nvSpPr>
        <p:spPr bwMode="auto">
          <a:xfrm>
            <a:off x="2159000" y="863600"/>
            <a:ext cx="1397000" cy="1106488"/>
          </a:xfrm>
          <a:prstGeom prst="rect">
            <a:avLst/>
          </a:prstGeom>
          <a:noFill/>
          <a:ln w="9525">
            <a:noFill/>
            <a:miter lim="800000"/>
            <a:headEnd/>
            <a:tailEnd/>
          </a:ln>
        </p:spPr>
        <p:txBody>
          <a:bodyPr>
            <a:spAutoFit/>
          </a:bodyPr>
          <a:lstStyle/>
          <a:p>
            <a:r>
              <a:rPr lang="en-GB" sz="5800" b="1">
                <a:solidFill>
                  <a:srgbClr val="FF0000"/>
                </a:solidFill>
                <a:latin typeface="Trebuchet MS - 16" charset="0"/>
              </a:rPr>
              <a:t>A</a:t>
            </a:r>
          </a:p>
        </p:txBody>
      </p:sp>
      <p:sp>
        <p:nvSpPr>
          <p:cNvPr id="19464" name="Text Box 8"/>
          <p:cNvSpPr txBox="1">
            <a:spLocks noChangeArrowheads="1"/>
          </p:cNvSpPr>
          <p:nvPr/>
        </p:nvSpPr>
        <p:spPr bwMode="auto">
          <a:xfrm>
            <a:off x="7378700" y="914400"/>
            <a:ext cx="1447800" cy="1144588"/>
          </a:xfrm>
          <a:prstGeom prst="rect">
            <a:avLst/>
          </a:prstGeom>
          <a:noFill/>
          <a:ln w="9525">
            <a:noFill/>
            <a:miter lim="800000"/>
            <a:headEnd/>
            <a:tailEnd/>
          </a:ln>
        </p:spPr>
        <p:txBody>
          <a:bodyPr>
            <a:spAutoFit/>
          </a:bodyPr>
          <a:lstStyle/>
          <a:p>
            <a:r>
              <a:rPr lang="en-GB" sz="6000" b="1">
                <a:solidFill>
                  <a:srgbClr val="0000FF"/>
                </a:solidFill>
                <a:latin typeface="Trebuchet MS - 16" charset="0"/>
              </a:rPr>
              <a:t>B</a:t>
            </a:r>
          </a:p>
        </p:txBody>
      </p:sp>
      <p:sp>
        <p:nvSpPr>
          <p:cNvPr id="19465" name="Text Box 9"/>
          <p:cNvSpPr txBox="1">
            <a:spLocks noChangeArrowheads="1"/>
          </p:cNvSpPr>
          <p:nvPr/>
        </p:nvSpPr>
        <p:spPr bwMode="auto">
          <a:xfrm>
            <a:off x="4143375" y="2659063"/>
            <a:ext cx="2057400" cy="554037"/>
          </a:xfrm>
          <a:prstGeom prst="rect">
            <a:avLst/>
          </a:prstGeom>
          <a:noFill/>
          <a:ln w="9525">
            <a:noFill/>
            <a:miter lim="800000"/>
            <a:headEnd/>
            <a:tailEnd/>
          </a:ln>
        </p:spPr>
        <p:txBody>
          <a:bodyPr>
            <a:spAutoFit/>
          </a:bodyPr>
          <a:lstStyle/>
          <a:p>
            <a:r>
              <a:rPr lang="ru-RU" sz="1500">
                <a:solidFill>
                  <a:srgbClr val="000000"/>
                </a:solidFill>
              </a:rPr>
              <a:t>Суретті немесе негізгі сөзді қойыңыз</a:t>
            </a:r>
            <a:r>
              <a:rPr lang="ru-RU" sz="1500">
                <a:solidFill>
                  <a:srgbClr val="000000"/>
                </a:solidFill>
                <a:latin typeface="Arial - 72" charset="0"/>
              </a:rPr>
              <a:t> </a:t>
            </a:r>
            <a:endParaRPr lang="en-GB" sz="1500">
              <a:solidFill>
                <a:srgbClr val="000000"/>
              </a:solidFill>
              <a:latin typeface="Arial - 7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0482" name="Freeform 2"/>
          <p:cNvSpPr>
            <a:spLocks/>
          </p:cNvSpPr>
          <p:nvPr/>
        </p:nvSpPr>
        <p:spPr bwMode="auto">
          <a:xfrm>
            <a:off x="114300" y="5324475"/>
            <a:ext cx="7115175" cy="1641475"/>
          </a:xfrm>
          <a:custGeom>
            <a:avLst/>
            <a:gdLst>
              <a:gd name="T0" fmla="*/ 0 w 4482"/>
              <a:gd name="T1" fmla="*/ 0 h 1034"/>
              <a:gd name="T2" fmla="*/ 2147483647 w 4482"/>
              <a:gd name="T3" fmla="*/ 0 h 1034"/>
              <a:gd name="T4" fmla="*/ 2147483647 w 4482"/>
              <a:gd name="T5" fmla="*/ 2147483647 h 1034"/>
              <a:gd name="T6" fmla="*/ 0 w 4482"/>
              <a:gd name="T7" fmla="*/ 2147483647 h 1034"/>
              <a:gd name="T8" fmla="*/ 0 w 4482"/>
              <a:gd name="T9" fmla="*/ 0 h 1034"/>
              <a:gd name="T10" fmla="*/ 0 60000 65536"/>
              <a:gd name="T11" fmla="*/ 0 60000 65536"/>
              <a:gd name="T12" fmla="*/ 0 60000 65536"/>
              <a:gd name="T13" fmla="*/ 0 60000 65536"/>
              <a:gd name="T14" fmla="*/ 0 60000 65536"/>
              <a:gd name="T15" fmla="*/ 0 w 4482"/>
              <a:gd name="T16" fmla="*/ 0 h 1034"/>
              <a:gd name="T17" fmla="*/ 4482 w 4482"/>
              <a:gd name="T18" fmla="*/ 1034 h 1034"/>
            </a:gdLst>
            <a:ahLst/>
            <a:cxnLst>
              <a:cxn ang="T10">
                <a:pos x="T0" y="T1"/>
              </a:cxn>
              <a:cxn ang="T11">
                <a:pos x="T2" y="T3"/>
              </a:cxn>
              <a:cxn ang="T12">
                <a:pos x="T4" y="T5"/>
              </a:cxn>
              <a:cxn ang="T13">
                <a:pos x="T6" y="T7"/>
              </a:cxn>
              <a:cxn ang="T14">
                <a:pos x="T8" y="T9"/>
              </a:cxn>
            </a:cxnLst>
            <a:rect l="T15" t="T16" r="T17" b="T18"/>
            <a:pathLst>
              <a:path w="4482" h="1034">
                <a:moveTo>
                  <a:pt x="0" y="0"/>
                </a:moveTo>
                <a:lnTo>
                  <a:pt x="4481" y="0"/>
                </a:lnTo>
                <a:lnTo>
                  <a:pt x="4481" y="1033"/>
                </a:lnTo>
                <a:lnTo>
                  <a:pt x="0" y="1033"/>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0483" name="Freeform 3"/>
          <p:cNvSpPr>
            <a:spLocks/>
          </p:cNvSpPr>
          <p:nvPr/>
        </p:nvSpPr>
        <p:spPr bwMode="auto">
          <a:xfrm>
            <a:off x="3048000" y="2870200"/>
            <a:ext cx="6962775" cy="2428875"/>
          </a:xfrm>
          <a:custGeom>
            <a:avLst/>
            <a:gdLst>
              <a:gd name="T0" fmla="*/ 0 w 4386"/>
              <a:gd name="T1" fmla="*/ 0 h 1530"/>
              <a:gd name="T2" fmla="*/ 2147483647 w 4386"/>
              <a:gd name="T3" fmla="*/ 0 h 1530"/>
              <a:gd name="T4" fmla="*/ 2147483647 w 4386"/>
              <a:gd name="T5" fmla="*/ 2147483647 h 1530"/>
              <a:gd name="T6" fmla="*/ 0 w 4386"/>
              <a:gd name="T7" fmla="*/ 2147483647 h 1530"/>
              <a:gd name="T8" fmla="*/ 0 w 4386"/>
              <a:gd name="T9" fmla="*/ 0 h 1530"/>
              <a:gd name="T10" fmla="*/ 0 60000 65536"/>
              <a:gd name="T11" fmla="*/ 0 60000 65536"/>
              <a:gd name="T12" fmla="*/ 0 60000 65536"/>
              <a:gd name="T13" fmla="*/ 0 60000 65536"/>
              <a:gd name="T14" fmla="*/ 0 60000 65536"/>
              <a:gd name="T15" fmla="*/ 0 w 4386"/>
              <a:gd name="T16" fmla="*/ 0 h 1530"/>
              <a:gd name="T17" fmla="*/ 4386 w 4386"/>
              <a:gd name="T18" fmla="*/ 1530 h 1530"/>
            </a:gdLst>
            <a:ahLst/>
            <a:cxnLst>
              <a:cxn ang="T10">
                <a:pos x="T0" y="T1"/>
              </a:cxn>
              <a:cxn ang="T11">
                <a:pos x="T2" y="T3"/>
              </a:cxn>
              <a:cxn ang="T12">
                <a:pos x="T4" y="T5"/>
              </a:cxn>
              <a:cxn ang="T13">
                <a:pos x="T6" y="T7"/>
              </a:cxn>
              <a:cxn ang="T14">
                <a:pos x="T8" y="T9"/>
              </a:cxn>
            </a:cxnLst>
            <a:rect l="T15" t="T16" r="T17" b="T18"/>
            <a:pathLst>
              <a:path w="4386" h="1530">
                <a:moveTo>
                  <a:pt x="0" y="0"/>
                </a:moveTo>
                <a:lnTo>
                  <a:pt x="4385" y="0"/>
                </a:lnTo>
                <a:lnTo>
                  <a:pt x="4385" y="1529"/>
                </a:lnTo>
                <a:lnTo>
                  <a:pt x="0" y="1529"/>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0484" name="Freeform 4"/>
          <p:cNvSpPr>
            <a:spLocks/>
          </p:cNvSpPr>
          <p:nvPr/>
        </p:nvSpPr>
        <p:spPr bwMode="auto">
          <a:xfrm>
            <a:off x="88900" y="1562100"/>
            <a:ext cx="4827588" cy="1487488"/>
          </a:xfrm>
          <a:custGeom>
            <a:avLst/>
            <a:gdLst>
              <a:gd name="T0" fmla="*/ 0 w 3041"/>
              <a:gd name="T1" fmla="*/ 0 h 937"/>
              <a:gd name="T2" fmla="*/ 2147483647 w 3041"/>
              <a:gd name="T3" fmla="*/ 0 h 937"/>
              <a:gd name="T4" fmla="*/ 2147483647 w 3041"/>
              <a:gd name="T5" fmla="*/ 2147483647 h 937"/>
              <a:gd name="T6" fmla="*/ 0 w 3041"/>
              <a:gd name="T7" fmla="*/ 2147483647 h 937"/>
              <a:gd name="T8" fmla="*/ 0 w 3041"/>
              <a:gd name="T9" fmla="*/ 0 h 937"/>
              <a:gd name="T10" fmla="*/ 0 60000 65536"/>
              <a:gd name="T11" fmla="*/ 0 60000 65536"/>
              <a:gd name="T12" fmla="*/ 0 60000 65536"/>
              <a:gd name="T13" fmla="*/ 0 60000 65536"/>
              <a:gd name="T14" fmla="*/ 0 60000 65536"/>
              <a:gd name="T15" fmla="*/ 0 w 3041"/>
              <a:gd name="T16" fmla="*/ 0 h 937"/>
              <a:gd name="T17" fmla="*/ 3041 w 3041"/>
              <a:gd name="T18" fmla="*/ 937 h 937"/>
            </a:gdLst>
            <a:ahLst/>
            <a:cxnLst>
              <a:cxn ang="T10">
                <a:pos x="T0" y="T1"/>
              </a:cxn>
              <a:cxn ang="T11">
                <a:pos x="T2" y="T3"/>
              </a:cxn>
              <a:cxn ang="T12">
                <a:pos x="T4" y="T5"/>
              </a:cxn>
              <a:cxn ang="T13">
                <a:pos x="T6" y="T7"/>
              </a:cxn>
              <a:cxn ang="T14">
                <a:pos x="T8" y="T9"/>
              </a:cxn>
            </a:cxnLst>
            <a:rect l="T15" t="T16" r="T17" b="T18"/>
            <a:pathLst>
              <a:path w="3041" h="937">
                <a:moveTo>
                  <a:pt x="0" y="0"/>
                </a:moveTo>
                <a:lnTo>
                  <a:pt x="3040" y="0"/>
                </a:lnTo>
                <a:lnTo>
                  <a:pt x="3040" y="936"/>
                </a:lnTo>
                <a:lnTo>
                  <a:pt x="0" y="936"/>
                </a:lnTo>
                <a:lnTo>
                  <a:pt x="0" y="0"/>
                </a:lnTo>
                <a:close/>
              </a:path>
            </a:pathLst>
          </a:custGeom>
          <a:solidFill>
            <a:srgbClr val="FFFFFF"/>
          </a:solidFill>
          <a:ln w="76200">
            <a:solidFill>
              <a:srgbClr val="000000"/>
            </a:solidFill>
            <a:round/>
            <a:headEnd/>
            <a:tailEnd/>
          </a:ln>
        </p:spPr>
        <p:txBody>
          <a:bodyPr wrap="none" anchor="ctr"/>
          <a:lstStyle/>
          <a:p>
            <a:endParaRPr lang="ru-RU"/>
          </a:p>
        </p:txBody>
      </p:sp>
      <p:grpSp>
        <p:nvGrpSpPr>
          <p:cNvPr id="20485" name="Group 7"/>
          <p:cNvGrpSpPr>
            <a:grpSpLocks/>
          </p:cNvGrpSpPr>
          <p:nvPr/>
        </p:nvGrpSpPr>
        <p:grpSpPr bwMode="auto">
          <a:xfrm>
            <a:off x="288925" y="190500"/>
            <a:ext cx="9688513" cy="1019175"/>
            <a:chOff x="603" y="120"/>
            <a:chExt cx="5338" cy="642"/>
          </a:xfrm>
        </p:grpSpPr>
        <p:sp>
          <p:nvSpPr>
            <p:cNvPr id="20492" name="Freeform 5"/>
            <p:cNvSpPr>
              <a:spLocks/>
            </p:cNvSpPr>
            <p:nvPr/>
          </p:nvSpPr>
          <p:spPr bwMode="auto">
            <a:xfrm>
              <a:off x="603" y="120"/>
              <a:ext cx="5338" cy="642"/>
            </a:xfrm>
            <a:custGeom>
              <a:avLst/>
              <a:gdLst>
                <a:gd name="T0" fmla="*/ 0 w 5338"/>
                <a:gd name="T1" fmla="*/ 0 h 642"/>
                <a:gd name="T2" fmla="*/ 5337 w 5338"/>
                <a:gd name="T3" fmla="*/ 0 h 642"/>
                <a:gd name="T4" fmla="*/ 5337 w 5338"/>
                <a:gd name="T5" fmla="*/ 641 h 642"/>
                <a:gd name="T6" fmla="*/ 0 w 5338"/>
                <a:gd name="T7" fmla="*/ 641 h 642"/>
                <a:gd name="T8" fmla="*/ 0 w 5338"/>
                <a:gd name="T9" fmla="*/ 0 h 642"/>
                <a:gd name="T10" fmla="*/ 0 60000 65536"/>
                <a:gd name="T11" fmla="*/ 0 60000 65536"/>
                <a:gd name="T12" fmla="*/ 0 60000 65536"/>
                <a:gd name="T13" fmla="*/ 0 60000 65536"/>
                <a:gd name="T14" fmla="*/ 0 60000 65536"/>
                <a:gd name="T15" fmla="*/ 0 w 5338"/>
                <a:gd name="T16" fmla="*/ 0 h 642"/>
                <a:gd name="T17" fmla="*/ 5338 w 5338"/>
                <a:gd name="T18" fmla="*/ 642 h 642"/>
              </a:gdLst>
              <a:ahLst/>
              <a:cxnLst>
                <a:cxn ang="T10">
                  <a:pos x="T0" y="T1"/>
                </a:cxn>
                <a:cxn ang="T11">
                  <a:pos x="T2" y="T3"/>
                </a:cxn>
                <a:cxn ang="T12">
                  <a:pos x="T4" y="T5"/>
                </a:cxn>
                <a:cxn ang="T13">
                  <a:pos x="T6" y="T7"/>
                </a:cxn>
                <a:cxn ang="T14">
                  <a:pos x="T8" y="T9"/>
                </a:cxn>
              </a:cxnLst>
              <a:rect l="T15" t="T16" r="T17" b="T18"/>
              <a:pathLst>
                <a:path w="5338" h="642">
                  <a:moveTo>
                    <a:pt x="0" y="0"/>
                  </a:moveTo>
                  <a:lnTo>
                    <a:pt x="5337" y="0"/>
                  </a:lnTo>
                  <a:lnTo>
                    <a:pt x="5337" y="641"/>
                  </a:lnTo>
                  <a:lnTo>
                    <a:pt x="0" y="641"/>
                  </a:lnTo>
                  <a:lnTo>
                    <a:pt x="0" y="0"/>
                  </a:lnTo>
                  <a:close/>
                </a:path>
              </a:pathLst>
            </a:custGeom>
            <a:solidFill>
              <a:srgbClr val="00008B"/>
            </a:solidFill>
            <a:ln w="190500">
              <a:solidFill>
                <a:srgbClr val="FFFFFF"/>
              </a:solidFill>
              <a:round/>
              <a:headEnd/>
              <a:tailEnd/>
            </a:ln>
          </p:spPr>
          <p:txBody>
            <a:bodyPr wrap="none" anchor="ctr"/>
            <a:lstStyle/>
            <a:p>
              <a:endParaRPr lang="ru-RU"/>
            </a:p>
          </p:txBody>
        </p:sp>
        <p:sp>
          <p:nvSpPr>
            <p:cNvPr id="20493" name="Text Box 6"/>
            <p:cNvSpPr txBox="1">
              <a:spLocks noChangeArrowheads="1"/>
            </p:cNvSpPr>
            <p:nvPr/>
          </p:nvSpPr>
          <p:spPr bwMode="auto">
            <a:xfrm>
              <a:off x="931" y="152"/>
              <a:ext cx="4830" cy="571"/>
            </a:xfrm>
            <a:prstGeom prst="rect">
              <a:avLst/>
            </a:prstGeom>
            <a:noFill/>
            <a:ln w="9525">
              <a:noFill/>
              <a:miter lim="800000"/>
              <a:headEnd/>
              <a:tailEnd/>
            </a:ln>
          </p:spPr>
          <p:txBody>
            <a:bodyPr>
              <a:spAutoFit/>
            </a:bodyPr>
            <a:lstStyle/>
            <a:p>
              <a:pPr algn="ctr"/>
              <a:r>
                <a:rPr lang="en-GB" sz="4900">
                  <a:solidFill>
                    <a:srgbClr val="FFFFFF"/>
                  </a:solidFill>
                  <a:latin typeface="Arial - 72" charset="0"/>
                </a:rPr>
                <a:t> </a:t>
              </a:r>
            </a:p>
          </p:txBody>
        </p:sp>
      </p:grpSp>
      <p:sp>
        <p:nvSpPr>
          <p:cNvPr id="20486" name="Text Box 8"/>
          <p:cNvSpPr txBox="1">
            <a:spLocks noChangeArrowheads="1"/>
          </p:cNvSpPr>
          <p:nvPr/>
        </p:nvSpPr>
        <p:spPr bwMode="auto">
          <a:xfrm>
            <a:off x="255588" y="211138"/>
            <a:ext cx="10296525" cy="549275"/>
          </a:xfrm>
          <a:prstGeom prst="rect">
            <a:avLst/>
          </a:prstGeom>
          <a:noFill/>
          <a:ln w="9525">
            <a:noFill/>
            <a:miter lim="800000"/>
            <a:headEnd/>
            <a:tailEnd/>
          </a:ln>
        </p:spPr>
        <p:txBody>
          <a:bodyPr>
            <a:spAutoFit/>
          </a:bodyPr>
          <a:lstStyle/>
          <a:p>
            <a:pPr algn="ctr"/>
            <a:r>
              <a:rPr lang="ru-RU" sz="3000" b="1">
                <a:solidFill>
                  <a:srgbClr val="FFFFFF"/>
                </a:solidFill>
              </a:rPr>
              <a:t>Сізде әрбір тапсырмаға 30 секундыңыз бар</a:t>
            </a:r>
            <a:r>
              <a:rPr lang="en-GB" sz="3000" b="1">
                <a:solidFill>
                  <a:srgbClr val="FFFFFF"/>
                </a:solidFill>
                <a:latin typeface="Trebuchet MS - 16" charset="0"/>
              </a:rPr>
              <a:t>...</a:t>
            </a:r>
          </a:p>
        </p:txBody>
      </p:sp>
      <p:sp>
        <p:nvSpPr>
          <p:cNvPr id="20487" name="Text Box 9"/>
          <p:cNvSpPr txBox="1">
            <a:spLocks noChangeArrowheads="1"/>
          </p:cNvSpPr>
          <p:nvPr/>
        </p:nvSpPr>
        <p:spPr bwMode="auto">
          <a:xfrm>
            <a:off x="-157163" y="1651000"/>
            <a:ext cx="5021263" cy="1282700"/>
          </a:xfrm>
          <a:prstGeom prst="rect">
            <a:avLst/>
          </a:prstGeom>
          <a:noFill/>
          <a:ln w="9525">
            <a:noFill/>
            <a:miter lim="800000"/>
            <a:headEnd/>
            <a:tailEnd/>
          </a:ln>
        </p:spPr>
        <p:txBody>
          <a:bodyPr>
            <a:spAutoFit/>
          </a:bodyPr>
          <a:lstStyle/>
          <a:p>
            <a:pPr algn="ctr"/>
            <a:r>
              <a:rPr lang="ru-RU" sz="2600" b="1">
                <a:solidFill>
                  <a:srgbClr val="4B0082"/>
                </a:solidFill>
              </a:rPr>
              <a:t>Әріптесіңізге өз зерттеуіңізден бір факті туралы айтып беріңіз</a:t>
            </a:r>
            <a:r>
              <a:rPr lang="en-GB" sz="2600" b="1">
                <a:solidFill>
                  <a:srgbClr val="4B0082"/>
                </a:solidFill>
                <a:latin typeface="Trebuchet MS - 16" charset="0"/>
              </a:rPr>
              <a:t>.</a:t>
            </a:r>
          </a:p>
        </p:txBody>
      </p:sp>
      <p:sp>
        <p:nvSpPr>
          <p:cNvPr id="20488" name="Text Box 10"/>
          <p:cNvSpPr txBox="1">
            <a:spLocks noChangeArrowheads="1"/>
          </p:cNvSpPr>
          <p:nvPr/>
        </p:nvSpPr>
        <p:spPr bwMode="auto">
          <a:xfrm>
            <a:off x="3022600" y="3082925"/>
            <a:ext cx="7035800" cy="1754188"/>
          </a:xfrm>
          <a:prstGeom prst="rect">
            <a:avLst/>
          </a:prstGeom>
          <a:noFill/>
          <a:ln w="9525">
            <a:noFill/>
            <a:miter lim="800000"/>
            <a:headEnd/>
            <a:tailEnd/>
          </a:ln>
        </p:spPr>
        <p:txBody>
          <a:bodyPr>
            <a:spAutoFit/>
          </a:bodyPr>
          <a:lstStyle/>
          <a:p>
            <a:pPr algn="ctr"/>
            <a:r>
              <a:rPr lang="en-GB" sz="2700">
                <a:solidFill>
                  <a:srgbClr val="000000"/>
                </a:solidFill>
                <a:latin typeface="Arial - 72" charset="0"/>
              </a:rPr>
              <a:t>    </a:t>
            </a:r>
            <a:r>
              <a:rPr lang="kk-KZ" sz="2700">
                <a:solidFill>
                  <a:srgbClr val="000000"/>
                </a:solidFill>
              </a:rPr>
              <a:t>жаңа әріптесіңізге бұрылып, оған алдыңғы әріптесіңіздің фактісін айтыңыз</a:t>
            </a:r>
            <a:r>
              <a:rPr lang="ru-RU" sz="2700" b="1">
                <a:solidFill>
                  <a:srgbClr val="00008B"/>
                </a:solidFill>
                <a:latin typeface="Trebuchet MS - 16" charset="0"/>
              </a:rPr>
              <a:t>. </a:t>
            </a:r>
            <a:r>
              <a:rPr lang="ru-RU" sz="2700" b="1">
                <a:solidFill>
                  <a:srgbClr val="00008B"/>
                </a:solidFill>
              </a:rPr>
              <a:t>Бұл фактінің қаншалықты нақты екендігін талқылаңыз.  </a:t>
            </a:r>
            <a:r>
              <a:rPr lang="ru-RU" sz="2700" b="1">
                <a:solidFill>
                  <a:srgbClr val="00008B"/>
                </a:solidFill>
                <a:latin typeface="Trebuchet MS - 16" charset="0"/>
              </a:rPr>
              <a:t> </a:t>
            </a:r>
            <a:r>
              <a:rPr lang="ru-RU" sz="2700" b="1">
                <a:solidFill>
                  <a:srgbClr val="00008B"/>
                </a:solidFill>
              </a:rPr>
              <a:t> </a:t>
            </a:r>
            <a:endParaRPr lang="en-GB" sz="2700" b="1">
              <a:solidFill>
                <a:srgbClr val="00008B"/>
              </a:solidFill>
            </a:endParaRPr>
          </a:p>
        </p:txBody>
      </p:sp>
      <p:sp>
        <p:nvSpPr>
          <p:cNvPr id="20489" name="Text Box 11"/>
          <p:cNvSpPr txBox="1">
            <a:spLocks noChangeArrowheads="1"/>
          </p:cNvSpPr>
          <p:nvPr/>
        </p:nvSpPr>
        <p:spPr bwMode="auto">
          <a:xfrm>
            <a:off x="184150" y="5324475"/>
            <a:ext cx="6985000" cy="1754188"/>
          </a:xfrm>
          <a:prstGeom prst="rect">
            <a:avLst/>
          </a:prstGeom>
          <a:noFill/>
          <a:ln w="9525">
            <a:noFill/>
            <a:miter lim="800000"/>
            <a:headEnd/>
            <a:tailEnd/>
          </a:ln>
        </p:spPr>
        <p:txBody>
          <a:bodyPr>
            <a:spAutoFit/>
          </a:bodyPr>
          <a:lstStyle/>
          <a:p>
            <a:pPr algn="ctr"/>
            <a:r>
              <a:rPr lang="ru-RU" sz="2700" b="1">
                <a:solidFill>
                  <a:srgbClr val="4B0082"/>
                </a:solidFill>
              </a:rPr>
              <a:t>Сіздің пікіріңіз бойынша осы тақырыпты оқу барысында біздің білуіміз қажет кез келген нақты ақпаратты жазыңыз</a:t>
            </a:r>
            <a:r>
              <a:rPr lang="ru-RU" sz="2700" b="1">
                <a:solidFill>
                  <a:srgbClr val="4B0082"/>
                </a:solidFill>
                <a:latin typeface="Trebuchet MS - 16" charset="0"/>
              </a:rPr>
              <a:t>. </a:t>
            </a:r>
            <a:endParaRPr lang="en-GB" sz="2700" b="1">
              <a:solidFill>
                <a:srgbClr val="4B0082"/>
              </a:solidFill>
              <a:latin typeface="Trebuchet MS - 16" charset="0"/>
            </a:endParaRPr>
          </a:p>
        </p:txBody>
      </p:sp>
      <p:sp>
        <p:nvSpPr>
          <p:cNvPr id="20490" name="Line 12"/>
          <p:cNvSpPr>
            <a:spLocks noChangeShapeType="1"/>
          </p:cNvSpPr>
          <p:nvPr/>
        </p:nvSpPr>
        <p:spPr bwMode="auto">
          <a:xfrm>
            <a:off x="4864100" y="2300288"/>
            <a:ext cx="609600" cy="533400"/>
          </a:xfrm>
          <a:prstGeom prst="line">
            <a:avLst/>
          </a:prstGeom>
          <a:noFill/>
          <a:ln w="127000">
            <a:solidFill>
              <a:srgbClr val="00008B">
                <a:alpha val="83920"/>
              </a:srgbClr>
            </a:solidFill>
            <a:prstDash val="dash"/>
            <a:round/>
            <a:headEnd type="none" w="med" len="sm"/>
            <a:tailEnd type="triangle" w="med" len="sm"/>
          </a:ln>
        </p:spPr>
        <p:txBody>
          <a:bodyPr wrap="none" anchor="ctr"/>
          <a:lstStyle/>
          <a:p>
            <a:endParaRPr lang="ru-RU"/>
          </a:p>
        </p:txBody>
      </p:sp>
      <p:sp>
        <p:nvSpPr>
          <p:cNvPr id="20491" name="Line 13"/>
          <p:cNvSpPr>
            <a:spLocks noChangeShapeType="1"/>
          </p:cNvSpPr>
          <p:nvPr/>
        </p:nvSpPr>
        <p:spPr bwMode="auto">
          <a:xfrm flipH="1">
            <a:off x="2343150" y="4603750"/>
            <a:ext cx="649288" cy="631825"/>
          </a:xfrm>
          <a:prstGeom prst="line">
            <a:avLst/>
          </a:prstGeom>
          <a:noFill/>
          <a:ln w="127000">
            <a:solidFill>
              <a:srgbClr val="00008B">
                <a:alpha val="83920"/>
              </a:srgbClr>
            </a:solidFill>
            <a:prstDash val="dash"/>
            <a:round/>
            <a:headEnd type="none" w="med" len="sm"/>
            <a:tailEnd type="triangle" w="med" len="sm"/>
          </a:ln>
        </p:spPr>
        <p:txBody>
          <a:bodyPr wrap="none" anchor="ct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1506" name="Picture 2" descr="clipboard(13)"/>
          <p:cNvPicPr>
            <a:picLocks noChangeAspect="1" noChangeArrowheads="1"/>
          </p:cNvPicPr>
          <p:nvPr/>
        </p:nvPicPr>
        <p:blipFill>
          <a:blip r:embed="rId3" cstate="print"/>
          <a:srcRect/>
          <a:stretch>
            <a:fillRect/>
          </a:stretch>
        </p:blipFill>
        <p:spPr bwMode="auto">
          <a:xfrm>
            <a:off x="6959600" y="635000"/>
            <a:ext cx="2792413" cy="2024063"/>
          </a:xfrm>
          <a:prstGeom prst="rect">
            <a:avLst/>
          </a:prstGeom>
          <a:noFill/>
          <a:ln w="9525">
            <a:noFill/>
            <a:miter lim="800000"/>
            <a:headEnd/>
            <a:tailEnd/>
          </a:ln>
        </p:spPr>
      </p:pic>
      <p:sp>
        <p:nvSpPr>
          <p:cNvPr id="21507" name="Freeform 3"/>
          <p:cNvSpPr>
            <a:spLocks/>
          </p:cNvSpPr>
          <p:nvPr/>
        </p:nvSpPr>
        <p:spPr bwMode="auto">
          <a:xfrm>
            <a:off x="1408113" y="152400"/>
            <a:ext cx="6269037" cy="1028700"/>
          </a:xfrm>
          <a:custGeom>
            <a:avLst/>
            <a:gdLst>
              <a:gd name="T0" fmla="*/ 0 w 3372"/>
              <a:gd name="T1" fmla="*/ 0 h 648"/>
              <a:gd name="T2" fmla="*/ 2147483647 w 3372"/>
              <a:gd name="T3" fmla="*/ 0 h 648"/>
              <a:gd name="T4" fmla="*/ 2147483647 w 3372"/>
              <a:gd name="T5" fmla="*/ 2147483647 h 648"/>
              <a:gd name="T6" fmla="*/ 0 w 3372"/>
              <a:gd name="T7" fmla="*/ 2147483647 h 648"/>
              <a:gd name="T8" fmla="*/ 0 w 3372"/>
              <a:gd name="T9" fmla="*/ 0 h 648"/>
              <a:gd name="T10" fmla="*/ 0 60000 65536"/>
              <a:gd name="T11" fmla="*/ 0 60000 65536"/>
              <a:gd name="T12" fmla="*/ 0 60000 65536"/>
              <a:gd name="T13" fmla="*/ 0 60000 65536"/>
              <a:gd name="T14" fmla="*/ 0 60000 65536"/>
              <a:gd name="T15" fmla="*/ 0 w 3372"/>
              <a:gd name="T16" fmla="*/ 0 h 648"/>
              <a:gd name="T17" fmla="*/ 3372 w 3372"/>
              <a:gd name="T18" fmla="*/ 648 h 648"/>
            </a:gdLst>
            <a:ahLst/>
            <a:cxnLst>
              <a:cxn ang="T10">
                <a:pos x="T0" y="T1"/>
              </a:cxn>
              <a:cxn ang="T11">
                <a:pos x="T2" y="T3"/>
              </a:cxn>
              <a:cxn ang="T12">
                <a:pos x="T4" y="T5"/>
              </a:cxn>
              <a:cxn ang="T13">
                <a:pos x="T6" y="T7"/>
              </a:cxn>
              <a:cxn ang="T14">
                <a:pos x="T8" y="T9"/>
              </a:cxn>
            </a:cxnLst>
            <a:rect l="T15" t="T16" r="T17" b="T18"/>
            <a:pathLst>
              <a:path w="3372" h="648">
                <a:moveTo>
                  <a:pt x="0" y="0"/>
                </a:moveTo>
                <a:lnTo>
                  <a:pt x="3371" y="0"/>
                </a:lnTo>
                <a:lnTo>
                  <a:pt x="3371" y="647"/>
                </a:lnTo>
                <a:lnTo>
                  <a:pt x="0" y="647"/>
                </a:lnTo>
                <a:lnTo>
                  <a:pt x="0" y="0"/>
                </a:lnTo>
                <a:close/>
              </a:path>
            </a:pathLst>
          </a:custGeom>
          <a:solidFill>
            <a:srgbClr val="E6E6FA"/>
          </a:solidFill>
          <a:ln w="76200">
            <a:solidFill>
              <a:srgbClr val="000000"/>
            </a:solidFill>
            <a:round/>
            <a:headEnd/>
            <a:tailEnd/>
          </a:ln>
        </p:spPr>
        <p:txBody>
          <a:bodyPr wrap="none" anchor="ctr"/>
          <a:lstStyle/>
          <a:p>
            <a:endParaRPr lang="ru-RU"/>
          </a:p>
        </p:txBody>
      </p:sp>
      <p:sp>
        <p:nvSpPr>
          <p:cNvPr id="21508" name="Freeform 4"/>
          <p:cNvSpPr>
            <a:spLocks/>
          </p:cNvSpPr>
          <p:nvPr/>
        </p:nvSpPr>
        <p:spPr bwMode="auto">
          <a:xfrm>
            <a:off x="812800" y="5257800"/>
            <a:ext cx="6931025" cy="1298575"/>
          </a:xfrm>
          <a:custGeom>
            <a:avLst/>
            <a:gdLst>
              <a:gd name="T0" fmla="*/ 0 w 4106"/>
              <a:gd name="T1" fmla="*/ 0 h 818"/>
              <a:gd name="T2" fmla="*/ 2147483647 w 4106"/>
              <a:gd name="T3" fmla="*/ 0 h 818"/>
              <a:gd name="T4" fmla="*/ 2147483647 w 4106"/>
              <a:gd name="T5" fmla="*/ 2147483647 h 818"/>
              <a:gd name="T6" fmla="*/ 0 w 4106"/>
              <a:gd name="T7" fmla="*/ 2147483647 h 818"/>
              <a:gd name="T8" fmla="*/ 0 w 4106"/>
              <a:gd name="T9" fmla="*/ 0 h 818"/>
              <a:gd name="T10" fmla="*/ 0 60000 65536"/>
              <a:gd name="T11" fmla="*/ 0 60000 65536"/>
              <a:gd name="T12" fmla="*/ 0 60000 65536"/>
              <a:gd name="T13" fmla="*/ 0 60000 65536"/>
              <a:gd name="T14" fmla="*/ 0 60000 65536"/>
              <a:gd name="T15" fmla="*/ 0 w 4106"/>
              <a:gd name="T16" fmla="*/ 0 h 818"/>
              <a:gd name="T17" fmla="*/ 4106 w 4106"/>
              <a:gd name="T18" fmla="*/ 818 h 818"/>
            </a:gdLst>
            <a:ahLst/>
            <a:cxnLst>
              <a:cxn ang="T10">
                <a:pos x="T0" y="T1"/>
              </a:cxn>
              <a:cxn ang="T11">
                <a:pos x="T2" y="T3"/>
              </a:cxn>
              <a:cxn ang="T12">
                <a:pos x="T4" y="T5"/>
              </a:cxn>
              <a:cxn ang="T13">
                <a:pos x="T6" y="T7"/>
              </a:cxn>
              <a:cxn ang="T14">
                <a:pos x="T8" y="T9"/>
              </a:cxn>
            </a:cxnLst>
            <a:rect l="T15" t="T16" r="T17" b="T18"/>
            <a:pathLst>
              <a:path w="4106" h="818">
                <a:moveTo>
                  <a:pt x="0" y="0"/>
                </a:moveTo>
                <a:lnTo>
                  <a:pt x="4105" y="0"/>
                </a:lnTo>
                <a:lnTo>
                  <a:pt x="4105" y="817"/>
                </a:lnTo>
                <a:lnTo>
                  <a:pt x="0" y="817"/>
                </a:lnTo>
                <a:lnTo>
                  <a:pt x="0" y="0"/>
                </a:lnTo>
                <a:close/>
              </a:path>
            </a:pathLst>
          </a:custGeom>
          <a:solidFill>
            <a:srgbClr val="E6E6FA"/>
          </a:solidFill>
          <a:ln w="76200">
            <a:solidFill>
              <a:srgbClr val="000000"/>
            </a:solidFill>
            <a:round/>
            <a:headEnd/>
            <a:tailEnd/>
          </a:ln>
        </p:spPr>
        <p:txBody>
          <a:bodyPr wrap="none" anchor="ctr"/>
          <a:lstStyle/>
          <a:p>
            <a:endParaRPr lang="ru-RU"/>
          </a:p>
        </p:txBody>
      </p:sp>
      <p:sp>
        <p:nvSpPr>
          <p:cNvPr id="21509" name="Text Box 5"/>
          <p:cNvSpPr txBox="1">
            <a:spLocks noChangeArrowheads="1"/>
          </p:cNvSpPr>
          <p:nvPr/>
        </p:nvSpPr>
        <p:spPr bwMode="auto">
          <a:xfrm>
            <a:off x="1550988" y="266700"/>
            <a:ext cx="6408737" cy="731838"/>
          </a:xfrm>
          <a:prstGeom prst="rect">
            <a:avLst/>
          </a:prstGeom>
          <a:noFill/>
          <a:ln w="9525">
            <a:noFill/>
            <a:miter lim="800000"/>
            <a:headEnd/>
            <a:tailEnd/>
          </a:ln>
        </p:spPr>
        <p:txBody>
          <a:bodyPr>
            <a:spAutoFit/>
          </a:bodyPr>
          <a:lstStyle/>
          <a:p>
            <a:r>
              <a:rPr lang="ru-RU" sz="4200" b="1">
                <a:solidFill>
                  <a:srgbClr val="000000"/>
                </a:solidFill>
              </a:rPr>
              <a:t>тақырыптық</a:t>
            </a:r>
            <a:r>
              <a:rPr lang="ru-RU" sz="4200" b="1">
                <a:solidFill>
                  <a:srgbClr val="000000"/>
                </a:solidFill>
                <a:latin typeface="Trebuchet MS - 16" charset="0"/>
              </a:rPr>
              <a:t> Теннис</a:t>
            </a:r>
            <a:endParaRPr lang="en-GB" sz="4200" b="1">
              <a:solidFill>
                <a:srgbClr val="000000"/>
              </a:solidFill>
              <a:latin typeface="Trebuchet MS - 16" charset="0"/>
            </a:endParaRPr>
          </a:p>
        </p:txBody>
      </p:sp>
      <p:sp>
        <p:nvSpPr>
          <p:cNvPr id="21510" name="Text Box 6"/>
          <p:cNvSpPr txBox="1">
            <a:spLocks noChangeArrowheads="1"/>
          </p:cNvSpPr>
          <p:nvPr/>
        </p:nvSpPr>
        <p:spPr bwMode="auto">
          <a:xfrm>
            <a:off x="-968375" y="5334000"/>
            <a:ext cx="10566400" cy="825500"/>
          </a:xfrm>
          <a:prstGeom prst="rect">
            <a:avLst/>
          </a:prstGeom>
          <a:noFill/>
          <a:ln w="9525">
            <a:noFill/>
            <a:miter lim="800000"/>
            <a:headEnd/>
            <a:tailEnd/>
          </a:ln>
        </p:spPr>
        <p:txBody>
          <a:bodyPr>
            <a:spAutoFit/>
          </a:bodyPr>
          <a:lstStyle/>
          <a:p>
            <a:pPr algn="ctr"/>
            <a:r>
              <a:rPr lang="ru-RU" sz="1600" b="1" u="sng">
                <a:solidFill>
                  <a:srgbClr val="000000"/>
                </a:solidFill>
              </a:rPr>
              <a:t>есеп</a:t>
            </a:r>
            <a:r>
              <a:rPr lang="en-GB" sz="1600" b="1" u="sng">
                <a:solidFill>
                  <a:srgbClr val="000000"/>
                </a:solidFill>
                <a:latin typeface="Lucida Handwriting - 16" charset="0"/>
              </a:rPr>
              <a:t>:  </a:t>
            </a:r>
          </a:p>
          <a:p>
            <a:pPr algn="ctr"/>
            <a:r>
              <a:rPr lang="kk-KZ" sz="1600" b="1" u="sng">
                <a:solidFill>
                  <a:srgbClr val="000000"/>
                </a:solidFill>
              </a:rPr>
              <a:t>Теннистік ойындағы есеп-шот қолданылады </a:t>
            </a:r>
            <a:r>
              <a:rPr lang="en-GB" sz="1600">
                <a:solidFill>
                  <a:srgbClr val="000000"/>
                </a:solidFill>
                <a:latin typeface="Lucida Handwriting - 16" charset="0"/>
              </a:rPr>
              <a:t>(15 - </a:t>
            </a:r>
            <a:r>
              <a:rPr lang="ru-RU" sz="1600">
                <a:solidFill>
                  <a:srgbClr val="000000"/>
                </a:solidFill>
                <a:latin typeface="Lucida Handwriting - 16" charset="0"/>
              </a:rPr>
              <a:t>0</a:t>
            </a:r>
            <a:r>
              <a:rPr lang="en-GB" sz="1600">
                <a:solidFill>
                  <a:srgbClr val="000000"/>
                </a:solidFill>
                <a:latin typeface="Lucida Handwriting - 16" charset="0"/>
              </a:rPr>
              <a:t>, </a:t>
            </a:r>
            <a:r>
              <a:rPr lang="ru-RU" sz="1600">
                <a:solidFill>
                  <a:srgbClr val="000000"/>
                </a:solidFill>
              </a:rPr>
              <a:t>тең және т.б.</a:t>
            </a:r>
            <a:r>
              <a:rPr lang="en-GB" sz="1600">
                <a:solidFill>
                  <a:srgbClr val="000000"/>
                </a:solidFill>
                <a:latin typeface="Lucida Handwriting - 16" charset="0"/>
              </a:rPr>
              <a:t>)</a:t>
            </a:r>
          </a:p>
          <a:p>
            <a:pPr algn="ctr"/>
            <a:r>
              <a:rPr lang="kk-KZ" sz="1600" b="1" u="sng">
                <a:solidFill>
                  <a:srgbClr val="000000"/>
                </a:solidFill>
              </a:rPr>
              <a:t>немесе </a:t>
            </a:r>
            <a:r>
              <a:rPr lang="ru-RU" sz="1600">
                <a:solidFill>
                  <a:srgbClr val="000000"/>
                </a:solidFill>
              </a:rPr>
              <a:t>әрбір қатысушы сөз таба алмаған кезде </a:t>
            </a:r>
            <a:r>
              <a:rPr lang="en-GB" sz="1600" b="1" u="sng">
                <a:solidFill>
                  <a:srgbClr val="000000"/>
                </a:solidFill>
                <a:latin typeface="Lucida Handwriting - 16" charset="0"/>
              </a:rPr>
              <a:t>1</a:t>
            </a:r>
            <a:r>
              <a:rPr lang="en-GB" sz="1600">
                <a:solidFill>
                  <a:srgbClr val="000000"/>
                </a:solidFill>
                <a:latin typeface="Lucida Handwriting - 16" charset="0"/>
              </a:rPr>
              <a:t> </a:t>
            </a:r>
            <a:r>
              <a:rPr lang="ru-RU" sz="1600">
                <a:solidFill>
                  <a:srgbClr val="000000"/>
                </a:solidFill>
                <a:latin typeface="Lucida Handwriting - 16" charset="0"/>
              </a:rPr>
              <a:t>балл </a:t>
            </a:r>
            <a:r>
              <a:rPr lang="ru-RU" sz="1600">
                <a:solidFill>
                  <a:srgbClr val="000000"/>
                </a:solidFill>
              </a:rPr>
              <a:t>беріледі. </a:t>
            </a:r>
            <a:endParaRPr lang="en-GB" sz="1600">
              <a:solidFill>
                <a:srgbClr val="000000"/>
              </a:solidFill>
            </a:endParaRPr>
          </a:p>
        </p:txBody>
      </p:sp>
      <p:sp>
        <p:nvSpPr>
          <p:cNvPr id="21511" name="Freeform 7"/>
          <p:cNvSpPr>
            <a:spLocks/>
          </p:cNvSpPr>
          <p:nvPr/>
        </p:nvSpPr>
        <p:spPr bwMode="auto">
          <a:xfrm>
            <a:off x="342900" y="1333500"/>
            <a:ext cx="3354388" cy="1309688"/>
          </a:xfrm>
          <a:custGeom>
            <a:avLst/>
            <a:gdLst>
              <a:gd name="T0" fmla="*/ 0 w 2113"/>
              <a:gd name="T1" fmla="*/ 0 h 825"/>
              <a:gd name="T2" fmla="*/ 2147483647 w 2113"/>
              <a:gd name="T3" fmla="*/ 0 h 825"/>
              <a:gd name="T4" fmla="*/ 2147483647 w 2113"/>
              <a:gd name="T5" fmla="*/ 2147483647 h 825"/>
              <a:gd name="T6" fmla="*/ 0 w 2113"/>
              <a:gd name="T7" fmla="*/ 2147483647 h 825"/>
              <a:gd name="T8" fmla="*/ 0 w 2113"/>
              <a:gd name="T9" fmla="*/ 0 h 825"/>
              <a:gd name="T10" fmla="*/ 0 60000 65536"/>
              <a:gd name="T11" fmla="*/ 0 60000 65536"/>
              <a:gd name="T12" fmla="*/ 0 60000 65536"/>
              <a:gd name="T13" fmla="*/ 0 60000 65536"/>
              <a:gd name="T14" fmla="*/ 0 60000 65536"/>
              <a:gd name="T15" fmla="*/ 0 w 2113"/>
              <a:gd name="T16" fmla="*/ 0 h 825"/>
              <a:gd name="T17" fmla="*/ 2113 w 2113"/>
              <a:gd name="T18" fmla="*/ 825 h 825"/>
            </a:gdLst>
            <a:ahLst/>
            <a:cxnLst>
              <a:cxn ang="T10">
                <a:pos x="T0" y="T1"/>
              </a:cxn>
              <a:cxn ang="T11">
                <a:pos x="T2" y="T3"/>
              </a:cxn>
              <a:cxn ang="T12">
                <a:pos x="T4" y="T5"/>
              </a:cxn>
              <a:cxn ang="T13">
                <a:pos x="T6" y="T7"/>
              </a:cxn>
              <a:cxn ang="T14">
                <a:pos x="T8" y="T9"/>
              </a:cxn>
            </a:cxnLst>
            <a:rect l="T15" t="T16" r="T17" b="T18"/>
            <a:pathLst>
              <a:path w="2113" h="825">
                <a:moveTo>
                  <a:pt x="0" y="0"/>
                </a:moveTo>
                <a:lnTo>
                  <a:pt x="2112" y="0"/>
                </a:lnTo>
                <a:lnTo>
                  <a:pt x="2112" y="824"/>
                </a:lnTo>
                <a:lnTo>
                  <a:pt x="0" y="824"/>
                </a:lnTo>
                <a:lnTo>
                  <a:pt x="0" y="0"/>
                </a:lnTo>
                <a:close/>
              </a:path>
            </a:pathLst>
          </a:custGeom>
          <a:solidFill>
            <a:srgbClr val="E6E6FA"/>
          </a:solidFill>
          <a:ln w="76200">
            <a:solidFill>
              <a:srgbClr val="000000"/>
            </a:solidFill>
            <a:round/>
            <a:headEnd/>
            <a:tailEnd/>
          </a:ln>
        </p:spPr>
        <p:txBody>
          <a:bodyPr wrap="none" anchor="ctr"/>
          <a:lstStyle/>
          <a:p>
            <a:endParaRPr lang="ru-RU"/>
          </a:p>
        </p:txBody>
      </p:sp>
      <p:sp>
        <p:nvSpPr>
          <p:cNvPr id="21512" name="Freeform 8"/>
          <p:cNvSpPr>
            <a:spLocks/>
          </p:cNvSpPr>
          <p:nvPr/>
        </p:nvSpPr>
        <p:spPr bwMode="auto">
          <a:xfrm>
            <a:off x="3111500" y="2222500"/>
            <a:ext cx="3646488" cy="1423988"/>
          </a:xfrm>
          <a:custGeom>
            <a:avLst/>
            <a:gdLst>
              <a:gd name="T0" fmla="*/ 0 w 2297"/>
              <a:gd name="T1" fmla="*/ 0 h 897"/>
              <a:gd name="T2" fmla="*/ 2147483647 w 2297"/>
              <a:gd name="T3" fmla="*/ 0 h 897"/>
              <a:gd name="T4" fmla="*/ 2147483647 w 2297"/>
              <a:gd name="T5" fmla="*/ 2147483647 h 897"/>
              <a:gd name="T6" fmla="*/ 0 w 2297"/>
              <a:gd name="T7" fmla="*/ 2147483647 h 897"/>
              <a:gd name="T8" fmla="*/ 0 w 2297"/>
              <a:gd name="T9" fmla="*/ 0 h 897"/>
              <a:gd name="T10" fmla="*/ 0 60000 65536"/>
              <a:gd name="T11" fmla="*/ 0 60000 65536"/>
              <a:gd name="T12" fmla="*/ 0 60000 65536"/>
              <a:gd name="T13" fmla="*/ 0 60000 65536"/>
              <a:gd name="T14" fmla="*/ 0 60000 65536"/>
              <a:gd name="T15" fmla="*/ 0 w 2297"/>
              <a:gd name="T16" fmla="*/ 0 h 897"/>
              <a:gd name="T17" fmla="*/ 2297 w 2297"/>
              <a:gd name="T18" fmla="*/ 897 h 897"/>
            </a:gdLst>
            <a:ahLst/>
            <a:cxnLst>
              <a:cxn ang="T10">
                <a:pos x="T0" y="T1"/>
              </a:cxn>
              <a:cxn ang="T11">
                <a:pos x="T2" y="T3"/>
              </a:cxn>
              <a:cxn ang="T12">
                <a:pos x="T4" y="T5"/>
              </a:cxn>
              <a:cxn ang="T13">
                <a:pos x="T6" y="T7"/>
              </a:cxn>
              <a:cxn ang="T14">
                <a:pos x="T8" y="T9"/>
              </a:cxn>
            </a:cxnLst>
            <a:rect l="T15" t="T16" r="T17" b="T18"/>
            <a:pathLst>
              <a:path w="2297" h="897">
                <a:moveTo>
                  <a:pt x="0" y="0"/>
                </a:moveTo>
                <a:lnTo>
                  <a:pt x="2296" y="0"/>
                </a:lnTo>
                <a:lnTo>
                  <a:pt x="2296" y="896"/>
                </a:lnTo>
                <a:lnTo>
                  <a:pt x="0" y="896"/>
                </a:lnTo>
                <a:lnTo>
                  <a:pt x="0" y="0"/>
                </a:lnTo>
                <a:close/>
              </a:path>
            </a:pathLst>
          </a:custGeom>
          <a:solidFill>
            <a:srgbClr val="E6E6FA"/>
          </a:solidFill>
          <a:ln w="76200">
            <a:solidFill>
              <a:srgbClr val="000000"/>
            </a:solidFill>
            <a:round/>
            <a:headEnd/>
            <a:tailEnd/>
          </a:ln>
        </p:spPr>
        <p:txBody>
          <a:bodyPr wrap="none" anchor="ctr"/>
          <a:lstStyle/>
          <a:p>
            <a:endParaRPr lang="ru-RU"/>
          </a:p>
        </p:txBody>
      </p:sp>
      <p:sp>
        <p:nvSpPr>
          <p:cNvPr id="21513" name="Freeform 9"/>
          <p:cNvSpPr>
            <a:spLocks/>
          </p:cNvSpPr>
          <p:nvPr/>
        </p:nvSpPr>
        <p:spPr bwMode="auto">
          <a:xfrm>
            <a:off x="5638800" y="3692525"/>
            <a:ext cx="3836988" cy="1271588"/>
          </a:xfrm>
          <a:custGeom>
            <a:avLst/>
            <a:gdLst>
              <a:gd name="T0" fmla="*/ 0 w 2417"/>
              <a:gd name="T1" fmla="*/ 0 h 801"/>
              <a:gd name="T2" fmla="*/ 2147483647 w 2417"/>
              <a:gd name="T3" fmla="*/ 0 h 801"/>
              <a:gd name="T4" fmla="*/ 2147483647 w 2417"/>
              <a:gd name="T5" fmla="*/ 2147483647 h 801"/>
              <a:gd name="T6" fmla="*/ 0 w 2417"/>
              <a:gd name="T7" fmla="*/ 2147483647 h 801"/>
              <a:gd name="T8" fmla="*/ 0 w 2417"/>
              <a:gd name="T9" fmla="*/ 0 h 801"/>
              <a:gd name="T10" fmla="*/ 0 60000 65536"/>
              <a:gd name="T11" fmla="*/ 0 60000 65536"/>
              <a:gd name="T12" fmla="*/ 0 60000 65536"/>
              <a:gd name="T13" fmla="*/ 0 60000 65536"/>
              <a:gd name="T14" fmla="*/ 0 60000 65536"/>
              <a:gd name="T15" fmla="*/ 0 w 2417"/>
              <a:gd name="T16" fmla="*/ 0 h 801"/>
              <a:gd name="T17" fmla="*/ 2417 w 2417"/>
              <a:gd name="T18" fmla="*/ 801 h 801"/>
            </a:gdLst>
            <a:ahLst/>
            <a:cxnLst>
              <a:cxn ang="T10">
                <a:pos x="T0" y="T1"/>
              </a:cxn>
              <a:cxn ang="T11">
                <a:pos x="T2" y="T3"/>
              </a:cxn>
              <a:cxn ang="T12">
                <a:pos x="T4" y="T5"/>
              </a:cxn>
              <a:cxn ang="T13">
                <a:pos x="T6" y="T7"/>
              </a:cxn>
              <a:cxn ang="T14">
                <a:pos x="T8" y="T9"/>
              </a:cxn>
            </a:cxnLst>
            <a:rect l="T15" t="T16" r="T17" b="T18"/>
            <a:pathLst>
              <a:path w="2417" h="801">
                <a:moveTo>
                  <a:pt x="0" y="0"/>
                </a:moveTo>
                <a:lnTo>
                  <a:pt x="2416" y="0"/>
                </a:lnTo>
                <a:lnTo>
                  <a:pt x="2416" y="800"/>
                </a:lnTo>
                <a:lnTo>
                  <a:pt x="0" y="800"/>
                </a:lnTo>
                <a:lnTo>
                  <a:pt x="0" y="0"/>
                </a:lnTo>
                <a:close/>
              </a:path>
            </a:pathLst>
          </a:custGeom>
          <a:solidFill>
            <a:srgbClr val="E6E6FA"/>
          </a:solidFill>
          <a:ln w="76200">
            <a:solidFill>
              <a:srgbClr val="000000"/>
            </a:solidFill>
            <a:round/>
            <a:headEnd/>
            <a:tailEnd/>
          </a:ln>
        </p:spPr>
        <p:txBody>
          <a:bodyPr wrap="none" anchor="ctr"/>
          <a:lstStyle/>
          <a:p>
            <a:endParaRPr lang="ru-RU"/>
          </a:p>
        </p:txBody>
      </p:sp>
      <p:sp>
        <p:nvSpPr>
          <p:cNvPr id="21514" name="Text Box 10"/>
          <p:cNvSpPr txBox="1">
            <a:spLocks noChangeArrowheads="1"/>
          </p:cNvSpPr>
          <p:nvPr/>
        </p:nvSpPr>
        <p:spPr bwMode="auto">
          <a:xfrm>
            <a:off x="457200" y="1541463"/>
            <a:ext cx="3327400" cy="581025"/>
          </a:xfrm>
          <a:prstGeom prst="rect">
            <a:avLst/>
          </a:prstGeom>
          <a:noFill/>
          <a:ln w="9525">
            <a:noFill/>
            <a:miter lim="800000"/>
            <a:headEnd/>
            <a:tailEnd/>
          </a:ln>
        </p:spPr>
        <p:txBody>
          <a:bodyPr>
            <a:spAutoFit/>
          </a:bodyPr>
          <a:lstStyle/>
          <a:p>
            <a:r>
              <a:rPr lang="ru-RU" sz="1600">
                <a:solidFill>
                  <a:srgbClr val="000000"/>
                </a:solidFill>
              </a:rPr>
              <a:t>3 адамнан топқа бөлініңіздер</a:t>
            </a:r>
            <a:r>
              <a:rPr lang="en-GB" sz="1600">
                <a:solidFill>
                  <a:srgbClr val="000000"/>
                </a:solidFill>
                <a:latin typeface="Lucida Handwriting - 16" charset="0"/>
              </a:rPr>
              <a:t>: </a:t>
            </a:r>
          </a:p>
          <a:p>
            <a:r>
              <a:rPr lang="en-GB" sz="1600">
                <a:solidFill>
                  <a:srgbClr val="000000"/>
                </a:solidFill>
                <a:latin typeface="Lucida Handwriting - 16" charset="0"/>
              </a:rPr>
              <a:t>2 </a:t>
            </a:r>
            <a:r>
              <a:rPr lang="ru-RU" sz="1600">
                <a:solidFill>
                  <a:srgbClr val="000000"/>
                </a:solidFill>
              </a:rPr>
              <a:t>ойыншы және</a:t>
            </a:r>
            <a:r>
              <a:rPr lang="ru-RU" sz="1600">
                <a:solidFill>
                  <a:srgbClr val="000000"/>
                </a:solidFill>
                <a:latin typeface="Lucida Handwriting - 16" charset="0"/>
              </a:rPr>
              <a:t> судья</a:t>
            </a:r>
            <a:r>
              <a:rPr lang="en-GB" sz="1600">
                <a:solidFill>
                  <a:srgbClr val="000000"/>
                </a:solidFill>
                <a:latin typeface="Lucida Handwriting - 16" charset="0"/>
              </a:rPr>
              <a:t> </a:t>
            </a:r>
          </a:p>
        </p:txBody>
      </p:sp>
      <p:sp>
        <p:nvSpPr>
          <p:cNvPr id="21515" name="Text Box 11"/>
          <p:cNvSpPr txBox="1">
            <a:spLocks noChangeArrowheads="1"/>
          </p:cNvSpPr>
          <p:nvPr/>
        </p:nvSpPr>
        <p:spPr bwMode="auto">
          <a:xfrm>
            <a:off x="3276600" y="2300288"/>
            <a:ext cx="3302000" cy="1323975"/>
          </a:xfrm>
          <a:prstGeom prst="rect">
            <a:avLst/>
          </a:prstGeom>
          <a:noFill/>
          <a:ln w="9525">
            <a:noFill/>
            <a:miter lim="800000"/>
            <a:headEnd/>
            <a:tailEnd/>
          </a:ln>
        </p:spPr>
        <p:txBody>
          <a:bodyPr>
            <a:spAutoFit/>
          </a:bodyPr>
          <a:lstStyle/>
          <a:p>
            <a:pPr algn="ctr"/>
            <a:r>
              <a:rPr lang="ru-RU" sz="1600">
                <a:solidFill>
                  <a:srgbClr val="000000"/>
                </a:solidFill>
              </a:rPr>
              <a:t>Мен тақырыпты айтқан соң сіздер кезекпен берілген тақырыпқа қатысы бар сөздерді айта бастайсыздар, біреулеріңіз  тоқтағанға дейін жалғаса береді</a:t>
            </a:r>
            <a:r>
              <a:rPr lang="ru-RU" sz="1600">
                <a:solidFill>
                  <a:srgbClr val="000000"/>
                </a:solidFill>
                <a:latin typeface="Lucida Handwriting - 16" charset="0"/>
              </a:rPr>
              <a:t>.</a:t>
            </a:r>
            <a:endParaRPr lang="en-GB" sz="1600">
              <a:solidFill>
                <a:srgbClr val="000000"/>
              </a:solidFill>
              <a:latin typeface="Lucida Handwriting - 16" charset="0"/>
            </a:endParaRPr>
          </a:p>
        </p:txBody>
      </p:sp>
      <p:sp>
        <p:nvSpPr>
          <p:cNvPr id="21516" name="Text Box 12"/>
          <p:cNvSpPr txBox="1">
            <a:spLocks noChangeArrowheads="1"/>
          </p:cNvSpPr>
          <p:nvPr/>
        </p:nvSpPr>
        <p:spPr bwMode="auto">
          <a:xfrm>
            <a:off x="5921375" y="3657600"/>
            <a:ext cx="3479800" cy="825500"/>
          </a:xfrm>
          <a:prstGeom prst="rect">
            <a:avLst/>
          </a:prstGeom>
          <a:noFill/>
          <a:ln w="9525">
            <a:noFill/>
            <a:miter lim="800000"/>
            <a:headEnd/>
            <a:tailEnd/>
          </a:ln>
        </p:spPr>
        <p:txBody>
          <a:bodyPr>
            <a:spAutoFit/>
          </a:bodyPr>
          <a:lstStyle/>
          <a:p>
            <a:r>
              <a:rPr lang="ru-RU" sz="1600">
                <a:solidFill>
                  <a:srgbClr val="000000"/>
                </a:solidFill>
              </a:rPr>
              <a:t>Топтың үшінші қатысушысы сөздерді жазады және есеп жүргізеді.</a:t>
            </a:r>
            <a:endParaRPr lang="en-GB" sz="1600">
              <a:solidFill>
                <a:srgbClr val="000000"/>
              </a:solidFill>
              <a:latin typeface="Lucida Handwriting - 16" charset="0"/>
            </a:endParaRPr>
          </a:p>
        </p:txBody>
      </p:sp>
      <p:pic>
        <p:nvPicPr>
          <p:cNvPr id="21517" name="Picture 13" descr="venuswilliams_narrowweb__300x311,0[1]"/>
          <p:cNvPicPr>
            <a:picLocks noChangeAspect="1" noChangeArrowheads="1"/>
          </p:cNvPicPr>
          <p:nvPr/>
        </p:nvPicPr>
        <p:blipFill>
          <a:blip r:embed="rId4" cstate="print"/>
          <a:srcRect/>
          <a:stretch>
            <a:fillRect/>
          </a:stretch>
        </p:blipFill>
        <p:spPr bwMode="auto">
          <a:xfrm>
            <a:off x="393700" y="2711450"/>
            <a:ext cx="2297113" cy="2384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831850" y="1435100"/>
            <a:ext cx="8664575" cy="600075"/>
            <a:chOff x="544" y="888"/>
            <a:chExt cx="5458" cy="378"/>
          </a:xfrm>
        </p:grpSpPr>
        <p:sp>
          <p:nvSpPr>
            <p:cNvPr id="4124" name="Freeform 3"/>
            <p:cNvSpPr>
              <a:spLocks/>
            </p:cNvSpPr>
            <p:nvPr/>
          </p:nvSpPr>
          <p:spPr bwMode="auto">
            <a:xfrm>
              <a:off x="544" y="888"/>
              <a:ext cx="5458" cy="378"/>
            </a:xfrm>
            <a:custGeom>
              <a:avLst/>
              <a:gdLst>
                <a:gd name="T0" fmla="*/ 0 w 5458"/>
                <a:gd name="T1" fmla="*/ 0 h 378"/>
                <a:gd name="T2" fmla="*/ 5457 w 5458"/>
                <a:gd name="T3" fmla="*/ 0 h 378"/>
                <a:gd name="T4" fmla="*/ 5457 w 5458"/>
                <a:gd name="T5" fmla="*/ 377 h 378"/>
                <a:gd name="T6" fmla="*/ 0 w 5458"/>
                <a:gd name="T7" fmla="*/ 377 h 378"/>
                <a:gd name="T8" fmla="*/ 0 w 5458"/>
                <a:gd name="T9" fmla="*/ 0 h 378"/>
                <a:gd name="T10" fmla="*/ 0 60000 65536"/>
                <a:gd name="T11" fmla="*/ 0 60000 65536"/>
                <a:gd name="T12" fmla="*/ 0 60000 65536"/>
                <a:gd name="T13" fmla="*/ 0 60000 65536"/>
                <a:gd name="T14" fmla="*/ 0 60000 65536"/>
                <a:gd name="T15" fmla="*/ 0 w 5458"/>
                <a:gd name="T16" fmla="*/ 0 h 378"/>
                <a:gd name="T17" fmla="*/ 5458 w 5458"/>
                <a:gd name="T18" fmla="*/ 378 h 378"/>
              </a:gdLst>
              <a:ahLst/>
              <a:cxnLst>
                <a:cxn ang="T10">
                  <a:pos x="T0" y="T1"/>
                </a:cxn>
                <a:cxn ang="T11">
                  <a:pos x="T2" y="T3"/>
                </a:cxn>
                <a:cxn ang="T12">
                  <a:pos x="T4" y="T5"/>
                </a:cxn>
                <a:cxn ang="T13">
                  <a:pos x="T6" y="T7"/>
                </a:cxn>
                <a:cxn ang="T14">
                  <a:pos x="T8" y="T9"/>
                </a:cxn>
              </a:cxnLst>
              <a:rect l="T15" t="T16" r="T17" b="T18"/>
              <a:pathLst>
                <a:path w="5458" h="378">
                  <a:moveTo>
                    <a:pt x="0" y="0"/>
                  </a:moveTo>
                  <a:lnTo>
                    <a:pt x="5457" y="0"/>
                  </a:lnTo>
                  <a:lnTo>
                    <a:pt x="5457" y="377"/>
                  </a:lnTo>
                  <a:lnTo>
                    <a:pt x="0" y="377"/>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25" name="Text Box 4"/>
            <p:cNvSpPr txBox="1">
              <a:spLocks noChangeArrowheads="1"/>
            </p:cNvSpPr>
            <p:nvPr/>
          </p:nvSpPr>
          <p:spPr bwMode="auto">
            <a:xfrm>
              <a:off x="777" y="907"/>
              <a:ext cx="4937" cy="335"/>
            </a:xfrm>
            <a:prstGeom prst="rect">
              <a:avLst/>
            </a:prstGeom>
            <a:noFill/>
            <a:ln w="9525">
              <a:noFill/>
              <a:miter lim="800000"/>
              <a:headEnd/>
              <a:tailEnd/>
            </a:ln>
          </p:spPr>
          <p:txBody>
            <a:bodyPr>
              <a:spAutoFit/>
            </a:bodyPr>
            <a:lstStyle/>
            <a:p>
              <a:pPr algn="ctr"/>
              <a:r>
                <a:rPr lang="en-GB" sz="2900">
                  <a:solidFill>
                    <a:srgbClr val="000000"/>
                  </a:solidFill>
                  <a:latin typeface="Times New Roman - 16" charset="0"/>
                </a:rPr>
                <a:t> </a:t>
              </a:r>
            </a:p>
          </p:txBody>
        </p:sp>
      </p:grpSp>
      <p:grpSp>
        <p:nvGrpSpPr>
          <p:cNvPr id="4099" name="Group 5"/>
          <p:cNvGrpSpPr>
            <a:grpSpLocks/>
          </p:cNvGrpSpPr>
          <p:nvPr/>
        </p:nvGrpSpPr>
        <p:grpSpPr bwMode="auto">
          <a:xfrm>
            <a:off x="838200" y="2997200"/>
            <a:ext cx="8715375" cy="625475"/>
            <a:chOff x="528" y="1888"/>
            <a:chExt cx="5490" cy="394"/>
          </a:xfrm>
        </p:grpSpPr>
        <p:sp>
          <p:nvSpPr>
            <p:cNvPr id="4122" name="Freeform 6"/>
            <p:cNvSpPr>
              <a:spLocks/>
            </p:cNvSpPr>
            <p:nvPr/>
          </p:nvSpPr>
          <p:spPr bwMode="auto">
            <a:xfrm>
              <a:off x="528" y="1888"/>
              <a:ext cx="5490" cy="394"/>
            </a:xfrm>
            <a:custGeom>
              <a:avLst/>
              <a:gdLst>
                <a:gd name="T0" fmla="*/ 0 w 5490"/>
                <a:gd name="T1" fmla="*/ 0 h 394"/>
                <a:gd name="T2" fmla="*/ 5489 w 5490"/>
                <a:gd name="T3" fmla="*/ 0 h 394"/>
                <a:gd name="T4" fmla="*/ 5489 w 5490"/>
                <a:gd name="T5" fmla="*/ 393 h 394"/>
                <a:gd name="T6" fmla="*/ 0 w 5490"/>
                <a:gd name="T7" fmla="*/ 393 h 394"/>
                <a:gd name="T8" fmla="*/ 0 w 5490"/>
                <a:gd name="T9" fmla="*/ 0 h 394"/>
                <a:gd name="T10" fmla="*/ 0 60000 65536"/>
                <a:gd name="T11" fmla="*/ 0 60000 65536"/>
                <a:gd name="T12" fmla="*/ 0 60000 65536"/>
                <a:gd name="T13" fmla="*/ 0 60000 65536"/>
                <a:gd name="T14" fmla="*/ 0 60000 65536"/>
                <a:gd name="T15" fmla="*/ 0 w 5490"/>
                <a:gd name="T16" fmla="*/ 0 h 394"/>
                <a:gd name="T17" fmla="*/ 5490 w 5490"/>
                <a:gd name="T18" fmla="*/ 394 h 394"/>
              </a:gdLst>
              <a:ahLst/>
              <a:cxnLst>
                <a:cxn ang="T10">
                  <a:pos x="T0" y="T1"/>
                </a:cxn>
                <a:cxn ang="T11">
                  <a:pos x="T2" y="T3"/>
                </a:cxn>
                <a:cxn ang="T12">
                  <a:pos x="T4" y="T5"/>
                </a:cxn>
                <a:cxn ang="T13">
                  <a:pos x="T6" y="T7"/>
                </a:cxn>
                <a:cxn ang="T14">
                  <a:pos x="T8" y="T9"/>
                </a:cxn>
              </a:cxnLst>
              <a:rect l="T15" t="T16" r="T17" b="T18"/>
              <a:pathLst>
                <a:path w="5490" h="394">
                  <a:moveTo>
                    <a:pt x="0" y="0"/>
                  </a:moveTo>
                  <a:lnTo>
                    <a:pt x="5489" y="0"/>
                  </a:lnTo>
                  <a:lnTo>
                    <a:pt x="5489" y="393"/>
                  </a:lnTo>
                  <a:lnTo>
                    <a:pt x="0" y="393"/>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23" name="Text Box 7"/>
            <p:cNvSpPr txBox="1">
              <a:spLocks noChangeArrowheads="1"/>
            </p:cNvSpPr>
            <p:nvPr/>
          </p:nvSpPr>
          <p:spPr bwMode="auto">
            <a:xfrm>
              <a:off x="762" y="1908"/>
              <a:ext cx="4966" cy="349"/>
            </a:xfrm>
            <a:prstGeom prst="rect">
              <a:avLst/>
            </a:prstGeom>
            <a:noFill/>
            <a:ln w="9525">
              <a:noFill/>
              <a:miter lim="800000"/>
              <a:headEnd/>
              <a:tailEnd/>
            </a:ln>
          </p:spPr>
          <p:txBody>
            <a:bodyPr>
              <a:spAutoFit/>
            </a:bodyPr>
            <a:lstStyle/>
            <a:p>
              <a:pPr algn="ctr"/>
              <a:r>
                <a:rPr lang="en-GB" sz="3000">
                  <a:solidFill>
                    <a:srgbClr val="000000"/>
                  </a:solidFill>
                  <a:latin typeface="Times New Roman - 16" charset="0"/>
                </a:rPr>
                <a:t> </a:t>
              </a:r>
            </a:p>
          </p:txBody>
        </p:sp>
      </p:grpSp>
      <p:grpSp>
        <p:nvGrpSpPr>
          <p:cNvPr id="4100" name="Group 8"/>
          <p:cNvGrpSpPr>
            <a:grpSpLocks/>
          </p:cNvGrpSpPr>
          <p:nvPr/>
        </p:nvGrpSpPr>
        <p:grpSpPr bwMode="auto">
          <a:xfrm>
            <a:off x="850900" y="2235200"/>
            <a:ext cx="8715375" cy="523875"/>
            <a:chOff x="536" y="1408"/>
            <a:chExt cx="5490" cy="330"/>
          </a:xfrm>
        </p:grpSpPr>
        <p:sp>
          <p:nvSpPr>
            <p:cNvPr id="4120" name="Freeform 9"/>
            <p:cNvSpPr>
              <a:spLocks/>
            </p:cNvSpPr>
            <p:nvPr/>
          </p:nvSpPr>
          <p:spPr bwMode="auto">
            <a:xfrm>
              <a:off x="536" y="1408"/>
              <a:ext cx="5490" cy="330"/>
            </a:xfrm>
            <a:custGeom>
              <a:avLst/>
              <a:gdLst>
                <a:gd name="T0" fmla="*/ 0 w 5490"/>
                <a:gd name="T1" fmla="*/ 0 h 330"/>
                <a:gd name="T2" fmla="*/ 5489 w 5490"/>
                <a:gd name="T3" fmla="*/ 0 h 330"/>
                <a:gd name="T4" fmla="*/ 5489 w 5490"/>
                <a:gd name="T5" fmla="*/ 329 h 330"/>
                <a:gd name="T6" fmla="*/ 0 w 5490"/>
                <a:gd name="T7" fmla="*/ 329 h 330"/>
                <a:gd name="T8" fmla="*/ 0 w 5490"/>
                <a:gd name="T9" fmla="*/ 0 h 330"/>
                <a:gd name="T10" fmla="*/ 0 60000 65536"/>
                <a:gd name="T11" fmla="*/ 0 60000 65536"/>
                <a:gd name="T12" fmla="*/ 0 60000 65536"/>
                <a:gd name="T13" fmla="*/ 0 60000 65536"/>
                <a:gd name="T14" fmla="*/ 0 60000 65536"/>
                <a:gd name="T15" fmla="*/ 0 w 5490"/>
                <a:gd name="T16" fmla="*/ 0 h 330"/>
                <a:gd name="T17" fmla="*/ 5490 w 5490"/>
                <a:gd name="T18" fmla="*/ 330 h 330"/>
              </a:gdLst>
              <a:ahLst/>
              <a:cxnLst>
                <a:cxn ang="T10">
                  <a:pos x="T0" y="T1"/>
                </a:cxn>
                <a:cxn ang="T11">
                  <a:pos x="T2" y="T3"/>
                </a:cxn>
                <a:cxn ang="T12">
                  <a:pos x="T4" y="T5"/>
                </a:cxn>
                <a:cxn ang="T13">
                  <a:pos x="T6" y="T7"/>
                </a:cxn>
                <a:cxn ang="T14">
                  <a:pos x="T8" y="T9"/>
                </a:cxn>
              </a:cxnLst>
              <a:rect l="T15" t="T16" r="T17" b="T18"/>
              <a:pathLst>
                <a:path w="5490" h="330">
                  <a:moveTo>
                    <a:pt x="0" y="0"/>
                  </a:moveTo>
                  <a:lnTo>
                    <a:pt x="5489" y="0"/>
                  </a:lnTo>
                  <a:lnTo>
                    <a:pt x="5489" y="329"/>
                  </a:lnTo>
                  <a:lnTo>
                    <a:pt x="0" y="329"/>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21" name="Text Box 10"/>
            <p:cNvSpPr txBox="1">
              <a:spLocks noChangeArrowheads="1"/>
            </p:cNvSpPr>
            <p:nvPr/>
          </p:nvSpPr>
          <p:spPr bwMode="auto">
            <a:xfrm>
              <a:off x="770" y="1424"/>
              <a:ext cx="4966" cy="293"/>
            </a:xfrm>
            <a:prstGeom prst="rect">
              <a:avLst/>
            </a:prstGeom>
            <a:noFill/>
            <a:ln w="9525">
              <a:noFill/>
              <a:miter lim="800000"/>
              <a:headEnd/>
              <a:tailEnd/>
            </a:ln>
          </p:spPr>
          <p:txBody>
            <a:bodyPr>
              <a:spAutoFit/>
            </a:bodyPr>
            <a:lstStyle/>
            <a:p>
              <a:pPr algn="ctr"/>
              <a:r>
                <a:rPr lang="en-GB" sz="2500">
                  <a:solidFill>
                    <a:srgbClr val="000000"/>
                  </a:solidFill>
                  <a:latin typeface="Times New Roman - 16" charset="0"/>
                </a:rPr>
                <a:t> </a:t>
              </a:r>
            </a:p>
          </p:txBody>
        </p:sp>
      </p:grpSp>
      <p:grpSp>
        <p:nvGrpSpPr>
          <p:cNvPr id="4101" name="Group 11"/>
          <p:cNvGrpSpPr>
            <a:grpSpLocks/>
          </p:cNvGrpSpPr>
          <p:nvPr/>
        </p:nvGrpSpPr>
        <p:grpSpPr bwMode="auto">
          <a:xfrm>
            <a:off x="850900" y="3784600"/>
            <a:ext cx="8720138" cy="630238"/>
            <a:chOff x="536" y="2384"/>
            <a:chExt cx="5493" cy="397"/>
          </a:xfrm>
        </p:grpSpPr>
        <p:sp>
          <p:nvSpPr>
            <p:cNvPr id="4118" name="Freeform 12"/>
            <p:cNvSpPr>
              <a:spLocks/>
            </p:cNvSpPr>
            <p:nvPr/>
          </p:nvSpPr>
          <p:spPr bwMode="auto">
            <a:xfrm>
              <a:off x="536" y="2384"/>
              <a:ext cx="5493" cy="397"/>
            </a:xfrm>
            <a:custGeom>
              <a:avLst/>
              <a:gdLst>
                <a:gd name="T0" fmla="*/ 0 w 5493"/>
                <a:gd name="T1" fmla="*/ 0 h 397"/>
                <a:gd name="T2" fmla="*/ 5492 w 5493"/>
                <a:gd name="T3" fmla="*/ 0 h 397"/>
                <a:gd name="T4" fmla="*/ 5492 w 5493"/>
                <a:gd name="T5" fmla="*/ 396 h 397"/>
                <a:gd name="T6" fmla="*/ 0 w 5493"/>
                <a:gd name="T7" fmla="*/ 396 h 397"/>
                <a:gd name="T8" fmla="*/ 0 w 5493"/>
                <a:gd name="T9" fmla="*/ 0 h 397"/>
                <a:gd name="T10" fmla="*/ 0 60000 65536"/>
                <a:gd name="T11" fmla="*/ 0 60000 65536"/>
                <a:gd name="T12" fmla="*/ 0 60000 65536"/>
                <a:gd name="T13" fmla="*/ 0 60000 65536"/>
                <a:gd name="T14" fmla="*/ 0 60000 65536"/>
                <a:gd name="T15" fmla="*/ 0 w 5493"/>
                <a:gd name="T16" fmla="*/ 0 h 397"/>
                <a:gd name="T17" fmla="*/ 5493 w 5493"/>
                <a:gd name="T18" fmla="*/ 397 h 397"/>
              </a:gdLst>
              <a:ahLst/>
              <a:cxnLst>
                <a:cxn ang="T10">
                  <a:pos x="T0" y="T1"/>
                </a:cxn>
                <a:cxn ang="T11">
                  <a:pos x="T2" y="T3"/>
                </a:cxn>
                <a:cxn ang="T12">
                  <a:pos x="T4" y="T5"/>
                </a:cxn>
                <a:cxn ang="T13">
                  <a:pos x="T6" y="T7"/>
                </a:cxn>
                <a:cxn ang="T14">
                  <a:pos x="T8" y="T9"/>
                </a:cxn>
              </a:cxnLst>
              <a:rect l="T15" t="T16" r="T17" b="T18"/>
              <a:pathLst>
                <a:path w="5493" h="397">
                  <a:moveTo>
                    <a:pt x="0" y="0"/>
                  </a:moveTo>
                  <a:lnTo>
                    <a:pt x="5492" y="0"/>
                  </a:lnTo>
                  <a:lnTo>
                    <a:pt x="5492" y="396"/>
                  </a:lnTo>
                  <a:lnTo>
                    <a:pt x="0" y="396"/>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19" name="Text Box 13"/>
            <p:cNvSpPr txBox="1">
              <a:spLocks noChangeArrowheads="1"/>
            </p:cNvSpPr>
            <p:nvPr/>
          </p:nvSpPr>
          <p:spPr bwMode="auto">
            <a:xfrm>
              <a:off x="771" y="2404"/>
              <a:ext cx="4968" cy="352"/>
            </a:xfrm>
            <a:prstGeom prst="rect">
              <a:avLst/>
            </a:prstGeom>
            <a:noFill/>
            <a:ln w="9525">
              <a:noFill/>
              <a:miter lim="800000"/>
              <a:headEnd/>
              <a:tailEnd/>
            </a:ln>
          </p:spPr>
          <p:txBody>
            <a:bodyPr>
              <a:spAutoFit/>
            </a:bodyPr>
            <a:lstStyle/>
            <a:p>
              <a:pPr algn="ctr"/>
              <a:r>
                <a:rPr lang="en-GB" sz="3000">
                  <a:solidFill>
                    <a:srgbClr val="000000"/>
                  </a:solidFill>
                  <a:latin typeface="Times New Roman - 16" charset="0"/>
                </a:rPr>
                <a:t> </a:t>
              </a:r>
            </a:p>
          </p:txBody>
        </p:sp>
      </p:grpSp>
      <p:grpSp>
        <p:nvGrpSpPr>
          <p:cNvPr id="4102" name="Group 14"/>
          <p:cNvGrpSpPr>
            <a:grpSpLocks/>
          </p:cNvGrpSpPr>
          <p:nvPr/>
        </p:nvGrpSpPr>
        <p:grpSpPr bwMode="auto">
          <a:xfrm>
            <a:off x="850900" y="4572000"/>
            <a:ext cx="8720138" cy="630238"/>
            <a:chOff x="536" y="2880"/>
            <a:chExt cx="5493" cy="397"/>
          </a:xfrm>
        </p:grpSpPr>
        <p:sp>
          <p:nvSpPr>
            <p:cNvPr id="4116" name="Freeform 15"/>
            <p:cNvSpPr>
              <a:spLocks/>
            </p:cNvSpPr>
            <p:nvPr/>
          </p:nvSpPr>
          <p:spPr bwMode="auto">
            <a:xfrm>
              <a:off x="536" y="2880"/>
              <a:ext cx="5493" cy="397"/>
            </a:xfrm>
            <a:custGeom>
              <a:avLst/>
              <a:gdLst>
                <a:gd name="T0" fmla="*/ 0 w 5493"/>
                <a:gd name="T1" fmla="*/ 0 h 397"/>
                <a:gd name="T2" fmla="*/ 5492 w 5493"/>
                <a:gd name="T3" fmla="*/ 0 h 397"/>
                <a:gd name="T4" fmla="*/ 5492 w 5493"/>
                <a:gd name="T5" fmla="*/ 396 h 397"/>
                <a:gd name="T6" fmla="*/ 0 w 5493"/>
                <a:gd name="T7" fmla="*/ 396 h 397"/>
                <a:gd name="T8" fmla="*/ 0 w 5493"/>
                <a:gd name="T9" fmla="*/ 0 h 397"/>
                <a:gd name="T10" fmla="*/ 0 60000 65536"/>
                <a:gd name="T11" fmla="*/ 0 60000 65536"/>
                <a:gd name="T12" fmla="*/ 0 60000 65536"/>
                <a:gd name="T13" fmla="*/ 0 60000 65536"/>
                <a:gd name="T14" fmla="*/ 0 60000 65536"/>
                <a:gd name="T15" fmla="*/ 0 w 5493"/>
                <a:gd name="T16" fmla="*/ 0 h 397"/>
                <a:gd name="T17" fmla="*/ 5493 w 5493"/>
                <a:gd name="T18" fmla="*/ 397 h 397"/>
              </a:gdLst>
              <a:ahLst/>
              <a:cxnLst>
                <a:cxn ang="T10">
                  <a:pos x="T0" y="T1"/>
                </a:cxn>
                <a:cxn ang="T11">
                  <a:pos x="T2" y="T3"/>
                </a:cxn>
                <a:cxn ang="T12">
                  <a:pos x="T4" y="T5"/>
                </a:cxn>
                <a:cxn ang="T13">
                  <a:pos x="T6" y="T7"/>
                </a:cxn>
                <a:cxn ang="T14">
                  <a:pos x="T8" y="T9"/>
                </a:cxn>
              </a:cxnLst>
              <a:rect l="T15" t="T16" r="T17" b="T18"/>
              <a:pathLst>
                <a:path w="5493" h="397">
                  <a:moveTo>
                    <a:pt x="0" y="0"/>
                  </a:moveTo>
                  <a:lnTo>
                    <a:pt x="5492" y="0"/>
                  </a:lnTo>
                  <a:lnTo>
                    <a:pt x="5492" y="396"/>
                  </a:lnTo>
                  <a:lnTo>
                    <a:pt x="0" y="396"/>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17" name="Text Box 16"/>
            <p:cNvSpPr txBox="1">
              <a:spLocks noChangeArrowheads="1"/>
            </p:cNvSpPr>
            <p:nvPr/>
          </p:nvSpPr>
          <p:spPr bwMode="auto">
            <a:xfrm>
              <a:off x="771" y="2900"/>
              <a:ext cx="4968" cy="352"/>
            </a:xfrm>
            <a:prstGeom prst="rect">
              <a:avLst/>
            </a:prstGeom>
            <a:noFill/>
            <a:ln w="9525">
              <a:noFill/>
              <a:miter lim="800000"/>
              <a:headEnd/>
              <a:tailEnd/>
            </a:ln>
          </p:spPr>
          <p:txBody>
            <a:bodyPr>
              <a:spAutoFit/>
            </a:bodyPr>
            <a:lstStyle/>
            <a:p>
              <a:pPr algn="ctr"/>
              <a:r>
                <a:rPr lang="en-GB" sz="3000">
                  <a:solidFill>
                    <a:srgbClr val="000000"/>
                  </a:solidFill>
                  <a:latin typeface="Times New Roman - 16" charset="0"/>
                </a:rPr>
                <a:t> </a:t>
              </a:r>
            </a:p>
          </p:txBody>
        </p:sp>
      </p:grpSp>
      <p:grpSp>
        <p:nvGrpSpPr>
          <p:cNvPr id="4103" name="Group 17"/>
          <p:cNvGrpSpPr>
            <a:grpSpLocks/>
          </p:cNvGrpSpPr>
          <p:nvPr/>
        </p:nvGrpSpPr>
        <p:grpSpPr bwMode="auto">
          <a:xfrm>
            <a:off x="850900" y="5422900"/>
            <a:ext cx="8720138" cy="630238"/>
            <a:chOff x="536" y="3416"/>
            <a:chExt cx="5493" cy="397"/>
          </a:xfrm>
        </p:grpSpPr>
        <p:sp>
          <p:nvSpPr>
            <p:cNvPr id="4114" name="Freeform 18"/>
            <p:cNvSpPr>
              <a:spLocks/>
            </p:cNvSpPr>
            <p:nvPr/>
          </p:nvSpPr>
          <p:spPr bwMode="auto">
            <a:xfrm>
              <a:off x="536" y="3416"/>
              <a:ext cx="5493" cy="397"/>
            </a:xfrm>
            <a:custGeom>
              <a:avLst/>
              <a:gdLst>
                <a:gd name="T0" fmla="*/ 0 w 5493"/>
                <a:gd name="T1" fmla="*/ 0 h 397"/>
                <a:gd name="T2" fmla="*/ 5492 w 5493"/>
                <a:gd name="T3" fmla="*/ 0 h 397"/>
                <a:gd name="T4" fmla="*/ 5492 w 5493"/>
                <a:gd name="T5" fmla="*/ 396 h 397"/>
                <a:gd name="T6" fmla="*/ 0 w 5493"/>
                <a:gd name="T7" fmla="*/ 396 h 397"/>
                <a:gd name="T8" fmla="*/ 0 w 5493"/>
                <a:gd name="T9" fmla="*/ 0 h 397"/>
                <a:gd name="T10" fmla="*/ 0 60000 65536"/>
                <a:gd name="T11" fmla="*/ 0 60000 65536"/>
                <a:gd name="T12" fmla="*/ 0 60000 65536"/>
                <a:gd name="T13" fmla="*/ 0 60000 65536"/>
                <a:gd name="T14" fmla="*/ 0 60000 65536"/>
                <a:gd name="T15" fmla="*/ 0 w 5493"/>
                <a:gd name="T16" fmla="*/ 0 h 397"/>
                <a:gd name="T17" fmla="*/ 5493 w 5493"/>
                <a:gd name="T18" fmla="*/ 397 h 397"/>
              </a:gdLst>
              <a:ahLst/>
              <a:cxnLst>
                <a:cxn ang="T10">
                  <a:pos x="T0" y="T1"/>
                </a:cxn>
                <a:cxn ang="T11">
                  <a:pos x="T2" y="T3"/>
                </a:cxn>
                <a:cxn ang="T12">
                  <a:pos x="T4" y="T5"/>
                </a:cxn>
                <a:cxn ang="T13">
                  <a:pos x="T6" y="T7"/>
                </a:cxn>
                <a:cxn ang="T14">
                  <a:pos x="T8" y="T9"/>
                </a:cxn>
              </a:cxnLst>
              <a:rect l="T15" t="T16" r="T17" b="T18"/>
              <a:pathLst>
                <a:path w="5493" h="397">
                  <a:moveTo>
                    <a:pt x="0" y="0"/>
                  </a:moveTo>
                  <a:lnTo>
                    <a:pt x="5492" y="0"/>
                  </a:lnTo>
                  <a:lnTo>
                    <a:pt x="5492" y="396"/>
                  </a:lnTo>
                  <a:lnTo>
                    <a:pt x="0" y="396"/>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15" name="Text Box 19"/>
            <p:cNvSpPr txBox="1">
              <a:spLocks noChangeArrowheads="1"/>
            </p:cNvSpPr>
            <p:nvPr/>
          </p:nvSpPr>
          <p:spPr bwMode="auto">
            <a:xfrm>
              <a:off x="771" y="3436"/>
              <a:ext cx="4968" cy="352"/>
            </a:xfrm>
            <a:prstGeom prst="rect">
              <a:avLst/>
            </a:prstGeom>
            <a:noFill/>
            <a:ln w="9525">
              <a:noFill/>
              <a:miter lim="800000"/>
              <a:headEnd/>
              <a:tailEnd/>
            </a:ln>
          </p:spPr>
          <p:txBody>
            <a:bodyPr>
              <a:spAutoFit/>
            </a:bodyPr>
            <a:lstStyle/>
            <a:p>
              <a:pPr algn="ctr"/>
              <a:r>
                <a:rPr lang="en-GB" sz="3000">
                  <a:solidFill>
                    <a:srgbClr val="000000"/>
                  </a:solidFill>
                  <a:latin typeface="Times New Roman - 16" charset="0"/>
                </a:rPr>
                <a:t> </a:t>
              </a:r>
            </a:p>
          </p:txBody>
        </p:sp>
      </p:grpSp>
      <p:grpSp>
        <p:nvGrpSpPr>
          <p:cNvPr id="4104" name="Group 20"/>
          <p:cNvGrpSpPr>
            <a:grpSpLocks/>
          </p:cNvGrpSpPr>
          <p:nvPr/>
        </p:nvGrpSpPr>
        <p:grpSpPr bwMode="auto">
          <a:xfrm>
            <a:off x="1308100" y="114300"/>
            <a:ext cx="7778750" cy="971550"/>
            <a:chOff x="824" y="72"/>
            <a:chExt cx="4900" cy="612"/>
          </a:xfrm>
        </p:grpSpPr>
        <p:sp>
          <p:nvSpPr>
            <p:cNvPr id="4112" name="Freeform 21"/>
            <p:cNvSpPr>
              <a:spLocks/>
            </p:cNvSpPr>
            <p:nvPr/>
          </p:nvSpPr>
          <p:spPr bwMode="auto">
            <a:xfrm>
              <a:off x="824" y="72"/>
              <a:ext cx="4900" cy="612"/>
            </a:xfrm>
            <a:custGeom>
              <a:avLst/>
              <a:gdLst>
                <a:gd name="T0" fmla="*/ 0 w 4900"/>
                <a:gd name="T1" fmla="*/ 0 h 612"/>
                <a:gd name="T2" fmla="*/ 4899 w 4900"/>
                <a:gd name="T3" fmla="*/ 0 h 612"/>
                <a:gd name="T4" fmla="*/ 4899 w 4900"/>
                <a:gd name="T5" fmla="*/ 611 h 612"/>
                <a:gd name="T6" fmla="*/ 0 w 4900"/>
                <a:gd name="T7" fmla="*/ 611 h 612"/>
                <a:gd name="T8" fmla="*/ 0 w 4900"/>
                <a:gd name="T9" fmla="*/ 0 h 612"/>
                <a:gd name="T10" fmla="*/ 0 60000 65536"/>
                <a:gd name="T11" fmla="*/ 0 60000 65536"/>
                <a:gd name="T12" fmla="*/ 0 60000 65536"/>
                <a:gd name="T13" fmla="*/ 0 60000 65536"/>
                <a:gd name="T14" fmla="*/ 0 60000 65536"/>
                <a:gd name="T15" fmla="*/ 0 w 4900"/>
                <a:gd name="T16" fmla="*/ 0 h 612"/>
                <a:gd name="T17" fmla="*/ 4900 w 4900"/>
                <a:gd name="T18" fmla="*/ 612 h 612"/>
              </a:gdLst>
              <a:ahLst/>
              <a:cxnLst>
                <a:cxn ang="T10">
                  <a:pos x="T0" y="T1"/>
                </a:cxn>
                <a:cxn ang="T11">
                  <a:pos x="T2" y="T3"/>
                </a:cxn>
                <a:cxn ang="T12">
                  <a:pos x="T4" y="T5"/>
                </a:cxn>
                <a:cxn ang="T13">
                  <a:pos x="T6" y="T7"/>
                </a:cxn>
                <a:cxn ang="T14">
                  <a:pos x="T8" y="T9"/>
                </a:cxn>
              </a:cxnLst>
              <a:rect l="T15" t="T16" r="T17" b="T18"/>
              <a:pathLst>
                <a:path w="4900" h="612">
                  <a:moveTo>
                    <a:pt x="0" y="0"/>
                  </a:moveTo>
                  <a:lnTo>
                    <a:pt x="4899" y="0"/>
                  </a:lnTo>
                  <a:lnTo>
                    <a:pt x="4899" y="611"/>
                  </a:lnTo>
                  <a:lnTo>
                    <a:pt x="0" y="611"/>
                  </a:lnTo>
                  <a:lnTo>
                    <a:pt x="0" y="0"/>
                  </a:lnTo>
                  <a:close/>
                </a:path>
              </a:pathLst>
            </a:custGeom>
            <a:solidFill>
              <a:srgbClr val="4B0082"/>
            </a:solidFill>
            <a:ln w="76200">
              <a:solidFill>
                <a:srgbClr val="000000"/>
              </a:solidFill>
              <a:round/>
              <a:headEnd/>
              <a:tailEnd/>
            </a:ln>
          </p:spPr>
          <p:txBody>
            <a:bodyPr wrap="none" anchor="ctr"/>
            <a:lstStyle/>
            <a:p>
              <a:endParaRPr lang="ru-RU"/>
            </a:p>
          </p:txBody>
        </p:sp>
        <p:sp>
          <p:nvSpPr>
            <p:cNvPr id="4113" name="Text Box 22"/>
            <p:cNvSpPr txBox="1">
              <a:spLocks noChangeArrowheads="1"/>
            </p:cNvSpPr>
            <p:nvPr/>
          </p:nvSpPr>
          <p:spPr bwMode="auto">
            <a:xfrm>
              <a:off x="1029" y="103"/>
              <a:ext cx="4440" cy="544"/>
            </a:xfrm>
            <a:prstGeom prst="rect">
              <a:avLst/>
            </a:prstGeom>
            <a:noFill/>
            <a:ln w="9525">
              <a:noFill/>
              <a:miter lim="800000"/>
              <a:headEnd/>
              <a:tailEnd/>
            </a:ln>
          </p:spPr>
          <p:txBody>
            <a:bodyPr>
              <a:spAutoFit/>
            </a:bodyPr>
            <a:lstStyle/>
            <a:p>
              <a:pPr algn="ctr"/>
              <a:r>
                <a:rPr lang="en-GB" sz="4700">
                  <a:solidFill>
                    <a:srgbClr val="000000"/>
                  </a:solidFill>
                  <a:latin typeface="Times New Roman - 16" charset="0"/>
                </a:rPr>
                <a:t> </a:t>
              </a:r>
            </a:p>
          </p:txBody>
        </p:sp>
      </p:grpSp>
      <p:sp>
        <p:nvSpPr>
          <p:cNvPr id="4105" name="Text Box 23"/>
          <p:cNvSpPr txBox="1">
            <a:spLocks noChangeArrowheads="1"/>
          </p:cNvSpPr>
          <p:nvPr/>
        </p:nvSpPr>
        <p:spPr bwMode="auto">
          <a:xfrm>
            <a:off x="903288" y="1508125"/>
            <a:ext cx="558800" cy="396875"/>
          </a:xfrm>
          <a:prstGeom prst="rect">
            <a:avLst/>
          </a:prstGeom>
          <a:noFill/>
          <a:ln w="9525">
            <a:noFill/>
            <a:miter lim="800000"/>
            <a:headEnd/>
            <a:tailEnd/>
          </a:ln>
        </p:spPr>
        <p:txBody>
          <a:bodyPr>
            <a:spAutoFit/>
          </a:bodyPr>
          <a:lstStyle/>
          <a:p>
            <a:r>
              <a:rPr lang="en-GB" sz="2000" b="1">
                <a:solidFill>
                  <a:srgbClr val="FFFFFF"/>
                </a:solidFill>
                <a:latin typeface="Bookman Old Style - 20" charset="0"/>
              </a:rPr>
              <a:t>A</a:t>
            </a:r>
          </a:p>
        </p:txBody>
      </p:sp>
      <p:sp>
        <p:nvSpPr>
          <p:cNvPr id="4106" name="Text Box 24"/>
          <p:cNvSpPr txBox="1">
            <a:spLocks noChangeArrowheads="1"/>
          </p:cNvSpPr>
          <p:nvPr/>
        </p:nvSpPr>
        <p:spPr bwMode="auto">
          <a:xfrm>
            <a:off x="939800" y="2349500"/>
            <a:ext cx="558800" cy="355600"/>
          </a:xfrm>
          <a:prstGeom prst="rect">
            <a:avLst/>
          </a:prstGeom>
          <a:noFill/>
          <a:ln w="9525">
            <a:noFill/>
            <a:miter lim="800000"/>
            <a:headEnd/>
            <a:tailEnd/>
          </a:ln>
        </p:spPr>
        <p:txBody>
          <a:bodyPr>
            <a:spAutoFit/>
          </a:bodyPr>
          <a:lstStyle/>
          <a:p>
            <a:r>
              <a:rPr lang="en-GB" sz="1900" b="1">
                <a:solidFill>
                  <a:srgbClr val="FFFFFF"/>
                </a:solidFill>
                <a:latin typeface="Bookman Old Style - 20" charset="0"/>
              </a:rPr>
              <a:t>B</a:t>
            </a:r>
          </a:p>
        </p:txBody>
      </p:sp>
      <p:sp>
        <p:nvSpPr>
          <p:cNvPr id="4107" name="Text Box 25"/>
          <p:cNvSpPr txBox="1">
            <a:spLocks noChangeArrowheads="1"/>
          </p:cNvSpPr>
          <p:nvPr/>
        </p:nvSpPr>
        <p:spPr bwMode="auto">
          <a:xfrm>
            <a:off x="914400" y="3175000"/>
            <a:ext cx="558800" cy="346075"/>
          </a:xfrm>
          <a:prstGeom prst="rect">
            <a:avLst/>
          </a:prstGeom>
          <a:noFill/>
          <a:ln w="9525">
            <a:noFill/>
            <a:miter lim="800000"/>
            <a:headEnd/>
            <a:tailEnd/>
          </a:ln>
        </p:spPr>
        <p:txBody>
          <a:bodyPr>
            <a:spAutoFit/>
          </a:bodyPr>
          <a:lstStyle/>
          <a:p>
            <a:r>
              <a:rPr lang="en-GB" sz="1900" b="1">
                <a:solidFill>
                  <a:srgbClr val="FFFFFF"/>
                </a:solidFill>
                <a:latin typeface="Bookman Old Style - 20" charset="0"/>
              </a:rPr>
              <a:t>C</a:t>
            </a:r>
          </a:p>
        </p:txBody>
      </p:sp>
      <p:sp>
        <p:nvSpPr>
          <p:cNvPr id="4108" name="Text Box 26"/>
          <p:cNvSpPr txBox="1">
            <a:spLocks noChangeArrowheads="1"/>
          </p:cNvSpPr>
          <p:nvPr/>
        </p:nvSpPr>
        <p:spPr bwMode="auto">
          <a:xfrm>
            <a:off x="901700" y="3962400"/>
            <a:ext cx="584200" cy="355600"/>
          </a:xfrm>
          <a:prstGeom prst="rect">
            <a:avLst/>
          </a:prstGeom>
          <a:noFill/>
          <a:ln w="9525">
            <a:noFill/>
            <a:miter lim="800000"/>
            <a:headEnd/>
            <a:tailEnd/>
          </a:ln>
        </p:spPr>
        <p:txBody>
          <a:bodyPr>
            <a:spAutoFit/>
          </a:bodyPr>
          <a:lstStyle/>
          <a:p>
            <a:r>
              <a:rPr lang="en-GB" sz="2000" b="1">
                <a:solidFill>
                  <a:srgbClr val="FFFFFF"/>
                </a:solidFill>
                <a:latin typeface="Bookman Old Style - 20" charset="0"/>
              </a:rPr>
              <a:t>D</a:t>
            </a:r>
          </a:p>
        </p:txBody>
      </p:sp>
      <p:sp>
        <p:nvSpPr>
          <p:cNvPr id="4109" name="Text Box 27"/>
          <p:cNvSpPr txBox="1">
            <a:spLocks noChangeArrowheads="1"/>
          </p:cNvSpPr>
          <p:nvPr/>
        </p:nvSpPr>
        <p:spPr bwMode="auto">
          <a:xfrm>
            <a:off x="863600" y="4724400"/>
            <a:ext cx="584200" cy="365125"/>
          </a:xfrm>
          <a:prstGeom prst="rect">
            <a:avLst/>
          </a:prstGeom>
          <a:noFill/>
          <a:ln w="9525">
            <a:noFill/>
            <a:miter lim="800000"/>
            <a:headEnd/>
            <a:tailEnd/>
          </a:ln>
        </p:spPr>
        <p:txBody>
          <a:bodyPr>
            <a:spAutoFit/>
          </a:bodyPr>
          <a:lstStyle/>
          <a:p>
            <a:r>
              <a:rPr lang="en-GB" sz="2000" b="1">
                <a:solidFill>
                  <a:srgbClr val="FFFFFF"/>
                </a:solidFill>
                <a:latin typeface="Bookman Old Style - 20" charset="0"/>
              </a:rPr>
              <a:t>E</a:t>
            </a:r>
          </a:p>
        </p:txBody>
      </p:sp>
      <p:sp>
        <p:nvSpPr>
          <p:cNvPr id="4110" name="Text Box 28"/>
          <p:cNvSpPr txBox="1">
            <a:spLocks noChangeArrowheads="1"/>
          </p:cNvSpPr>
          <p:nvPr/>
        </p:nvSpPr>
        <p:spPr bwMode="auto">
          <a:xfrm>
            <a:off x="863600" y="5549900"/>
            <a:ext cx="584200" cy="376238"/>
          </a:xfrm>
          <a:prstGeom prst="rect">
            <a:avLst/>
          </a:prstGeom>
          <a:noFill/>
          <a:ln w="9525">
            <a:noFill/>
            <a:miter lim="800000"/>
            <a:headEnd/>
            <a:tailEnd/>
          </a:ln>
        </p:spPr>
        <p:txBody>
          <a:bodyPr>
            <a:spAutoFit/>
          </a:bodyPr>
          <a:lstStyle/>
          <a:p>
            <a:r>
              <a:rPr lang="en-GB" sz="2100" b="1">
                <a:solidFill>
                  <a:srgbClr val="FFFFFF"/>
                </a:solidFill>
                <a:latin typeface="Bookman Old Style - 20" charset="0"/>
              </a:rPr>
              <a:t>F</a:t>
            </a:r>
          </a:p>
        </p:txBody>
      </p:sp>
      <p:sp>
        <p:nvSpPr>
          <p:cNvPr id="4111" name="Text Box 29"/>
          <p:cNvSpPr txBox="1">
            <a:spLocks noChangeArrowheads="1"/>
          </p:cNvSpPr>
          <p:nvPr/>
        </p:nvSpPr>
        <p:spPr bwMode="auto">
          <a:xfrm>
            <a:off x="1335088" y="0"/>
            <a:ext cx="8137525" cy="1054100"/>
          </a:xfrm>
          <a:prstGeom prst="rect">
            <a:avLst/>
          </a:prstGeom>
          <a:noFill/>
          <a:ln w="9525">
            <a:noFill/>
            <a:miter lim="800000"/>
            <a:headEnd/>
            <a:tailEnd/>
          </a:ln>
        </p:spPr>
        <p:txBody>
          <a:bodyPr>
            <a:spAutoFit/>
          </a:bodyPr>
          <a:lstStyle/>
          <a:p>
            <a:r>
              <a:rPr lang="ru-RU" sz="2100" b="1">
                <a:solidFill>
                  <a:srgbClr val="FFFFFF"/>
                </a:solidFill>
              </a:rPr>
              <a:t>Жұмыс істеу барысында келесі факторларды </a:t>
            </a:r>
            <a:r>
              <a:rPr lang="en-GB" sz="2100" b="1">
                <a:solidFill>
                  <a:srgbClr val="FFFFFF"/>
                </a:solidFill>
                <a:latin typeface="Arial - 72" charset="0"/>
              </a:rPr>
              <a:t>________</a:t>
            </a:r>
            <a:r>
              <a:rPr lang="ru-RU" sz="2100" b="1">
                <a:solidFill>
                  <a:srgbClr val="FFFFFF"/>
                </a:solidFill>
              </a:rPr>
              <a:t>тәртіппен қойыңыз, м-ы, олардың құндылығы, маңыздылығы.</a:t>
            </a:r>
            <a:endParaRPr lang="en-GB" sz="2100" b="1">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sp>
        <p:nvSpPr>
          <p:cNvPr id="22530" name="Freeform 2"/>
          <p:cNvSpPr>
            <a:spLocks/>
          </p:cNvSpPr>
          <p:nvPr/>
        </p:nvSpPr>
        <p:spPr bwMode="auto">
          <a:xfrm>
            <a:off x="5041900" y="3390900"/>
            <a:ext cx="4865688" cy="2725738"/>
          </a:xfrm>
          <a:custGeom>
            <a:avLst/>
            <a:gdLst>
              <a:gd name="T0" fmla="*/ 0 w 3065"/>
              <a:gd name="T1" fmla="*/ 0 h 1553"/>
              <a:gd name="T2" fmla="*/ 2147483647 w 3065"/>
              <a:gd name="T3" fmla="*/ 0 h 1553"/>
              <a:gd name="T4" fmla="*/ 2147483647 w 3065"/>
              <a:gd name="T5" fmla="*/ 2147483647 h 1553"/>
              <a:gd name="T6" fmla="*/ 0 w 3065"/>
              <a:gd name="T7" fmla="*/ 2147483647 h 1553"/>
              <a:gd name="T8" fmla="*/ 0 w 3065"/>
              <a:gd name="T9" fmla="*/ 0 h 1553"/>
              <a:gd name="T10" fmla="*/ 0 60000 65536"/>
              <a:gd name="T11" fmla="*/ 0 60000 65536"/>
              <a:gd name="T12" fmla="*/ 0 60000 65536"/>
              <a:gd name="T13" fmla="*/ 0 60000 65536"/>
              <a:gd name="T14" fmla="*/ 0 60000 65536"/>
              <a:gd name="T15" fmla="*/ 0 w 3065"/>
              <a:gd name="T16" fmla="*/ 0 h 1553"/>
              <a:gd name="T17" fmla="*/ 3065 w 3065"/>
              <a:gd name="T18" fmla="*/ 1553 h 1553"/>
            </a:gdLst>
            <a:ahLst/>
            <a:cxnLst>
              <a:cxn ang="T10">
                <a:pos x="T0" y="T1"/>
              </a:cxn>
              <a:cxn ang="T11">
                <a:pos x="T2" y="T3"/>
              </a:cxn>
              <a:cxn ang="T12">
                <a:pos x="T4" y="T5"/>
              </a:cxn>
              <a:cxn ang="T13">
                <a:pos x="T6" y="T7"/>
              </a:cxn>
              <a:cxn ang="T14">
                <a:pos x="T8" y="T9"/>
              </a:cxn>
            </a:cxnLst>
            <a:rect l="T15" t="T16" r="T17" b="T18"/>
            <a:pathLst>
              <a:path w="3065" h="1553">
                <a:moveTo>
                  <a:pt x="0" y="0"/>
                </a:moveTo>
                <a:lnTo>
                  <a:pt x="3064" y="0"/>
                </a:lnTo>
                <a:lnTo>
                  <a:pt x="3064" y="1552"/>
                </a:lnTo>
                <a:lnTo>
                  <a:pt x="0" y="1552"/>
                </a:lnTo>
                <a:lnTo>
                  <a:pt x="0" y="0"/>
                </a:lnTo>
                <a:close/>
              </a:path>
            </a:pathLst>
          </a:custGeom>
          <a:solidFill>
            <a:srgbClr val="FFFFFF"/>
          </a:solidFill>
          <a:ln w="127000">
            <a:solidFill>
              <a:srgbClr val="0000FF"/>
            </a:solidFill>
            <a:prstDash val="sysDot"/>
            <a:round/>
            <a:headEnd/>
            <a:tailEnd/>
          </a:ln>
        </p:spPr>
        <p:txBody>
          <a:bodyPr wrap="none" anchor="ctr"/>
          <a:lstStyle/>
          <a:p>
            <a:endParaRPr lang="ru-RU"/>
          </a:p>
        </p:txBody>
      </p:sp>
      <p:sp>
        <p:nvSpPr>
          <p:cNvPr id="22531" name="Oval 3"/>
          <p:cNvSpPr>
            <a:spLocks noChangeArrowheads="1"/>
          </p:cNvSpPr>
          <p:nvPr/>
        </p:nvSpPr>
        <p:spPr bwMode="auto">
          <a:xfrm>
            <a:off x="304800" y="2552700"/>
            <a:ext cx="4376738" cy="3402013"/>
          </a:xfrm>
          <a:prstGeom prst="ellipse">
            <a:avLst/>
          </a:prstGeom>
          <a:gradFill rotWithShape="0">
            <a:gsLst>
              <a:gs pos="0">
                <a:srgbClr val="4B0082"/>
              </a:gs>
              <a:gs pos="100000">
                <a:srgbClr val="0000FF"/>
              </a:gs>
            </a:gsLst>
            <a:lin ang="0" scaled="1"/>
          </a:gradFill>
          <a:ln w="127000">
            <a:solidFill>
              <a:srgbClr val="FFFFFF"/>
            </a:solidFill>
            <a:prstDash val="sysDot"/>
            <a:round/>
            <a:headEnd/>
            <a:tailEnd/>
          </a:ln>
        </p:spPr>
        <p:txBody>
          <a:bodyPr wrap="none" anchor="ctr"/>
          <a:lstStyle/>
          <a:p>
            <a:endParaRPr lang="en-US"/>
          </a:p>
        </p:txBody>
      </p:sp>
      <p:sp>
        <p:nvSpPr>
          <p:cNvPr id="22532" name="Freeform 4" descr="20%"/>
          <p:cNvSpPr>
            <a:spLocks/>
          </p:cNvSpPr>
          <p:nvPr/>
        </p:nvSpPr>
        <p:spPr bwMode="auto">
          <a:xfrm>
            <a:off x="228600" y="1060450"/>
            <a:ext cx="5832475" cy="1304925"/>
          </a:xfrm>
          <a:custGeom>
            <a:avLst/>
            <a:gdLst>
              <a:gd name="T0" fmla="*/ 0 w 3674"/>
              <a:gd name="T1" fmla="*/ 0 h 822"/>
              <a:gd name="T2" fmla="*/ 2147483647 w 3674"/>
              <a:gd name="T3" fmla="*/ 0 h 822"/>
              <a:gd name="T4" fmla="*/ 2147483647 w 3674"/>
              <a:gd name="T5" fmla="*/ 2147483647 h 822"/>
              <a:gd name="T6" fmla="*/ 0 w 3674"/>
              <a:gd name="T7" fmla="*/ 2147483647 h 822"/>
              <a:gd name="T8" fmla="*/ 0 w 3674"/>
              <a:gd name="T9" fmla="*/ 0 h 822"/>
              <a:gd name="T10" fmla="*/ 0 60000 65536"/>
              <a:gd name="T11" fmla="*/ 0 60000 65536"/>
              <a:gd name="T12" fmla="*/ 0 60000 65536"/>
              <a:gd name="T13" fmla="*/ 0 60000 65536"/>
              <a:gd name="T14" fmla="*/ 0 60000 65536"/>
              <a:gd name="T15" fmla="*/ 0 w 3674"/>
              <a:gd name="T16" fmla="*/ 0 h 822"/>
              <a:gd name="T17" fmla="*/ 3674 w 3674"/>
              <a:gd name="T18" fmla="*/ 822 h 822"/>
            </a:gdLst>
            <a:ahLst/>
            <a:cxnLst>
              <a:cxn ang="T10">
                <a:pos x="T0" y="T1"/>
              </a:cxn>
              <a:cxn ang="T11">
                <a:pos x="T2" y="T3"/>
              </a:cxn>
              <a:cxn ang="T12">
                <a:pos x="T4" y="T5"/>
              </a:cxn>
              <a:cxn ang="T13">
                <a:pos x="T6" y="T7"/>
              </a:cxn>
              <a:cxn ang="T14">
                <a:pos x="T8" y="T9"/>
              </a:cxn>
            </a:cxnLst>
            <a:rect l="T15" t="T16" r="T17" b="T18"/>
            <a:pathLst>
              <a:path w="3674" h="822">
                <a:moveTo>
                  <a:pt x="0" y="0"/>
                </a:moveTo>
                <a:lnTo>
                  <a:pt x="3673" y="0"/>
                </a:lnTo>
                <a:lnTo>
                  <a:pt x="3673" y="821"/>
                </a:lnTo>
                <a:lnTo>
                  <a:pt x="0" y="821"/>
                </a:lnTo>
                <a:lnTo>
                  <a:pt x="0" y="0"/>
                </a:lnTo>
                <a:close/>
              </a:path>
            </a:pathLst>
          </a:custGeom>
          <a:pattFill prst="pct20">
            <a:fgClr>
              <a:srgbClr val="000000"/>
            </a:fgClr>
            <a:bgClr>
              <a:srgbClr val="FFFFFF"/>
            </a:bgClr>
          </a:pattFill>
          <a:ln w="127000">
            <a:solidFill>
              <a:srgbClr val="0000FF"/>
            </a:solidFill>
            <a:round/>
            <a:headEnd/>
            <a:tailEnd/>
          </a:ln>
        </p:spPr>
        <p:txBody>
          <a:bodyPr wrap="none" anchor="ctr"/>
          <a:lstStyle/>
          <a:p>
            <a:endParaRPr lang="ru-RU"/>
          </a:p>
        </p:txBody>
      </p:sp>
      <p:sp>
        <p:nvSpPr>
          <p:cNvPr id="22533" name="Freeform 5" descr="10%"/>
          <p:cNvSpPr>
            <a:spLocks/>
          </p:cNvSpPr>
          <p:nvPr/>
        </p:nvSpPr>
        <p:spPr bwMode="auto">
          <a:xfrm>
            <a:off x="1047750" y="101600"/>
            <a:ext cx="6232525" cy="777875"/>
          </a:xfrm>
          <a:custGeom>
            <a:avLst/>
            <a:gdLst>
              <a:gd name="T0" fmla="*/ 0 w 2954"/>
              <a:gd name="T1" fmla="*/ 0 h 490"/>
              <a:gd name="T2" fmla="*/ 2147483647 w 2954"/>
              <a:gd name="T3" fmla="*/ 0 h 490"/>
              <a:gd name="T4" fmla="*/ 2147483647 w 2954"/>
              <a:gd name="T5" fmla="*/ 2147483647 h 490"/>
              <a:gd name="T6" fmla="*/ 0 w 2954"/>
              <a:gd name="T7" fmla="*/ 2147483647 h 490"/>
              <a:gd name="T8" fmla="*/ 0 w 2954"/>
              <a:gd name="T9" fmla="*/ 0 h 490"/>
              <a:gd name="T10" fmla="*/ 0 60000 65536"/>
              <a:gd name="T11" fmla="*/ 0 60000 65536"/>
              <a:gd name="T12" fmla="*/ 0 60000 65536"/>
              <a:gd name="T13" fmla="*/ 0 60000 65536"/>
              <a:gd name="T14" fmla="*/ 0 60000 65536"/>
              <a:gd name="T15" fmla="*/ 0 w 2954"/>
              <a:gd name="T16" fmla="*/ 0 h 490"/>
              <a:gd name="T17" fmla="*/ 2954 w 2954"/>
              <a:gd name="T18" fmla="*/ 490 h 490"/>
            </a:gdLst>
            <a:ahLst/>
            <a:cxnLst>
              <a:cxn ang="T10">
                <a:pos x="T0" y="T1"/>
              </a:cxn>
              <a:cxn ang="T11">
                <a:pos x="T2" y="T3"/>
              </a:cxn>
              <a:cxn ang="T12">
                <a:pos x="T4" y="T5"/>
              </a:cxn>
              <a:cxn ang="T13">
                <a:pos x="T6" y="T7"/>
              </a:cxn>
              <a:cxn ang="T14">
                <a:pos x="T8" y="T9"/>
              </a:cxn>
            </a:cxnLst>
            <a:rect l="T15" t="T16" r="T17" b="T18"/>
            <a:pathLst>
              <a:path w="2954" h="490">
                <a:moveTo>
                  <a:pt x="0" y="0"/>
                </a:moveTo>
                <a:lnTo>
                  <a:pt x="2953" y="0"/>
                </a:lnTo>
                <a:lnTo>
                  <a:pt x="2953" y="489"/>
                </a:lnTo>
                <a:lnTo>
                  <a:pt x="0" y="489"/>
                </a:lnTo>
                <a:lnTo>
                  <a:pt x="0" y="0"/>
                </a:lnTo>
                <a:close/>
              </a:path>
            </a:pathLst>
          </a:custGeom>
          <a:pattFill prst="pct10">
            <a:fgClr>
              <a:srgbClr val="000000"/>
            </a:fgClr>
            <a:bgClr>
              <a:srgbClr val="FFFFFF"/>
            </a:bgClr>
          </a:pattFill>
          <a:ln w="127000">
            <a:solidFill>
              <a:srgbClr val="0000FF"/>
            </a:solidFill>
            <a:round/>
            <a:headEnd/>
            <a:tailEnd/>
          </a:ln>
        </p:spPr>
        <p:txBody>
          <a:bodyPr wrap="none" anchor="ctr"/>
          <a:lstStyle/>
          <a:p>
            <a:endParaRPr lang="ru-RU"/>
          </a:p>
        </p:txBody>
      </p:sp>
      <p:sp>
        <p:nvSpPr>
          <p:cNvPr id="22534" name="Text Box 6"/>
          <p:cNvSpPr txBox="1">
            <a:spLocks noChangeArrowheads="1"/>
          </p:cNvSpPr>
          <p:nvPr/>
        </p:nvSpPr>
        <p:spPr bwMode="auto">
          <a:xfrm>
            <a:off x="1047750" y="139700"/>
            <a:ext cx="6419850" cy="692150"/>
          </a:xfrm>
          <a:prstGeom prst="rect">
            <a:avLst/>
          </a:prstGeom>
          <a:noFill/>
          <a:ln w="9525">
            <a:noFill/>
            <a:miter lim="800000"/>
            <a:headEnd/>
            <a:tailEnd/>
          </a:ln>
        </p:spPr>
        <p:txBody>
          <a:bodyPr>
            <a:spAutoFit/>
          </a:bodyPr>
          <a:lstStyle/>
          <a:p>
            <a:pPr algn="ctr"/>
            <a:r>
              <a:rPr lang="ru-RU" sz="3900" b="1">
                <a:solidFill>
                  <a:srgbClr val="0000FF"/>
                </a:solidFill>
              </a:rPr>
              <a:t>Сөйлемді толықтыру</a:t>
            </a:r>
            <a:endParaRPr lang="en-GB" sz="3900" b="1">
              <a:solidFill>
                <a:srgbClr val="0000FF"/>
              </a:solidFill>
            </a:endParaRPr>
          </a:p>
        </p:txBody>
      </p:sp>
      <p:sp>
        <p:nvSpPr>
          <p:cNvPr id="22535" name="Text Box 7"/>
          <p:cNvSpPr txBox="1">
            <a:spLocks noChangeArrowheads="1"/>
          </p:cNvSpPr>
          <p:nvPr/>
        </p:nvSpPr>
        <p:spPr bwMode="auto">
          <a:xfrm>
            <a:off x="368300" y="1100138"/>
            <a:ext cx="5613400" cy="830262"/>
          </a:xfrm>
          <a:prstGeom prst="rect">
            <a:avLst/>
          </a:prstGeom>
          <a:noFill/>
          <a:ln w="9525">
            <a:noFill/>
            <a:miter lim="800000"/>
            <a:headEnd/>
            <a:tailEnd/>
          </a:ln>
        </p:spPr>
        <p:txBody>
          <a:bodyPr>
            <a:spAutoFit/>
          </a:bodyPr>
          <a:lstStyle/>
          <a:p>
            <a:pPr algn="ctr"/>
            <a:r>
              <a:rPr lang="ru-RU" sz="2400" b="1">
                <a:solidFill>
                  <a:srgbClr val="0000FF"/>
                </a:solidFill>
              </a:rPr>
              <a:t>Мына сөйлемді толықтырыңыз</a:t>
            </a:r>
            <a:r>
              <a:rPr lang="en-GB" sz="2400" b="1">
                <a:solidFill>
                  <a:srgbClr val="0000FF"/>
                </a:solidFill>
                <a:latin typeface="Bookman Old Style - 16" charset="0"/>
              </a:rPr>
              <a:t>:  </a:t>
            </a:r>
            <a:endParaRPr lang="ru-RU" sz="2400" b="1">
              <a:solidFill>
                <a:srgbClr val="0000FF"/>
              </a:solidFill>
              <a:latin typeface="Bookman Old Style - 16" charset="0"/>
            </a:endParaRPr>
          </a:p>
          <a:p>
            <a:pPr algn="ctr"/>
            <a:r>
              <a:rPr lang="ru-RU" sz="2400" b="1">
                <a:solidFill>
                  <a:srgbClr val="0000FF"/>
                </a:solidFill>
              </a:rPr>
              <a:t>Мен бүгін … жаттап алдым</a:t>
            </a:r>
            <a:r>
              <a:rPr lang="en-GB" sz="2400" b="1">
                <a:solidFill>
                  <a:srgbClr val="0000FF"/>
                </a:solidFill>
                <a:latin typeface="Bookman Old Style - 16" charset="0"/>
              </a:rPr>
              <a:t>.</a:t>
            </a:r>
          </a:p>
        </p:txBody>
      </p:sp>
      <p:sp>
        <p:nvSpPr>
          <p:cNvPr id="22536" name="Text Box 8"/>
          <p:cNvSpPr txBox="1">
            <a:spLocks noChangeArrowheads="1"/>
          </p:cNvSpPr>
          <p:nvPr/>
        </p:nvSpPr>
        <p:spPr bwMode="auto">
          <a:xfrm>
            <a:off x="831850" y="3092450"/>
            <a:ext cx="3327400" cy="2032000"/>
          </a:xfrm>
          <a:prstGeom prst="rect">
            <a:avLst/>
          </a:prstGeom>
          <a:noFill/>
          <a:ln w="9525">
            <a:noFill/>
            <a:miter lim="800000"/>
            <a:headEnd/>
            <a:tailEnd/>
          </a:ln>
        </p:spPr>
        <p:txBody>
          <a:bodyPr>
            <a:spAutoFit/>
          </a:bodyPr>
          <a:lstStyle/>
          <a:p>
            <a:pPr algn="ctr"/>
            <a:r>
              <a:rPr lang="kk-KZ" altLang="ja-JP" b="1"/>
              <a:t>Сіз тақтаға шығып өзіңіздің сөйлеміңізді айтқанда, сіздің сыныптастарыңыз материалды қаншалықты меңгергендігіңізге наразылық білдіру үшін сізге бірқатар сұрақ қояды.</a:t>
            </a:r>
            <a:r>
              <a:rPr lang="ru-RU" altLang="ja-JP"/>
              <a:t> </a:t>
            </a:r>
            <a:endParaRPr lang="en-GB"/>
          </a:p>
        </p:txBody>
      </p:sp>
      <p:sp>
        <p:nvSpPr>
          <p:cNvPr id="22537" name="Text Box 9"/>
          <p:cNvSpPr txBox="1">
            <a:spLocks noChangeArrowheads="1"/>
          </p:cNvSpPr>
          <p:nvPr/>
        </p:nvSpPr>
        <p:spPr bwMode="auto">
          <a:xfrm>
            <a:off x="4889500" y="3568700"/>
            <a:ext cx="5232400" cy="708025"/>
          </a:xfrm>
          <a:prstGeom prst="rect">
            <a:avLst/>
          </a:prstGeom>
          <a:noFill/>
          <a:ln w="9525">
            <a:noFill/>
            <a:miter lim="800000"/>
            <a:headEnd/>
            <a:tailEnd/>
          </a:ln>
        </p:spPr>
        <p:txBody>
          <a:bodyPr>
            <a:spAutoFit/>
          </a:bodyPr>
          <a:lstStyle/>
          <a:p>
            <a:pPr algn="ctr"/>
            <a:r>
              <a:rPr lang="ru-RU" sz="2000" b="1">
                <a:solidFill>
                  <a:srgbClr val="4B0082"/>
                </a:solidFill>
              </a:rPr>
              <a:t>Білімін тексеруге арналған кейбір сұрақтар</a:t>
            </a:r>
            <a:r>
              <a:rPr lang="ru-RU" sz="2000" b="1">
                <a:solidFill>
                  <a:srgbClr val="4B0082"/>
                </a:solidFill>
                <a:latin typeface="Arial - 24" charset="0"/>
              </a:rPr>
              <a:t>:</a:t>
            </a:r>
            <a:endParaRPr lang="en-GB" sz="2000" b="1">
              <a:solidFill>
                <a:srgbClr val="4B0082"/>
              </a:solidFill>
              <a:latin typeface="Arial - 24" charset="0"/>
            </a:endParaRPr>
          </a:p>
        </p:txBody>
      </p:sp>
      <p:sp>
        <p:nvSpPr>
          <p:cNvPr id="22538" name="Text Box 10"/>
          <p:cNvSpPr txBox="1">
            <a:spLocks noChangeArrowheads="1"/>
          </p:cNvSpPr>
          <p:nvPr/>
        </p:nvSpPr>
        <p:spPr bwMode="auto">
          <a:xfrm>
            <a:off x="5181600" y="4208463"/>
            <a:ext cx="4495800" cy="1692275"/>
          </a:xfrm>
          <a:prstGeom prst="rect">
            <a:avLst/>
          </a:prstGeom>
          <a:noFill/>
          <a:ln w="9525">
            <a:noFill/>
            <a:miter lim="800000"/>
            <a:headEnd/>
            <a:tailEnd/>
          </a:ln>
        </p:spPr>
        <p:txBody>
          <a:bodyPr>
            <a:spAutoFit/>
          </a:bodyPr>
          <a:lstStyle/>
          <a:p>
            <a:r>
              <a:rPr lang="ru-RU" sz="1500" b="1">
                <a:solidFill>
                  <a:srgbClr val="4B0082"/>
                </a:solidFill>
              </a:rPr>
              <a:t>Неге</a:t>
            </a:r>
            <a:r>
              <a:rPr lang="en-GB" sz="1500" b="1">
                <a:solidFill>
                  <a:srgbClr val="4B0082"/>
                </a:solidFill>
                <a:latin typeface="Trebuchet MS - 16" charset="0"/>
              </a:rPr>
              <a:t>....</a:t>
            </a:r>
          </a:p>
          <a:p>
            <a:r>
              <a:rPr lang="ru-RU" sz="1500" b="1">
                <a:solidFill>
                  <a:srgbClr val="4B0082"/>
                </a:solidFill>
              </a:rPr>
              <a:t>Мұны қайдан білесіз</a:t>
            </a:r>
            <a:r>
              <a:rPr lang="ru-RU" sz="1500" b="1">
                <a:solidFill>
                  <a:srgbClr val="4B0082"/>
                </a:solidFill>
                <a:latin typeface="Trebuchet MS - 16" charset="0"/>
              </a:rPr>
              <a:t>....</a:t>
            </a:r>
            <a:endParaRPr lang="en-GB" sz="1500" b="1">
              <a:solidFill>
                <a:srgbClr val="4B0082"/>
              </a:solidFill>
              <a:latin typeface="Trebuchet MS - 16" charset="0"/>
            </a:endParaRPr>
          </a:p>
          <a:p>
            <a:r>
              <a:rPr lang="ru-RU" sz="1500" b="1">
                <a:solidFill>
                  <a:srgbClr val="4B0082"/>
                </a:solidFill>
              </a:rPr>
              <a:t>… үшін сізде қандай дәлел бар.</a:t>
            </a:r>
            <a:endParaRPr lang="en-GB" sz="1500" b="1">
              <a:solidFill>
                <a:srgbClr val="4B0082"/>
              </a:solidFill>
              <a:latin typeface="Trebuchet MS - 16" charset="0"/>
            </a:endParaRPr>
          </a:p>
          <a:p>
            <a:r>
              <a:rPr lang="ru-RU" sz="1500" b="1">
                <a:solidFill>
                  <a:srgbClr val="4B0082"/>
                </a:solidFill>
              </a:rPr>
              <a:t>Сіз неге олай ойлайсыз</a:t>
            </a:r>
            <a:r>
              <a:rPr lang="ru-RU" sz="1500" b="1">
                <a:solidFill>
                  <a:srgbClr val="4B0082"/>
                </a:solidFill>
                <a:latin typeface="Trebuchet MS - 16" charset="0"/>
              </a:rPr>
              <a:t>…</a:t>
            </a:r>
            <a:endParaRPr lang="en-GB" sz="1500" b="1">
              <a:solidFill>
                <a:srgbClr val="4B0082"/>
              </a:solidFill>
              <a:latin typeface="Trebuchet MS - 16" charset="0"/>
            </a:endParaRPr>
          </a:p>
          <a:p>
            <a:r>
              <a:rPr lang="ru-RU" sz="1500" b="1">
                <a:solidFill>
                  <a:srgbClr val="4B0082"/>
                </a:solidFill>
              </a:rPr>
              <a:t>Сіз келісесіз бе</a:t>
            </a:r>
            <a:r>
              <a:rPr lang="ru-RU" sz="1500" b="1">
                <a:solidFill>
                  <a:srgbClr val="4B0082"/>
                </a:solidFill>
                <a:latin typeface="Trebuchet MS - 16" charset="0"/>
              </a:rPr>
              <a:t>…</a:t>
            </a:r>
            <a:endParaRPr lang="en-GB" sz="1500" b="1">
              <a:solidFill>
                <a:srgbClr val="4B0082"/>
              </a:solidFill>
              <a:latin typeface="Trebuchet MS - 16" charset="0"/>
            </a:endParaRPr>
          </a:p>
          <a:p>
            <a:r>
              <a:rPr lang="ru-RU" sz="1500" b="1">
                <a:solidFill>
                  <a:srgbClr val="4B0082"/>
                </a:solidFill>
              </a:rPr>
              <a:t>Түсіндіре аласыз ба</a:t>
            </a:r>
            <a:r>
              <a:rPr lang="ru-RU" sz="1500" b="1">
                <a:solidFill>
                  <a:srgbClr val="4B0082"/>
                </a:solidFill>
                <a:latin typeface="Trebuchet MS - 16" charset="0"/>
              </a:rPr>
              <a:t>…</a:t>
            </a:r>
            <a:endParaRPr lang="en-GB" sz="1500" b="1">
              <a:solidFill>
                <a:srgbClr val="4B0082"/>
              </a:solidFill>
              <a:latin typeface="Trebuchet MS - 16" charset="0"/>
            </a:endParaRPr>
          </a:p>
          <a:p>
            <a:r>
              <a:rPr lang="ru-RU" sz="1500" b="1">
                <a:solidFill>
                  <a:srgbClr val="4B0082"/>
                </a:solidFill>
              </a:rPr>
              <a:t>… үшін не істеу керек.</a:t>
            </a:r>
            <a:endParaRPr lang="en-GB" sz="1500" b="1">
              <a:solidFill>
                <a:srgbClr val="4B0082"/>
              </a:solidFill>
              <a:latin typeface="Trebuchet MS - 16" charset="0"/>
            </a:endParaRPr>
          </a:p>
        </p:txBody>
      </p:sp>
      <p:pic>
        <p:nvPicPr>
          <p:cNvPr id="22539" name="Picture 11" descr="CA8LUNC1"/>
          <p:cNvPicPr>
            <a:picLocks noChangeAspect="1" noChangeArrowheads="1"/>
          </p:cNvPicPr>
          <p:nvPr/>
        </p:nvPicPr>
        <p:blipFill>
          <a:blip r:embed="rId3" cstate="print"/>
          <a:srcRect/>
          <a:stretch>
            <a:fillRect/>
          </a:stretch>
        </p:blipFill>
        <p:spPr bwMode="auto">
          <a:xfrm>
            <a:off x="7575550" y="304800"/>
            <a:ext cx="1803400" cy="27765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sp>
        <p:nvSpPr>
          <p:cNvPr id="23554" name="Freeform 2"/>
          <p:cNvSpPr>
            <a:spLocks/>
          </p:cNvSpPr>
          <p:nvPr/>
        </p:nvSpPr>
        <p:spPr bwMode="auto">
          <a:xfrm>
            <a:off x="5486400" y="304800"/>
            <a:ext cx="3811588" cy="3408363"/>
          </a:xfrm>
          <a:custGeom>
            <a:avLst/>
            <a:gdLst>
              <a:gd name="T0" fmla="*/ 0 w 2401"/>
              <a:gd name="T1" fmla="*/ 0 h 2147"/>
              <a:gd name="T2" fmla="*/ 2147483647 w 2401"/>
              <a:gd name="T3" fmla="*/ 0 h 2147"/>
              <a:gd name="T4" fmla="*/ 2147483647 w 2401"/>
              <a:gd name="T5" fmla="*/ 2147483647 h 2147"/>
              <a:gd name="T6" fmla="*/ 0 w 2401"/>
              <a:gd name="T7" fmla="*/ 2147483647 h 2147"/>
              <a:gd name="T8" fmla="*/ 0 w 2401"/>
              <a:gd name="T9" fmla="*/ 0 h 2147"/>
              <a:gd name="T10" fmla="*/ 0 60000 65536"/>
              <a:gd name="T11" fmla="*/ 0 60000 65536"/>
              <a:gd name="T12" fmla="*/ 0 60000 65536"/>
              <a:gd name="T13" fmla="*/ 0 60000 65536"/>
              <a:gd name="T14" fmla="*/ 0 60000 65536"/>
              <a:gd name="T15" fmla="*/ 0 w 2401"/>
              <a:gd name="T16" fmla="*/ 0 h 2147"/>
              <a:gd name="T17" fmla="*/ 2401 w 2401"/>
              <a:gd name="T18" fmla="*/ 2147 h 2147"/>
            </a:gdLst>
            <a:ahLst/>
            <a:cxnLst>
              <a:cxn ang="T10">
                <a:pos x="T0" y="T1"/>
              </a:cxn>
              <a:cxn ang="T11">
                <a:pos x="T2" y="T3"/>
              </a:cxn>
              <a:cxn ang="T12">
                <a:pos x="T4" y="T5"/>
              </a:cxn>
              <a:cxn ang="T13">
                <a:pos x="T6" y="T7"/>
              </a:cxn>
              <a:cxn ang="T14">
                <a:pos x="T8" y="T9"/>
              </a:cxn>
            </a:cxnLst>
            <a:rect l="T15" t="T16" r="T17" b="T18"/>
            <a:pathLst>
              <a:path w="2401" h="2147">
                <a:moveTo>
                  <a:pt x="0" y="0"/>
                </a:moveTo>
                <a:lnTo>
                  <a:pt x="2400" y="0"/>
                </a:lnTo>
                <a:lnTo>
                  <a:pt x="2400" y="2146"/>
                </a:lnTo>
                <a:lnTo>
                  <a:pt x="0" y="214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3555" name="Freeform 3"/>
          <p:cNvSpPr>
            <a:spLocks/>
          </p:cNvSpPr>
          <p:nvPr/>
        </p:nvSpPr>
        <p:spPr bwMode="auto">
          <a:xfrm>
            <a:off x="4826000" y="4686300"/>
            <a:ext cx="4792663" cy="1385888"/>
          </a:xfrm>
          <a:custGeom>
            <a:avLst/>
            <a:gdLst>
              <a:gd name="T0" fmla="*/ 0 w 3019"/>
              <a:gd name="T1" fmla="*/ 0 h 873"/>
              <a:gd name="T2" fmla="*/ 2147483647 w 3019"/>
              <a:gd name="T3" fmla="*/ 0 h 873"/>
              <a:gd name="T4" fmla="*/ 2147483647 w 3019"/>
              <a:gd name="T5" fmla="*/ 2147483647 h 873"/>
              <a:gd name="T6" fmla="*/ 0 w 3019"/>
              <a:gd name="T7" fmla="*/ 2147483647 h 873"/>
              <a:gd name="T8" fmla="*/ 0 w 3019"/>
              <a:gd name="T9" fmla="*/ 0 h 873"/>
              <a:gd name="T10" fmla="*/ 0 60000 65536"/>
              <a:gd name="T11" fmla="*/ 0 60000 65536"/>
              <a:gd name="T12" fmla="*/ 0 60000 65536"/>
              <a:gd name="T13" fmla="*/ 0 60000 65536"/>
              <a:gd name="T14" fmla="*/ 0 60000 65536"/>
              <a:gd name="T15" fmla="*/ 0 w 3019"/>
              <a:gd name="T16" fmla="*/ 0 h 873"/>
              <a:gd name="T17" fmla="*/ 3019 w 3019"/>
              <a:gd name="T18" fmla="*/ 873 h 873"/>
            </a:gdLst>
            <a:ahLst/>
            <a:cxnLst>
              <a:cxn ang="T10">
                <a:pos x="T0" y="T1"/>
              </a:cxn>
              <a:cxn ang="T11">
                <a:pos x="T2" y="T3"/>
              </a:cxn>
              <a:cxn ang="T12">
                <a:pos x="T4" y="T5"/>
              </a:cxn>
              <a:cxn ang="T13">
                <a:pos x="T6" y="T7"/>
              </a:cxn>
              <a:cxn ang="T14">
                <a:pos x="T8" y="T9"/>
              </a:cxn>
            </a:cxnLst>
            <a:rect l="T15" t="T16" r="T17" b="T18"/>
            <a:pathLst>
              <a:path w="3019" h="873">
                <a:moveTo>
                  <a:pt x="0" y="0"/>
                </a:moveTo>
                <a:lnTo>
                  <a:pt x="3018" y="0"/>
                </a:lnTo>
                <a:lnTo>
                  <a:pt x="3018" y="872"/>
                </a:lnTo>
                <a:lnTo>
                  <a:pt x="0" y="87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3556" name="Freeform 4"/>
          <p:cNvSpPr>
            <a:spLocks/>
          </p:cNvSpPr>
          <p:nvPr/>
        </p:nvSpPr>
        <p:spPr bwMode="auto">
          <a:xfrm>
            <a:off x="342900" y="4648200"/>
            <a:ext cx="4257675" cy="1450975"/>
          </a:xfrm>
          <a:custGeom>
            <a:avLst/>
            <a:gdLst>
              <a:gd name="T0" fmla="*/ 0 w 2682"/>
              <a:gd name="T1" fmla="*/ 0 h 914"/>
              <a:gd name="T2" fmla="*/ 2147483647 w 2682"/>
              <a:gd name="T3" fmla="*/ 0 h 914"/>
              <a:gd name="T4" fmla="*/ 2147483647 w 2682"/>
              <a:gd name="T5" fmla="*/ 2147483647 h 914"/>
              <a:gd name="T6" fmla="*/ 0 w 2682"/>
              <a:gd name="T7" fmla="*/ 2147483647 h 914"/>
              <a:gd name="T8" fmla="*/ 0 w 2682"/>
              <a:gd name="T9" fmla="*/ 0 h 914"/>
              <a:gd name="T10" fmla="*/ 0 60000 65536"/>
              <a:gd name="T11" fmla="*/ 0 60000 65536"/>
              <a:gd name="T12" fmla="*/ 0 60000 65536"/>
              <a:gd name="T13" fmla="*/ 0 60000 65536"/>
              <a:gd name="T14" fmla="*/ 0 60000 65536"/>
              <a:gd name="T15" fmla="*/ 0 w 2682"/>
              <a:gd name="T16" fmla="*/ 0 h 914"/>
              <a:gd name="T17" fmla="*/ 2682 w 2682"/>
              <a:gd name="T18" fmla="*/ 914 h 914"/>
            </a:gdLst>
            <a:ahLst/>
            <a:cxnLst>
              <a:cxn ang="T10">
                <a:pos x="T0" y="T1"/>
              </a:cxn>
              <a:cxn ang="T11">
                <a:pos x="T2" y="T3"/>
              </a:cxn>
              <a:cxn ang="T12">
                <a:pos x="T4" y="T5"/>
              </a:cxn>
              <a:cxn ang="T13">
                <a:pos x="T6" y="T7"/>
              </a:cxn>
              <a:cxn ang="T14">
                <a:pos x="T8" y="T9"/>
              </a:cxn>
            </a:cxnLst>
            <a:rect l="T15" t="T16" r="T17" b="T18"/>
            <a:pathLst>
              <a:path w="2682" h="914">
                <a:moveTo>
                  <a:pt x="0" y="0"/>
                </a:moveTo>
                <a:lnTo>
                  <a:pt x="2681" y="0"/>
                </a:lnTo>
                <a:lnTo>
                  <a:pt x="2681" y="913"/>
                </a:lnTo>
                <a:lnTo>
                  <a:pt x="0" y="913"/>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3557" name="Text Box 5"/>
          <p:cNvSpPr txBox="1">
            <a:spLocks noChangeArrowheads="1"/>
          </p:cNvSpPr>
          <p:nvPr/>
        </p:nvSpPr>
        <p:spPr bwMode="auto">
          <a:xfrm>
            <a:off x="5295900" y="2857500"/>
            <a:ext cx="330200" cy="547688"/>
          </a:xfrm>
          <a:prstGeom prst="rect">
            <a:avLst/>
          </a:prstGeom>
          <a:noFill/>
          <a:ln w="9525">
            <a:noFill/>
            <a:miter lim="800000"/>
            <a:headEnd/>
            <a:tailEnd/>
          </a:ln>
        </p:spPr>
        <p:txBody>
          <a:bodyPr>
            <a:spAutoFit/>
          </a:bodyPr>
          <a:lstStyle/>
          <a:p>
            <a:endParaRPr lang="en-GB"/>
          </a:p>
          <a:p>
            <a:endParaRPr lang="en-GB"/>
          </a:p>
        </p:txBody>
      </p:sp>
      <p:pic>
        <p:nvPicPr>
          <p:cNvPr id="23558" name="Picture 6" descr="clipboard(18)"/>
          <p:cNvPicPr>
            <a:picLocks noChangeAspect="1" noChangeArrowheads="1"/>
          </p:cNvPicPr>
          <p:nvPr/>
        </p:nvPicPr>
        <p:blipFill>
          <a:blip r:embed="rId3" cstate="print"/>
          <a:srcRect/>
          <a:stretch>
            <a:fillRect/>
          </a:stretch>
        </p:blipFill>
        <p:spPr bwMode="auto">
          <a:xfrm>
            <a:off x="177800" y="152400"/>
            <a:ext cx="5056188" cy="3582988"/>
          </a:xfrm>
          <a:prstGeom prst="rect">
            <a:avLst/>
          </a:prstGeom>
          <a:noFill/>
          <a:ln w="9525">
            <a:noFill/>
            <a:miter lim="800000"/>
            <a:headEnd/>
            <a:tailEnd/>
          </a:ln>
        </p:spPr>
      </p:pic>
      <p:sp>
        <p:nvSpPr>
          <p:cNvPr id="23559" name="Text Box 7"/>
          <p:cNvSpPr txBox="1">
            <a:spLocks noChangeArrowheads="1"/>
          </p:cNvSpPr>
          <p:nvPr/>
        </p:nvSpPr>
        <p:spPr bwMode="auto">
          <a:xfrm>
            <a:off x="469900" y="4762500"/>
            <a:ext cx="4064000" cy="1323975"/>
          </a:xfrm>
          <a:prstGeom prst="rect">
            <a:avLst/>
          </a:prstGeom>
          <a:noFill/>
          <a:ln w="9525">
            <a:noFill/>
            <a:miter lim="800000"/>
            <a:headEnd/>
            <a:tailEnd/>
          </a:ln>
        </p:spPr>
        <p:txBody>
          <a:bodyPr>
            <a:spAutoFit/>
          </a:bodyPr>
          <a:lstStyle/>
          <a:p>
            <a:r>
              <a:rPr lang="en-GB" sz="1600">
                <a:solidFill>
                  <a:srgbClr val="0000FF"/>
                </a:solidFill>
                <a:latin typeface="Bookman Old Style - 8" charset="0"/>
              </a:rPr>
              <a:t>1</a:t>
            </a:r>
            <a:r>
              <a:rPr lang="kk-KZ" sz="1600">
                <a:solidFill>
                  <a:srgbClr val="0000FF"/>
                </a:solidFill>
              </a:rPr>
              <a:t>-оқушы</a:t>
            </a:r>
            <a:r>
              <a:rPr lang="en-GB" sz="1600">
                <a:solidFill>
                  <a:srgbClr val="0000FF"/>
                </a:solidFill>
                <a:latin typeface="Bookman Old Style - 8" charset="0"/>
              </a:rPr>
              <a:t>: </a:t>
            </a:r>
            <a:r>
              <a:rPr lang="kk-KZ" sz="1600">
                <a:solidFill>
                  <a:srgbClr val="0000FF"/>
                </a:solidFill>
              </a:rPr>
              <a:t>сізде артқы жағында жауабы жазылған сұрақтар болады</a:t>
            </a:r>
            <a:r>
              <a:rPr lang="ru-RU" sz="1600">
                <a:solidFill>
                  <a:srgbClr val="0000FF"/>
                </a:solidFill>
                <a:latin typeface="Bookman Old Style - 8" charset="0"/>
              </a:rPr>
              <a:t>. Бірінші сұрақ қойыңыз. </a:t>
            </a:r>
            <a:r>
              <a:rPr lang="ru-RU" sz="1600">
                <a:solidFill>
                  <a:srgbClr val="0000FF"/>
                </a:solidFill>
              </a:rPr>
              <a:t>2-оқушы толық жауап бере алмаған жағдайда ғана, жол сілтеп көмектесіңіз</a:t>
            </a:r>
            <a:r>
              <a:rPr lang="ru-RU" sz="1600">
                <a:solidFill>
                  <a:srgbClr val="0000FF"/>
                </a:solidFill>
                <a:latin typeface="Bookman Old Style - 8" charset="0"/>
              </a:rPr>
              <a:t>. </a:t>
            </a:r>
            <a:endParaRPr lang="en-GB" sz="1600">
              <a:solidFill>
                <a:srgbClr val="0000FF"/>
              </a:solidFill>
              <a:latin typeface="Bookman Old Style - 8" charset="0"/>
            </a:endParaRPr>
          </a:p>
        </p:txBody>
      </p:sp>
      <p:sp>
        <p:nvSpPr>
          <p:cNvPr id="23560" name="Text Box 8"/>
          <p:cNvSpPr txBox="1">
            <a:spLocks noChangeArrowheads="1"/>
          </p:cNvSpPr>
          <p:nvPr/>
        </p:nvSpPr>
        <p:spPr bwMode="auto">
          <a:xfrm>
            <a:off x="4864100" y="4781550"/>
            <a:ext cx="4597400" cy="825500"/>
          </a:xfrm>
          <a:prstGeom prst="rect">
            <a:avLst/>
          </a:prstGeom>
          <a:noFill/>
          <a:ln w="9525">
            <a:noFill/>
            <a:miter lim="800000"/>
            <a:headEnd/>
            <a:tailEnd/>
          </a:ln>
        </p:spPr>
        <p:txBody>
          <a:bodyPr>
            <a:spAutoFit/>
          </a:bodyPr>
          <a:lstStyle/>
          <a:p>
            <a:r>
              <a:rPr lang="en-GB" sz="1600">
                <a:solidFill>
                  <a:srgbClr val="0000FF"/>
                </a:solidFill>
                <a:latin typeface="Bookman Old Style - 8" charset="0"/>
              </a:rPr>
              <a:t>2</a:t>
            </a:r>
            <a:r>
              <a:rPr lang="kk-KZ" sz="1600">
                <a:solidFill>
                  <a:srgbClr val="0000FF"/>
                </a:solidFill>
              </a:rPr>
              <a:t>-оқушы</a:t>
            </a:r>
            <a:r>
              <a:rPr lang="en-GB" sz="1600">
                <a:solidFill>
                  <a:srgbClr val="0000FF"/>
                </a:solidFill>
                <a:latin typeface="Bookman Old Style - 8" charset="0"/>
              </a:rPr>
              <a:t>: </a:t>
            </a:r>
            <a:r>
              <a:rPr lang="kk-KZ" sz="1600">
                <a:solidFill>
                  <a:srgbClr val="0000FF"/>
                </a:solidFill>
              </a:rPr>
              <a:t>сіз толық жауап бересіз</a:t>
            </a:r>
            <a:r>
              <a:rPr lang="ru-RU" sz="1600">
                <a:solidFill>
                  <a:srgbClr val="0000FF"/>
                </a:solidFill>
                <a:latin typeface="Bookman Old Style - 8" charset="0"/>
              </a:rPr>
              <a:t>. </a:t>
            </a:r>
            <a:r>
              <a:rPr lang="ru-RU" sz="1600">
                <a:solidFill>
                  <a:srgbClr val="0000FF"/>
                </a:solidFill>
              </a:rPr>
              <a:t>Егер де сұрақтың жауабын білмесеңіз, көмек сұрауыңызға болады.  </a:t>
            </a:r>
            <a:endParaRPr lang="en-GB" sz="1600">
              <a:solidFill>
                <a:srgbClr val="0000FF"/>
              </a:solidFill>
            </a:endParaRPr>
          </a:p>
        </p:txBody>
      </p:sp>
      <p:sp>
        <p:nvSpPr>
          <p:cNvPr id="23561" name="Text Box 9"/>
          <p:cNvSpPr txBox="1">
            <a:spLocks noChangeArrowheads="1"/>
          </p:cNvSpPr>
          <p:nvPr/>
        </p:nvSpPr>
        <p:spPr bwMode="auto">
          <a:xfrm>
            <a:off x="615950" y="4051300"/>
            <a:ext cx="3816350" cy="625475"/>
          </a:xfrm>
          <a:prstGeom prst="rect">
            <a:avLst/>
          </a:prstGeom>
          <a:noFill/>
          <a:ln w="9525">
            <a:noFill/>
            <a:miter lim="800000"/>
            <a:headEnd/>
            <a:tailEnd/>
          </a:ln>
        </p:spPr>
        <p:txBody>
          <a:bodyPr>
            <a:spAutoFit/>
          </a:bodyPr>
          <a:lstStyle/>
          <a:p>
            <a:pPr algn="ctr"/>
            <a:r>
              <a:rPr lang="kk-KZ" sz="3500">
                <a:solidFill>
                  <a:srgbClr val="0000FF"/>
                </a:solidFill>
              </a:rPr>
              <a:t>тренер</a:t>
            </a:r>
            <a:endParaRPr lang="en-GB" sz="3500">
              <a:solidFill>
                <a:srgbClr val="0000FF"/>
              </a:solidFill>
            </a:endParaRPr>
          </a:p>
        </p:txBody>
      </p:sp>
      <p:sp>
        <p:nvSpPr>
          <p:cNvPr id="23562" name="Text Box 10"/>
          <p:cNvSpPr txBox="1">
            <a:spLocks noChangeArrowheads="1"/>
          </p:cNvSpPr>
          <p:nvPr/>
        </p:nvSpPr>
        <p:spPr bwMode="auto">
          <a:xfrm>
            <a:off x="6232525" y="4027488"/>
            <a:ext cx="2160588" cy="641350"/>
          </a:xfrm>
          <a:prstGeom prst="rect">
            <a:avLst/>
          </a:prstGeom>
          <a:noFill/>
          <a:ln w="9525">
            <a:noFill/>
            <a:miter lim="800000"/>
            <a:headEnd/>
            <a:tailEnd/>
          </a:ln>
        </p:spPr>
        <p:txBody>
          <a:bodyPr>
            <a:spAutoFit/>
          </a:bodyPr>
          <a:lstStyle/>
          <a:p>
            <a:r>
              <a:rPr lang="ru-RU" sz="3600">
                <a:solidFill>
                  <a:srgbClr val="0000FF"/>
                </a:solidFill>
              </a:rPr>
              <a:t>ойыншы</a:t>
            </a:r>
            <a:endParaRPr lang="en-GB" sz="3600">
              <a:solidFill>
                <a:srgbClr val="0000FF"/>
              </a:solidFill>
            </a:endParaRPr>
          </a:p>
        </p:txBody>
      </p:sp>
      <p:sp>
        <p:nvSpPr>
          <p:cNvPr id="23563" name="Text Box 11"/>
          <p:cNvSpPr txBox="1">
            <a:spLocks noChangeArrowheads="1"/>
          </p:cNvSpPr>
          <p:nvPr/>
        </p:nvSpPr>
        <p:spPr bwMode="auto">
          <a:xfrm>
            <a:off x="5638800" y="419100"/>
            <a:ext cx="3403600" cy="3063875"/>
          </a:xfrm>
          <a:prstGeom prst="rect">
            <a:avLst/>
          </a:prstGeom>
          <a:noFill/>
          <a:ln w="9525">
            <a:noFill/>
            <a:miter lim="800000"/>
            <a:headEnd/>
            <a:tailEnd/>
          </a:ln>
        </p:spPr>
        <p:txBody>
          <a:bodyPr>
            <a:spAutoFit/>
          </a:bodyPr>
          <a:lstStyle/>
          <a:p>
            <a:r>
              <a:rPr lang="kk-KZ" sz="1500">
                <a:solidFill>
                  <a:srgbClr val="0000FF"/>
                </a:solidFill>
              </a:rPr>
              <a:t>Сіздердің әрқайсыңызға бүгінгі оқылған материалға қатысты 5 сұрақ жазу керек. Сұрақтардың әрқайсысы түрлі сұрау есімдігінен басталуы тиіс:  </a:t>
            </a:r>
          </a:p>
          <a:p>
            <a:endParaRPr lang="kk-KZ" sz="1500">
              <a:solidFill>
                <a:srgbClr val="0000FF"/>
              </a:solidFill>
              <a:latin typeface="Bookman Old Style - 8" charset="0"/>
            </a:endParaRPr>
          </a:p>
          <a:p>
            <a:r>
              <a:rPr lang="kk-KZ" sz="1500">
                <a:solidFill>
                  <a:srgbClr val="0000FF"/>
                </a:solidFill>
              </a:rPr>
              <a:t>не</a:t>
            </a:r>
          </a:p>
          <a:p>
            <a:r>
              <a:rPr lang="kk-KZ" sz="1500">
                <a:solidFill>
                  <a:srgbClr val="0000FF"/>
                </a:solidFill>
              </a:rPr>
              <a:t>кім</a:t>
            </a:r>
          </a:p>
          <a:p>
            <a:r>
              <a:rPr lang="kk-KZ" sz="1500">
                <a:solidFill>
                  <a:srgbClr val="0000FF"/>
                </a:solidFill>
              </a:rPr>
              <a:t>қашан</a:t>
            </a:r>
          </a:p>
          <a:p>
            <a:r>
              <a:rPr lang="kk-KZ" sz="1500">
                <a:solidFill>
                  <a:srgbClr val="0000FF"/>
                </a:solidFill>
              </a:rPr>
              <a:t>қайда</a:t>
            </a:r>
          </a:p>
          <a:p>
            <a:r>
              <a:rPr lang="kk-KZ" sz="1500">
                <a:solidFill>
                  <a:srgbClr val="0000FF"/>
                </a:solidFill>
              </a:rPr>
              <a:t>неге</a:t>
            </a:r>
          </a:p>
          <a:p>
            <a:r>
              <a:rPr lang="kk-KZ" sz="1500">
                <a:solidFill>
                  <a:srgbClr val="0000FF"/>
                </a:solidFill>
              </a:rPr>
              <a:t>қалай</a:t>
            </a:r>
          </a:p>
          <a:p>
            <a:r>
              <a:rPr lang="kk-KZ" sz="1500">
                <a:solidFill>
                  <a:srgbClr val="0000FF"/>
                </a:solidFill>
              </a:rPr>
              <a:t>Егер ... болса, не болады?</a:t>
            </a:r>
            <a:endParaRPr lang="kk-KZ" sz="1500">
              <a:solidFill>
                <a:srgbClr val="0000FF"/>
              </a:solidFill>
              <a:latin typeface="Bookman Old Style - 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CB"/>
        </a:solidFill>
        <a:effectLst/>
      </p:bgPr>
    </p:bg>
    <p:spTree>
      <p:nvGrpSpPr>
        <p:cNvPr id="1" name=""/>
        <p:cNvGrpSpPr/>
        <p:nvPr/>
      </p:nvGrpSpPr>
      <p:grpSpPr>
        <a:xfrm>
          <a:off x="0" y="0"/>
          <a:ext cx="0" cy="0"/>
          <a:chOff x="0" y="0"/>
          <a:chExt cx="0" cy="0"/>
        </a:xfrm>
      </p:grpSpPr>
      <p:sp>
        <p:nvSpPr>
          <p:cNvPr id="24578" name="Freeform 2"/>
          <p:cNvSpPr>
            <a:spLocks/>
          </p:cNvSpPr>
          <p:nvPr/>
        </p:nvSpPr>
        <p:spPr bwMode="auto">
          <a:xfrm>
            <a:off x="5008563" y="3235325"/>
            <a:ext cx="5151437" cy="2225675"/>
          </a:xfrm>
          <a:custGeom>
            <a:avLst/>
            <a:gdLst>
              <a:gd name="T0" fmla="*/ 0 w 3010"/>
              <a:gd name="T1" fmla="*/ 0 h 1402"/>
              <a:gd name="T2" fmla="*/ 2147483647 w 3010"/>
              <a:gd name="T3" fmla="*/ 0 h 1402"/>
              <a:gd name="T4" fmla="*/ 2147483647 w 3010"/>
              <a:gd name="T5" fmla="*/ 2147483647 h 1402"/>
              <a:gd name="T6" fmla="*/ 0 w 3010"/>
              <a:gd name="T7" fmla="*/ 2147483647 h 1402"/>
              <a:gd name="T8" fmla="*/ 0 w 3010"/>
              <a:gd name="T9" fmla="*/ 0 h 1402"/>
              <a:gd name="T10" fmla="*/ 0 60000 65536"/>
              <a:gd name="T11" fmla="*/ 0 60000 65536"/>
              <a:gd name="T12" fmla="*/ 0 60000 65536"/>
              <a:gd name="T13" fmla="*/ 0 60000 65536"/>
              <a:gd name="T14" fmla="*/ 0 60000 65536"/>
              <a:gd name="T15" fmla="*/ 0 w 3010"/>
              <a:gd name="T16" fmla="*/ 0 h 1402"/>
              <a:gd name="T17" fmla="*/ 3010 w 3010"/>
              <a:gd name="T18" fmla="*/ 1402 h 1402"/>
            </a:gdLst>
            <a:ahLst/>
            <a:cxnLst>
              <a:cxn ang="T10">
                <a:pos x="T0" y="T1"/>
              </a:cxn>
              <a:cxn ang="T11">
                <a:pos x="T2" y="T3"/>
              </a:cxn>
              <a:cxn ang="T12">
                <a:pos x="T4" y="T5"/>
              </a:cxn>
              <a:cxn ang="T13">
                <a:pos x="T6" y="T7"/>
              </a:cxn>
              <a:cxn ang="T14">
                <a:pos x="T8" y="T9"/>
              </a:cxn>
            </a:cxnLst>
            <a:rect l="T15" t="T16" r="T17" b="T18"/>
            <a:pathLst>
              <a:path w="3010" h="1402">
                <a:moveTo>
                  <a:pt x="0" y="0"/>
                </a:moveTo>
                <a:lnTo>
                  <a:pt x="3009" y="0"/>
                </a:lnTo>
                <a:lnTo>
                  <a:pt x="3009" y="1401"/>
                </a:lnTo>
                <a:lnTo>
                  <a:pt x="0" y="1401"/>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4579" name="Freeform 3"/>
          <p:cNvSpPr>
            <a:spLocks/>
          </p:cNvSpPr>
          <p:nvPr/>
        </p:nvSpPr>
        <p:spPr bwMode="auto">
          <a:xfrm>
            <a:off x="5232400" y="406400"/>
            <a:ext cx="4473575" cy="1285875"/>
          </a:xfrm>
          <a:custGeom>
            <a:avLst/>
            <a:gdLst>
              <a:gd name="T0" fmla="*/ 0 w 2818"/>
              <a:gd name="T1" fmla="*/ 0 h 810"/>
              <a:gd name="T2" fmla="*/ 2147483647 w 2818"/>
              <a:gd name="T3" fmla="*/ 0 h 810"/>
              <a:gd name="T4" fmla="*/ 2147483647 w 2818"/>
              <a:gd name="T5" fmla="*/ 2147483647 h 810"/>
              <a:gd name="T6" fmla="*/ 0 w 2818"/>
              <a:gd name="T7" fmla="*/ 2147483647 h 810"/>
              <a:gd name="T8" fmla="*/ 0 w 2818"/>
              <a:gd name="T9" fmla="*/ 0 h 810"/>
              <a:gd name="T10" fmla="*/ 0 60000 65536"/>
              <a:gd name="T11" fmla="*/ 0 60000 65536"/>
              <a:gd name="T12" fmla="*/ 0 60000 65536"/>
              <a:gd name="T13" fmla="*/ 0 60000 65536"/>
              <a:gd name="T14" fmla="*/ 0 60000 65536"/>
              <a:gd name="T15" fmla="*/ 0 w 2818"/>
              <a:gd name="T16" fmla="*/ 0 h 810"/>
              <a:gd name="T17" fmla="*/ 2818 w 2818"/>
              <a:gd name="T18" fmla="*/ 810 h 810"/>
            </a:gdLst>
            <a:ahLst/>
            <a:cxnLst>
              <a:cxn ang="T10">
                <a:pos x="T0" y="T1"/>
              </a:cxn>
              <a:cxn ang="T11">
                <a:pos x="T2" y="T3"/>
              </a:cxn>
              <a:cxn ang="T12">
                <a:pos x="T4" y="T5"/>
              </a:cxn>
              <a:cxn ang="T13">
                <a:pos x="T6" y="T7"/>
              </a:cxn>
              <a:cxn ang="T14">
                <a:pos x="T8" y="T9"/>
              </a:cxn>
            </a:cxnLst>
            <a:rect l="T15" t="T16" r="T17" b="T18"/>
            <a:pathLst>
              <a:path w="2818" h="810">
                <a:moveTo>
                  <a:pt x="0" y="0"/>
                </a:moveTo>
                <a:lnTo>
                  <a:pt x="2817" y="0"/>
                </a:lnTo>
                <a:lnTo>
                  <a:pt x="2817" y="809"/>
                </a:lnTo>
                <a:lnTo>
                  <a:pt x="0" y="809"/>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4580" name="Freeform 4"/>
          <p:cNvSpPr>
            <a:spLocks/>
          </p:cNvSpPr>
          <p:nvPr/>
        </p:nvSpPr>
        <p:spPr bwMode="auto">
          <a:xfrm>
            <a:off x="5334000" y="2235200"/>
            <a:ext cx="4295775" cy="638175"/>
          </a:xfrm>
          <a:custGeom>
            <a:avLst/>
            <a:gdLst>
              <a:gd name="T0" fmla="*/ 0 w 2706"/>
              <a:gd name="T1" fmla="*/ 0 h 402"/>
              <a:gd name="T2" fmla="*/ 2147483647 w 2706"/>
              <a:gd name="T3" fmla="*/ 0 h 402"/>
              <a:gd name="T4" fmla="*/ 2147483647 w 2706"/>
              <a:gd name="T5" fmla="*/ 2147483647 h 402"/>
              <a:gd name="T6" fmla="*/ 0 w 2706"/>
              <a:gd name="T7" fmla="*/ 2147483647 h 402"/>
              <a:gd name="T8" fmla="*/ 0 w 2706"/>
              <a:gd name="T9" fmla="*/ 0 h 402"/>
              <a:gd name="T10" fmla="*/ 0 60000 65536"/>
              <a:gd name="T11" fmla="*/ 0 60000 65536"/>
              <a:gd name="T12" fmla="*/ 0 60000 65536"/>
              <a:gd name="T13" fmla="*/ 0 60000 65536"/>
              <a:gd name="T14" fmla="*/ 0 60000 65536"/>
              <a:gd name="T15" fmla="*/ 0 w 2706"/>
              <a:gd name="T16" fmla="*/ 0 h 402"/>
              <a:gd name="T17" fmla="*/ 2706 w 2706"/>
              <a:gd name="T18" fmla="*/ 402 h 402"/>
            </a:gdLst>
            <a:ahLst/>
            <a:cxnLst>
              <a:cxn ang="T10">
                <a:pos x="T0" y="T1"/>
              </a:cxn>
              <a:cxn ang="T11">
                <a:pos x="T2" y="T3"/>
              </a:cxn>
              <a:cxn ang="T12">
                <a:pos x="T4" y="T5"/>
              </a:cxn>
              <a:cxn ang="T13">
                <a:pos x="T6" y="T7"/>
              </a:cxn>
              <a:cxn ang="T14">
                <a:pos x="T8" y="T9"/>
              </a:cxn>
            </a:cxnLst>
            <a:rect l="T15" t="T16" r="T17" b="T18"/>
            <a:pathLst>
              <a:path w="2706" h="402">
                <a:moveTo>
                  <a:pt x="0" y="0"/>
                </a:moveTo>
                <a:lnTo>
                  <a:pt x="2705" y="0"/>
                </a:lnTo>
                <a:lnTo>
                  <a:pt x="2705" y="401"/>
                </a:lnTo>
                <a:lnTo>
                  <a:pt x="0" y="401"/>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4581" name="Text Box 5"/>
          <p:cNvSpPr txBox="1">
            <a:spLocks noChangeArrowheads="1"/>
          </p:cNvSpPr>
          <p:nvPr/>
        </p:nvSpPr>
        <p:spPr bwMode="auto">
          <a:xfrm>
            <a:off x="5295900" y="2732088"/>
            <a:ext cx="4648200" cy="2724150"/>
          </a:xfrm>
          <a:prstGeom prst="rect">
            <a:avLst/>
          </a:prstGeom>
          <a:noFill/>
          <a:ln w="9525">
            <a:noFill/>
            <a:miter lim="800000"/>
            <a:headEnd/>
            <a:tailEnd/>
          </a:ln>
        </p:spPr>
        <p:txBody>
          <a:bodyPr>
            <a:spAutoFit/>
          </a:bodyPr>
          <a:lstStyle/>
          <a:p>
            <a:endParaRPr lang="en-GB"/>
          </a:p>
          <a:p>
            <a:endParaRPr lang="en-GB"/>
          </a:p>
          <a:p>
            <a:r>
              <a:rPr lang="ru-RU" sz="1500" b="1" u="sng">
                <a:solidFill>
                  <a:srgbClr val="0000FF"/>
                </a:solidFill>
              </a:rPr>
              <a:t>4 адамнан тұрады топтар </a:t>
            </a:r>
            <a:r>
              <a:rPr lang="en-GB" sz="1500" b="1" u="sng">
                <a:solidFill>
                  <a:srgbClr val="0000FF"/>
                </a:solidFill>
                <a:latin typeface="Bookman Old Style - 8" charset="0"/>
              </a:rPr>
              <a:t>:  </a:t>
            </a:r>
          </a:p>
          <a:p>
            <a:r>
              <a:rPr lang="en-GB" sz="1500" b="1" u="sng">
                <a:solidFill>
                  <a:srgbClr val="0000FF"/>
                </a:solidFill>
                <a:latin typeface="Bookman Old Style - 8" charset="0"/>
              </a:rPr>
              <a:t>·</a:t>
            </a:r>
            <a:r>
              <a:rPr lang="kk-KZ" sz="1500">
                <a:solidFill>
                  <a:srgbClr val="0000FF"/>
                </a:solidFill>
              </a:rPr>
              <a:t>көшбасшы сіздің топқа берілген сұрақты оқиды.</a:t>
            </a:r>
          </a:p>
          <a:p>
            <a:r>
              <a:rPr lang="kk-KZ" sz="1500">
                <a:solidFill>
                  <a:srgbClr val="0000FF"/>
                </a:solidFill>
              </a:rPr>
              <a:t>Топтың қатысушылары жауаптарын планшетке жазып, үлкен саусағын жоғары көрсетеді, ол олардың дайын екендігін білдіреді. </a:t>
            </a:r>
            <a:r>
              <a:rPr lang="ru-RU" sz="1500">
                <a:solidFill>
                  <a:srgbClr val="0000FF"/>
                </a:solidFill>
              </a:rPr>
              <a:t> </a:t>
            </a:r>
          </a:p>
          <a:p>
            <a:r>
              <a:rPr lang="en-GB" sz="1500">
                <a:solidFill>
                  <a:srgbClr val="0000FF"/>
                </a:solidFill>
                <a:latin typeface="Bookman Old Style - 8" charset="0"/>
              </a:rPr>
              <a:t>·</a:t>
            </a:r>
            <a:r>
              <a:rPr lang="ru-RU" sz="1500">
                <a:solidFill>
                  <a:srgbClr val="0000FF"/>
                </a:solidFill>
              </a:rPr>
              <a:t>Көшбасшы белгі бергенде, барлығы жауабын ашады.</a:t>
            </a:r>
            <a:r>
              <a:rPr lang="ru-RU" sz="1500">
                <a:solidFill>
                  <a:srgbClr val="0000FF"/>
                </a:solidFill>
                <a:latin typeface="Bookman Old Style - 8" charset="0"/>
              </a:rPr>
              <a:t> </a:t>
            </a:r>
            <a:r>
              <a:rPr lang="ru-RU" sz="1500">
                <a:solidFill>
                  <a:srgbClr val="0000FF"/>
                </a:solidFill>
              </a:rPr>
              <a:t>Топтағы түсініспеушілікті талқылаңыз </a:t>
            </a:r>
            <a:r>
              <a:rPr lang="en-GB" sz="1500">
                <a:solidFill>
                  <a:srgbClr val="0000FF"/>
                </a:solidFill>
                <a:latin typeface="Bookman Old Style - 8" charset="0"/>
              </a:rPr>
              <a:t>(</a:t>
            </a:r>
            <a:r>
              <a:rPr lang="kk-KZ" sz="1500">
                <a:solidFill>
                  <a:srgbClr val="0000FF"/>
                </a:solidFill>
              </a:rPr>
              <a:t>егер де келісімге келмесеңіздер, онда сыныптың қалғандарына өтініш білдіру қажет</a:t>
            </a:r>
            <a:r>
              <a:rPr lang="ru-RU" sz="1500">
                <a:solidFill>
                  <a:srgbClr val="0000FF"/>
                </a:solidFill>
                <a:latin typeface="Bookman Old Style - 8" charset="0"/>
              </a:rPr>
              <a:t>).</a:t>
            </a:r>
            <a:endParaRPr lang="en-GB" sz="1500">
              <a:solidFill>
                <a:srgbClr val="0000FF"/>
              </a:solidFill>
              <a:latin typeface="Bookman Old Style - 8" charset="0"/>
            </a:endParaRPr>
          </a:p>
        </p:txBody>
      </p:sp>
      <p:pic>
        <p:nvPicPr>
          <p:cNvPr id="24582" name="Picture 6" descr="clipboard(17)"/>
          <p:cNvPicPr>
            <a:picLocks noChangeAspect="1" noChangeArrowheads="1"/>
          </p:cNvPicPr>
          <p:nvPr/>
        </p:nvPicPr>
        <p:blipFill>
          <a:blip r:embed="rId3" cstate="print"/>
          <a:srcRect/>
          <a:stretch>
            <a:fillRect/>
          </a:stretch>
        </p:blipFill>
        <p:spPr bwMode="auto">
          <a:xfrm>
            <a:off x="165100" y="152400"/>
            <a:ext cx="4827588" cy="6376988"/>
          </a:xfrm>
          <a:prstGeom prst="rect">
            <a:avLst/>
          </a:prstGeom>
          <a:noFill/>
          <a:ln w="9525">
            <a:noFill/>
            <a:miter lim="800000"/>
            <a:headEnd/>
            <a:tailEnd/>
          </a:ln>
        </p:spPr>
      </p:pic>
      <p:sp>
        <p:nvSpPr>
          <p:cNvPr id="24583" name="Text Box 7"/>
          <p:cNvSpPr txBox="1">
            <a:spLocks noChangeArrowheads="1"/>
          </p:cNvSpPr>
          <p:nvPr/>
        </p:nvSpPr>
        <p:spPr bwMode="auto">
          <a:xfrm>
            <a:off x="5308600" y="469900"/>
            <a:ext cx="4241800" cy="1016000"/>
          </a:xfrm>
          <a:prstGeom prst="rect">
            <a:avLst/>
          </a:prstGeom>
          <a:noFill/>
          <a:ln w="9525">
            <a:noFill/>
            <a:miter lim="800000"/>
            <a:headEnd/>
            <a:tailEnd/>
          </a:ln>
        </p:spPr>
        <p:txBody>
          <a:bodyPr>
            <a:spAutoFit/>
          </a:bodyPr>
          <a:lstStyle/>
          <a:p>
            <a:r>
              <a:rPr lang="ru-RU" sz="1500" b="1" u="sng">
                <a:solidFill>
                  <a:srgbClr val="0000FF"/>
                </a:solidFill>
              </a:rPr>
              <a:t>Өздік жұмыс</a:t>
            </a:r>
            <a:r>
              <a:rPr lang="en-GB" sz="1500" b="1" u="sng">
                <a:solidFill>
                  <a:srgbClr val="0000FF"/>
                </a:solidFill>
                <a:latin typeface="Bookman Old Style - 8" charset="0"/>
              </a:rPr>
              <a:t>:</a:t>
            </a:r>
          </a:p>
          <a:p>
            <a:r>
              <a:rPr lang="ru-RU" sz="1500" b="1">
                <a:solidFill>
                  <a:srgbClr val="0000FF"/>
                </a:solidFill>
              </a:rPr>
              <a:t>Сыныптастарыңыз үшін 5 сұрақ жазыңыз (әрбір карточкаға бір сұрақ жазып, жауаптарын артында көрсетесіздер).</a:t>
            </a:r>
            <a:r>
              <a:rPr lang="ru-RU" sz="1500" b="1" u="sng">
                <a:solidFill>
                  <a:srgbClr val="0000FF"/>
                </a:solidFill>
              </a:rPr>
              <a:t>  </a:t>
            </a:r>
            <a:endParaRPr lang="en-GB" sz="1500">
              <a:solidFill>
                <a:srgbClr val="0000FF"/>
              </a:solidFill>
            </a:endParaRPr>
          </a:p>
        </p:txBody>
      </p:sp>
      <p:sp>
        <p:nvSpPr>
          <p:cNvPr id="24584" name="Text Box 8"/>
          <p:cNvSpPr txBox="1">
            <a:spLocks noChangeArrowheads="1"/>
          </p:cNvSpPr>
          <p:nvPr/>
        </p:nvSpPr>
        <p:spPr bwMode="auto">
          <a:xfrm>
            <a:off x="5384800" y="2387600"/>
            <a:ext cx="4016375" cy="320675"/>
          </a:xfrm>
          <a:prstGeom prst="rect">
            <a:avLst/>
          </a:prstGeom>
          <a:noFill/>
          <a:ln w="9525">
            <a:noFill/>
            <a:miter lim="800000"/>
            <a:headEnd/>
            <a:tailEnd/>
          </a:ln>
        </p:spPr>
        <p:txBody>
          <a:bodyPr>
            <a:spAutoFit/>
          </a:bodyPr>
          <a:lstStyle/>
          <a:p>
            <a:r>
              <a:rPr lang="ru-RU" sz="1500">
                <a:solidFill>
                  <a:srgbClr val="0000FF"/>
                </a:solidFill>
              </a:rPr>
              <a:t>Басқа топпен карточкаларды алмасыңыз.</a:t>
            </a:r>
            <a:endParaRPr lang="en-GB" sz="1500">
              <a:solidFill>
                <a:srgbClr val="0000FF"/>
              </a:solidFill>
              <a:latin typeface="Bookman Old Style - 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2CD32"/>
        </a:solidFill>
        <a:effectLst/>
      </p:bgPr>
    </p:bg>
    <p:spTree>
      <p:nvGrpSpPr>
        <p:cNvPr id="1" name=""/>
        <p:cNvGrpSpPr/>
        <p:nvPr/>
      </p:nvGrpSpPr>
      <p:grpSpPr>
        <a:xfrm>
          <a:off x="0" y="0"/>
          <a:ext cx="0" cy="0"/>
          <a:chOff x="0" y="0"/>
          <a:chExt cx="0" cy="0"/>
        </a:xfrm>
      </p:grpSpPr>
      <p:sp>
        <p:nvSpPr>
          <p:cNvPr id="25602" name="Oval 2"/>
          <p:cNvSpPr>
            <a:spLocks noChangeArrowheads="1"/>
          </p:cNvSpPr>
          <p:nvPr/>
        </p:nvSpPr>
        <p:spPr bwMode="auto">
          <a:xfrm>
            <a:off x="223838" y="2119313"/>
            <a:ext cx="7088187" cy="5005387"/>
          </a:xfrm>
          <a:prstGeom prst="ellipse">
            <a:avLst/>
          </a:prstGeom>
          <a:solidFill>
            <a:srgbClr val="FFAD5B">
              <a:alpha val="83920"/>
            </a:srgbClr>
          </a:solidFill>
          <a:ln w="38100">
            <a:solidFill>
              <a:srgbClr val="000000">
                <a:alpha val="83920"/>
              </a:srgbClr>
            </a:solidFill>
            <a:prstDash val="sysDot"/>
            <a:round/>
            <a:headEnd/>
            <a:tailEnd/>
          </a:ln>
        </p:spPr>
        <p:txBody>
          <a:bodyPr wrap="none" anchor="ctr"/>
          <a:lstStyle/>
          <a:p>
            <a:endParaRPr lang="en-US"/>
          </a:p>
        </p:txBody>
      </p:sp>
      <p:sp>
        <p:nvSpPr>
          <p:cNvPr id="25603" name="Oval 3"/>
          <p:cNvSpPr>
            <a:spLocks noChangeArrowheads="1"/>
          </p:cNvSpPr>
          <p:nvPr/>
        </p:nvSpPr>
        <p:spPr bwMode="auto">
          <a:xfrm>
            <a:off x="3251200" y="2170113"/>
            <a:ext cx="6897688" cy="4954587"/>
          </a:xfrm>
          <a:prstGeom prst="ellipse">
            <a:avLst/>
          </a:prstGeom>
          <a:solidFill>
            <a:srgbClr val="FFFFFF">
              <a:alpha val="34901"/>
            </a:srgbClr>
          </a:solidFill>
          <a:ln w="38100">
            <a:solidFill>
              <a:srgbClr val="000000">
                <a:alpha val="34901"/>
              </a:srgbClr>
            </a:solidFill>
            <a:prstDash val="sysDot"/>
            <a:round/>
            <a:headEnd/>
            <a:tailEnd/>
          </a:ln>
        </p:spPr>
        <p:txBody>
          <a:bodyPr wrap="none" anchor="ctr"/>
          <a:lstStyle/>
          <a:p>
            <a:endParaRPr lang="en-US"/>
          </a:p>
        </p:txBody>
      </p:sp>
      <p:grpSp>
        <p:nvGrpSpPr>
          <p:cNvPr id="25604" name="Group 6"/>
          <p:cNvGrpSpPr>
            <a:grpSpLocks/>
          </p:cNvGrpSpPr>
          <p:nvPr/>
        </p:nvGrpSpPr>
        <p:grpSpPr bwMode="auto">
          <a:xfrm>
            <a:off x="1601788" y="1485900"/>
            <a:ext cx="2325687" cy="398463"/>
            <a:chOff x="1048" y="936"/>
            <a:chExt cx="1465" cy="251"/>
          </a:xfrm>
        </p:grpSpPr>
        <p:sp>
          <p:nvSpPr>
            <p:cNvPr id="25612" name="Freeform 4"/>
            <p:cNvSpPr>
              <a:spLocks/>
            </p:cNvSpPr>
            <p:nvPr/>
          </p:nvSpPr>
          <p:spPr bwMode="auto">
            <a:xfrm>
              <a:off x="1048" y="936"/>
              <a:ext cx="1465" cy="251"/>
            </a:xfrm>
            <a:custGeom>
              <a:avLst/>
              <a:gdLst>
                <a:gd name="T0" fmla="*/ 0 w 1465"/>
                <a:gd name="T1" fmla="*/ 0 h 251"/>
                <a:gd name="T2" fmla="*/ 1464 w 1465"/>
                <a:gd name="T3" fmla="*/ 0 h 251"/>
                <a:gd name="T4" fmla="*/ 1464 w 1465"/>
                <a:gd name="T5" fmla="*/ 250 h 251"/>
                <a:gd name="T6" fmla="*/ 0 w 1465"/>
                <a:gd name="T7" fmla="*/ 250 h 251"/>
                <a:gd name="T8" fmla="*/ 0 w 1465"/>
                <a:gd name="T9" fmla="*/ 0 h 251"/>
                <a:gd name="T10" fmla="*/ 0 60000 65536"/>
                <a:gd name="T11" fmla="*/ 0 60000 65536"/>
                <a:gd name="T12" fmla="*/ 0 60000 65536"/>
                <a:gd name="T13" fmla="*/ 0 60000 65536"/>
                <a:gd name="T14" fmla="*/ 0 60000 65536"/>
                <a:gd name="T15" fmla="*/ 0 w 1465"/>
                <a:gd name="T16" fmla="*/ 0 h 251"/>
                <a:gd name="T17" fmla="*/ 1465 w 1465"/>
                <a:gd name="T18" fmla="*/ 251 h 251"/>
              </a:gdLst>
              <a:ahLst/>
              <a:cxnLst>
                <a:cxn ang="T10">
                  <a:pos x="T0" y="T1"/>
                </a:cxn>
                <a:cxn ang="T11">
                  <a:pos x="T2" y="T3"/>
                </a:cxn>
                <a:cxn ang="T12">
                  <a:pos x="T4" y="T5"/>
                </a:cxn>
                <a:cxn ang="T13">
                  <a:pos x="T6" y="T7"/>
                </a:cxn>
                <a:cxn ang="T14">
                  <a:pos x="T8" y="T9"/>
                </a:cxn>
              </a:cxnLst>
              <a:rect l="T15" t="T16" r="T17" b="T18"/>
              <a:pathLst>
                <a:path w="1465" h="251">
                  <a:moveTo>
                    <a:pt x="0" y="0"/>
                  </a:moveTo>
                  <a:lnTo>
                    <a:pt x="1464" y="0"/>
                  </a:lnTo>
                  <a:lnTo>
                    <a:pt x="1464" y="250"/>
                  </a:lnTo>
                  <a:lnTo>
                    <a:pt x="0" y="250"/>
                  </a:lnTo>
                  <a:lnTo>
                    <a:pt x="0" y="0"/>
                  </a:lnTo>
                  <a:close/>
                </a:path>
              </a:pathLst>
            </a:custGeom>
            <a:solidFill>
              <a:srgbClr val="FFFF00"/>
            </a:solidFill>
            <a:ln w="38100">
              <a:solidFill>
                <a:srgbClr val="000000"/>
              </a:solidFill>
              <a:round/>
              <a:headEnd/>
              <a:tailEnd/>
            </a:ln>
          </p:spPr>
          <p:txBody>
            <a:bodyPr wrap="none" anchor="ctr"/>
            <a:lstStyle/>
            <a:p>
              <a:endParaRPr lang="ru-RU"/>
            </a:p>
          </p:txBody>
        </p:sp>
        <p:sp>
          <p:nvSpPr>
            <p:cNvPr id="25613" name="Text Box 5"/>
            <p:cNvSpPr txBox="1">
              <a:spLocks noChangeArrowheads="1"/>
            </p:cNvSpPr>
            <p:nvPr/>
          </p:nvSpPr>
          <p:spPr bwMode="auto">
            <a:xfrm>
              <a:off x="1081" y="948"/>
              <a:ext cx="1383" cy="223"/>
            </a:xfrm>
            <a:prstGeom prst="rect">
              <a:avLst/>
            </a:prstGeom>
            <a:noFill/>
            <a:ln w="9525">
              <a:noFill/>
              <a:miter lim="800000"/>
              <a:headEnd/>
              <a:tailEnd/>
            </a:ln>
          </p:spPr>
          <p:txBody>
            <a:bodyPr>
              <a:spAutoFit/>
            </a:bodyPr>
            <a:lstStyle/>
            <a:p>
              <a:pPr algn="ctr"/>
              <a:r>
                <a:rPr lang="en-GB">
                  <a:solidFill>
                    <a:srgbClr val="000000"/>
                  </a:solidFill>
                  <a:latin typeface="Trebuchet MS - 16" charset="0"/>
                </a:rPr>
                <a:t> </a:t>
              </a:r>
            </a:p>
          </p:txBody>
        </p:sp>
      </p:grpSp>
      <p:grpSp>
        <p:nvGrpSpPr>
          <p:cNvPr id="25605" name="Group 9"/>
          <p:cNvGrpSpPr>
            <a:grpSpLocks/>
          </p:cNvGrpSpPr>
          <p:nvPr/>
        </p:nvGrpSpPr>
        <p:grpSpPr bwMode="auto">
          <a:xfrm>
            <a:off x="4362450" y="3198813"/>
            <a:ext cx="1870075" cy="396875"/>
            <a:chOff x="2584" y="1456"/>
            <a:chExt cx="1178" cy="250"/>
          </a:xfrm>
        </p:grpSpPr>
        <p:sp>
          <p:nvSpPr>
            <p:cNvPr id="25610" name="Freeform 7"/>
            <p:cNvSpPr>
              <a:spLocks/>
            </p:cNvSpPr>
            <p:nvPr/>
          </p:nvSpPr>
          <p:spPr bwMode="auto">
            <a:xfrm>
              <a:off x="2584" y="1456"/>
              <a:ext cx="1178" cy="250"/>
            </a:xfrm>
            <a:custGeom>
              <a:avLst/>
              <a:gdLst>
                <a:gd name="T0" fmla="*/ 0 w 1178"/>
                <a:gd name="T1" fmla="*/ 0 h 250"/>
                <a:gd name="T2" fmla="*/ 1177 w 1178"/>
                <a:gd name="T3" fmla="*/ 0 h 250"/>
                <a:gd name="T4" fmla="*/ 1177 w 1178"/>
                <a:gd name="T5" fmla="*/ 249 h 250"/>
                <a:gd name="T6" fmla="*/ 0 w 1178"/>
                <a:gd name="T7" fmla="*/ 249 h 250"/>
                <a:gd name="T8" fmla="*/ 0 w 1178"/>
                <a:gd name="T9" fmla="*/ 0 h 250"/>
                <a:gd name="T10" fmla="*/ 0 60000 65536"/>
                <a:gd name="T11" fmla="*/ 0 60000 65536"/>
                <a:gd name="T12" fmla="*/ 0 60000 65536"/>
                <a:gd name="T13" fmla="*/ 0 60000 65536"/>
                <a:gd name="T14" fmla="*/ 0 60000 65536"/>
                <a:gd name="T15" fmla="*/ 0 w 1178"/>
                <a:gd name="T16" fmla="*/ 0 h 250"/>
                <a:gd name="T17" fmla="*/ 1178 w 1178"/>
                <a:gd name="T18" fmla="*/ 250 h 250"/>
              </a:gdLst>
              <a:ahLst/>
              <a:cxnLst>
                <a:cxn ang="T10">
                  <a:pos x="T0" y="T1"/>
                </a:cxn>
                <a:cxn ang="T11">
                  <a:pos x="T2" y="T3"/>
                </a:cxn>
                <a:cxn ang="T12">
                  <a:pos x="T4" y="T5"/>
                </a:cxn>
                <a:cxn ang="T13">
                  <a:pos x="T6" y="T7"/>
                </a:cxn>
                <a:cxn ang="T14">
                  <a:pos x="T8" y="T9"/>
                </a:cxn>
              </a:cxnLst>
              <a:rect l="T15" t="T16" r="T17" b="T18"/>
              <a:pathLst>
                <a:path w="1178" h="250">
                  <a:moveTo>
                    <a:pt x="0" y="0"/>
                  </a:moveTo>
                  <a:lnTo>
                    <a:pt x="1177" y="0"/>
                  </a:lnTo>
                  <a:lnTo>
                    <a:pt x="1177" y="249"/>
                  </a:lnTo>
                  <a:lnTo>
                    <a:pt x="0" y="249"/>
                  </a:lnTo>
                  <a:lnTo>
                    <a:pt x="0" y="0"/>
                  </a:lnTo>
                  <a:close/>
                </a:path>
              </a:pathLst>
            </a:custGeom>
            <a:solidFill>
              <a:srgbClr val="FFFF00"/>
            </a:solidFill>
            <a:ln w="38100">
              <a:solidFill>
                <a:srgbClr val="000000"/>
              </a:solidFill>
              <a:round/>
              <a:headEnd/>
              <a:tailEnd/>
            </a:ln>
          </p:spPr>
          <p:txBody>
            <a:bodyPr wrap="none" anchor="ctr"/>
            <a:lstStyle/>
            <a:p>
              <a:endParaRPr lang="ru-RU"/>
            </a:p>
          </p:txBody>
        </p:sp>
        <p:sp>
          <p:nvSpPr>
            <p:cNvPr id="25611" name="Text Box 8"/>
            <p:cNvSpPr txBox="1">
              <a:spLocks noChangeArrowheads="1"/>
            </p:cNvSpPr>
            <p:nvPr/>
          </p:nvSpPr>
          <p:spPr bwMode="auto">
            <a:xfrm>
              <a:off x="2603" y="1468"/>
              <a:ext cx="1127" cy="231"/>
            </a:xfrm>
            <a:prstGeom prst="rect">
              <a:avLst/>
            </a:prstGeom>
            <a:noFill/>
            <a:ln w="9525">
              <a:noFill/>
              <a:miter lim="800000"/>
              <a:headEnd/>
              <a:tailEnd/>
            </a:ln>
          </p:spPr>
          <p:txBody>
            <a:bodyPr>
              <a:spAutoFit/>
            </a:bodyPr>
            <a:lstStyle/>
            <a:p>
              <a:pPr algn="ctr"/>
              <a:r>
                <a:rPr lang="ru-RU" b="1">
                  <a:solidFill>
                    <a:srgbClr val="000000"/>
                  </a:solidFill>
                </a:rPr>
                <a:t>Екеуі де</a:t>
              </a:r>
              <a:endParaRPr lang="en-GB" b="1">
                <a:solidFill>
                  <a:srgbClr val="000000"/>
                </a:solidFill>
              </a:endParaRPr>
            </a:p>
          </p:txBody>
        </p:sp>
      </p:grpSp>
      <p:sp>
        <p:nvSpPr>
          <p:cNvPr id="25606" name="Freeform 10"/>
          <p:cNvSpPr>
            <a:spLocks/>
          </p:cNvSpPr>
          <p:nvPr/>
        </p:nvSpPr>
        <p:spPr bwMode="auto">
          <a:xfrm>
            <a:off x="6181725" y="1435100"/>
            <a:ext cx="2354263" cy="382588"/>
          </a:xfrm>
          <a:custGeom>
            <a:avLst/>
            <a:gdLst>
              <a:gd name="T0" fmla="*/ 0 w 1483"/>
              <a:gd name="T1" fmla="*/ 0 h 241"/>
              <a:gd name="T2" fmla="*/ 2147483647 w 1483"/>
              <a:gd name="T3" fmla="*/ 0 h 241"/>
              <a:gd name="T4" fmla="*/ 2147483647 w 1483"/>
              <a:gd name="T5" fmla="*/ 2147483647 h 241"/>
              <a:gd name="T6" fmla="*/ 0 w 1483"/>
              <a:gd name="T7" fmla="*/ 2147483647 h 241"/>
              <a:gd name="T8" fmla="*/ 0 w 1483"/>
              <a:gd name="T9" fmla="*/ 0 h 241"/>
              <a:gd name="T10" fmla="*/ 0 60000 65536"/>
              <a:gd name="T11" fmla="*/ 0 60000 65536"/>
              <a:gd name="T12" fmla="*/ 0 60000 65536"/>
              <a:gd name="T13" fmla="*/ 0 60000 65536"/>
              <a:gd name="T14" fmla="*/ 0 60000 65536"/>
              <a:gd name="T15" fmla="*/ 0 w 1483"/>
              <a:gd name="T16" fmla="*/ 0 h 241"/>
              <a:gd name="T17" fmla="*/ 1483 w 1483"/>
              <a:gd name="T18" fmla="*/ 241 h 241"/>
            </a:gdLst>
            <a:ahLst/>
            <a:cxnLst>
              <a:cxn ang="T10">
                <a:pos x="T0" y="T1"/>
              </a:cxn>
              <a:cxn ang="T11">
                <a:pos x="T2" y="T3"/>
              </a:cxn>
              <a:cxn ang="T12">
                <a:pos x="T4" y="T5"/>
              </a:cxn>
              <a:cxn ang="T13">
                <a:pos x="T6" y="T7"/>
              </a:cxn>
              <a:cxn ang="T14">
                <a:pos x="T8" y="T9"/>
              </a:cxn>
            </a:cxnLst>
            <a:rect l="T15" t="T16" r="T17" b="T18"/>
            <a:pathLst>
              <a:path w="1483" h="241">
                <a:moveTo>
                  <a:pt x="0" y="0"/>
                </a:moveTo>
                <a:lnTo>
                  <a:pt x="1482" y="0"/>
                </a:lnTo>
                <a:lnTo>
                  <a:pt x="1482" y="240"/>
                </a:lnTo>
                <a:lnTo>
                  <a:pt x="0" y="240"/>
                </a:lnTo>
                <a:lnTo>
                  <a:pt x="0" y="0"/>
                </a:lnTo>
                <a:close/>
              </a:path>
            </a:pathLst>
          </a:custGeom>
          <a:solidFill>
            <a:srgbClr val="FFFF00"/>
          </a:solidFill>
          <a:ln w="38100">
            <a:solidFill>
              <a:srgbClr val="000000"/>
            </a:solidFill>
            <a:round/>
            <a:headEnd/>
            <a:tailEnd/>
          </a:ln>
        </p:spPr>
        <p:txBody>
          <a:bodyPr wrap="none" anchor="ctr"/>
          <a:lstStyle/>
          <a:p>
            <a:endParaRPr lang="ru-RU"/>
          </a:p>
        </p:txBody>
      </p:sp>
      <p:grpSp>
        <p:nvGrpSpPr>
          <p:cNvPr id="25607" name="Group 13"/>
          <p:cNvGrpSpPr>
            <a:grpSpLocks/>
          </p:cNvGrpSpPr>
          <p:nvPr/>
        </p:nvGrpSpPr>
        <p:grpSpPr bwMode="auto">
          <a:xfrm>
            <a:off x="1041400" y="101600"/>
            <a:ext cx="7921625" cy="957263"/>
            <a:chOff x="656" y="64"/>
            <a:chExt cx="4990" cy="603"/>
          </a:xfrm>
        </p:grpSpPr>
        <p:sp>
          <p:nvSpPr>
            <p:cNvPr id="25608" name="Freeform 11"/>
            <p:cNvSpPr>
              <a:spLocks/>
            </p:cNvSpPr>
            <p:nvPr/>
          </p:nvSpPr>
          <p:spPr bwMode="auto">
            <a:xfrm>
              <a:off x="656" y="64"/>
              <a:ext cx="4990" cy="603"/>
            </a:xfrm>
            <a:custGeom>
              <a:avLst/>
              <a:gdLst>
                <a:gd name="T0" fmla="*/ 0 w 4990"/>
                <a:gd name="T1" fmla="*/ 0 h 603"/>
                <a:gd name="T2" fmla="*/ 4989 w 4990"/>
                <a:gd name="T3" fmla="*/ 0 h 603"/>
                <a:gd name="T4" fmla="*/ 4989 w 4990"/>
                <a:gd name="T5" fmla="*/ 602 h 603"/>
                <a:gd name="T6" fmla="*/ 0 w 4990"/>
                <a:gd name="T7" fmla="*/ 602 h 603"/>
                <a:gd name="T8" fmla="*/ 0 w 4990"/>
                <a:gd name="T9" fmla="*/ 0 h 603"/>
                <a:gd name="T10" fmla="*/ 0 60000 65536"/>
                <a:gd name="T11" fmla="*/ 0 60000 65536"/>
                <a:gd name="T12" fmla="*/ 0 60000 65536"/>
                <a:gd name="T13" fmla="*/ 0 60000 65536"/>
                <a:gd name="T14" fmla="*/ 0 60000 65536"/>
                <a:gd name="T15" fmla="*/ 0 w 4990"/>
                <a:gd name="T16" fmla="*/ 0 h 603"/>
                <a:gd name="T17" fmla="*/ 4990 w 4990"/>
                <a:gd name="T18" fmla="*/ 603 h 603"/>
              </a:gdLst>
              <a:ahLst/>
              <a:cxnLst>
                <a:cxn ang="T10">
                  <a:pos x="T0" y="T1"/>
                </a:cxn>
                <a:cxn ang="T11">
                  <a:pos x="T2" y="T3"/>
                </a:cxn>
                <a:cxn ang="T12">
                  <a:pos x="T4" y="T5"/>
                </a:cxn>
                <a:cxn ang="T13">
                  <a:pos x="T6" y="T7"/>
                </a:cxn>
                <a:cxn ang="T14">
                  <a:pos x="T8" y="T9"/>
                </a:cxn>
              </a:cxnLst>
              <a:rect l="T15" t="T16" r="T17" b="T18"/>
              <a:pathLst>
                <a:path w="4990" h="603">
                  <a:moveTo>
                    <a:pt x="0" y="0"/>
                  </a:moveTo>
                  <a:lnTo>
                    <a:pt x="4989" y="0"/>
                  </a:lnTo>
                  <a:lnTo>
                    <a:pt x="4989" y="602"/>
                  </a:lnTo>
                  <a:lnTo>
                    <a:pt x="0" y="602"/>
                  </a:lnTo>
                  <a:lnTo>
                    <a:pt x="0" y="0"/>
                  </a:lnTo>
                  <a:close/>
                </a:path>
              </a:pathLst>
            </a:custGeom>
            <a:solidFill>
              <a:srgbClr val="FFFF00"/>
            </a:solidFill>
            <a:ln w="76200">
              <a:solidFill>
                <a:srgbClr val="000000"/>
              </a:solidFill>
              <a:round/>
              <a:headEnd/>
              <a:tailEnd/>
            </a:ln>
          </p:spPr>
          <p:txBody>
            <a:bodyPr wrap="none" anchor="ctr"/>
            <a:lstStyle/>
            <a:p>
              <a:endParaRPr lang="ru-RU"/>
            </a:p>
          </p:txBody>
        </p:sp>
        <p:sp>
          <p:nvSpPr>
            <p:cNvPr id="25609" name="Text Box 12"/>
            <p:cNvSpPr txBox="1">
              <a:spLocks noChangeArrowheads="1"/>
            </p:cNvSpPr>
            <p:nvPr/>
          </p:nvSpPr>
          <p:spPr bwMode="auto">
            <a:xfrm>
              <a:off x="865" y="94"/>
              <a:ext cx="4520" cy="562"/>
            </a:xfrm>
            <a:prstGeom prst="rect">
              <a:avLst/>
            </a:prstGeom>
            <a:noFill/>
            <a:ln w="9525">
              <a:noFill/>
              <a:miter lim="800000"/>
              <a:headEnd/>
              <a:tailEnd/>
            </a:ln>
          </p:spPr>
          <p:txBody>
            <a:bodyPr>
              <a:spAutoFit/>
            </a:bodyPr>
            <a:lstStyle/>
            <a:p>
              <a:pPr algn="ctr"/>
              <a:r>
                <a:rPr lang="ru-RU" sz="2600" b="1">
                  <a:solidFill>
                    <a:srgbClr val="000000"/>
                  </a:solidFill>
                </a:rPr>
                <a:t>Тиісті тақырып астына өзіңіз білетіннің барлығын жазыңыз</a:t>
              </a:r>
              <a:r>
                <a:rPr lang="en-GB" sz="2600" b="1">
                  <a:solidFill>
                    <a:srgbClr val="000000"/>
                  </a:solidFill>
                  <a:latin typeface="Arial - 12" charset="0"/>
                </a:rPr>
                <a:t>: </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6626" name="Freeform 2"/>
          <p:cNvSpPr>
            <a:spLocks/>
          </p:cNvSpPr>
          <p:nvPr/>
        </p:nvSpPr>
        <p:spPr bwMode="auto">
          <a:xfrm>
            <a:off x="850900" y="139700"/>
            <a:ext cx="8408988" cy="712788"/>
          </a:xfrm>
          <a:custGeom>
            <a:avLst/>
            <a:gdLst>
              <a:gd name="T0" fmla="*/ 0 w 5297"/>
              <a:gd name="T1" fmla="*/ 0 h 449"/>
              <a:gd name="T2" fmla="*/ 2147483647 w 5297"/>
              <a:gd name="T3" fmla="*/ 0 h 449"/>
              <a:gd name="T4" fmla="*/ 2147483647 w 5297"/>
              <a:gd name="T5" fmla="*/ 2147483647 h 449"/>
              <a:gd name="T6" fmla="*/ 0 w 5297"/>
              <a:gd name="T7" fmla="*/ 2147483647 h 449"/>
              <a:gd name="T8" fmla="*/ 0 w 5297"/>
              <a:gd name="T9" fmla="*/ 0 h 449"/>
              <a:gd name="T10" fmla="*/ 0 60000 65536"/>
              <a:gd name="T11" fmla="*/ 0 60000 65536"/>
              <a:gd name="T12" fmla="*/ 0 60000 65536"/>
              <a:gd name="T13" fmla="*/ 0 60000 65536"/>
              <a:gd name="T14" fmla="*/ 0 60000 65536"/>
              <a:gd name="T15" fmla="*/ 0 w 5297"/>
              <a:gd name="T16" fmla="*/ 0 h 449"/>
              <a:gd name="T17" fmla="*/ 5297 w 5297"/>
              <a:gd name="T18" fmla="*/ 449 h 449"/>
            </a:gdLst>
            <a:ahLst/>
            <a:cxnLst>
              <a:cxn ang="T10">
                <a:pos x="T0" y="T1"/>
              </a:cxn>
              <a:cxn ang="T11">
                <a:pos x="T2" y="T3"/>
              </a:cxn>
              <a:cxn ang="T12">
                <a:pos x="T4" y="T5"/>
              </a:cxn>
              <a:cxn ang="T13">
                <a:pos x="T6" y="T7"/>
              </a:cxn>
              <a:cxn ang="T14">
                <a:pos x="T8" y="T9"/>
              </a:cxn>
            </a:cxnLst>
            <a:rect l="T15" t="T16" r="T17" b="T18"/>
            <a:pathLst>
              <a:path w="5297" h="449">
                <a:moveTo>
                  <a:pt x="0" y="0"/>
                </a:moveTo>
                <a:lnTo>
                  <a:pt x="5296" y="0"/>
                </a:lnTo>
                <a:lnTo>
                  <a:pt x="5296" y="448"/>
                </a:lnTo>
                <a:lnTo>
                  <a:pt x="0" y="448"/>
                </a:lnTo>
                <a:lnTo>
                  <a:pt x="0" y="0"/>
                </a:lnTo>
                <a:close/>
              </a:path>
            </a:pathLst>
          </a:custGeom>
          <a:solidFill>
            <a:srgbClr val="7D9EC0"/>
          </a:solidFill>
          <a:ln w="38100">
            <a:solidFill>
              <a:srgbClr val="000000"/>
            </a:solidFill>
            <a:round/>
            <a:headEnd/>
            <a:tailEnd/>
          </a:ln>
        </p:spPr>
        <p:txBody>
          <a:bodyPr wrap="none" anchor="ctr"/>
          <a:lstStyle/>
          <a:p>
            <a:endParaRPr lang="ru-RU"/>
          </a:p>
        </p:txBody>
      </p:sp>
      <p:sp>
        <p:nvSpPr>
          <p:cNvPr id="26627" name="Text Box 3"/>
          <p:cNvSpPr txBox="1">
            <a:spLocks noChangeArrowheads="1"/>
          </p:cNvSpPr>
          <p:nvPr/>
        </p:nvSpPr>
        <p:spPr bwMode="auto">
          <a:xfrm>
            <a:off x="2587625" y="-4763"/>
            <a:ext cx="5156200" cy="823913"/>
          </a:xfrm>
          <a:prstGeom prst="rect">
            <a:avLst/>
          </a:prstGeom>
          <a:noFill/>
          <a:ln w="9525">
            <a:noFill/>
            <a:miter lim="800000"/>
            <a:headEnd/>
            <a:tailEnd/>
          </a:ln>
        </p:spPr>
        <p:txBody>
          <a:bodyPr>
            <a:spAutoFit/>
          </a:bodyPr>
          <a:lstStyle/>
          <a:p>
            <a:r>
              <a:rPr lang="ru-RU" sz="4800">
                <a:solidFill>
                  <a:srgbClr val="FFE4E1"/>
                </a:solidFill>
              </a:rPr>
              <a:t>Бірге ойлаймыз </a:t>
            </a:r>
            <a:endParaRPr lang="en-GB" sz="4800">
              <a:solidFill>
                <a:srgbClr val="FFE4E1"/>
              </a:solidFill>
            </a:endParaRPr>
          </a:p>
        </p:txBody>
      </p:sp>
      <p:pic>
        <p:nvPicPr>
          <p:cNvPr id="26628" name="Picture 4" descr="clipboard(4)(1)"/>
          <p:cNvPicPr>
            <a:picLocks noChangeAspect="1" noChangeArrowheads="1"/>
          </p:cNvPicPr>
          <p:nvPr/>
        </p:nvPicPr>
        <p:blipFill>
          <a:blip r:embed="rId3" cstate="print"/>
          <a:srcRect/>
          <a:stretch>
            <a:fillRect/>
          </a:stretch>
        </p:blipFill>
        <p:spPr bwMode="auto">
          <a:xfrm>
            <a:off x="1866900" y="2146300"/>
            <a:ext cx="5775325" cy="5018088"/>
          </a:xfrm>
          <a:prstGeom prst="rect">
            <a:avLst/>
          </a:prstGeom>
          <a:noFill/>
          <a:ln w="9525">
            <a:noFill/>
            <a:miter lim="800000"/>
            <a:headEnd/>
            <a:tailEnd/>
          </a:ln>
        </p:spPr>
      </p:pic>
      <p:sp>
        <p:nvSpPr>
          <p:cNvPr id="26629" name="Freeform 5"/>
          <p:cNvSpPr>
            <a:spLocks/>
          </p:cNvSpPr>
          <p:nvPr/>
        </p:nvSpPr>
        <p:spPr bwMode="auto">
          <a:xfrm>
            <a:off x="1435100" y="952500"/>
            <a:ext cx="7100888" cy="1093788"/>
          </a:xfrm>
          <a:custGeom>
            <a:avLst/>
            <a:gdLst>
              <a:gd name="T0" fmla="*/ 0 w 4473"/>
              <a:gd name="T1" fmla="*/ 0 h 689"/>
              <a:gd name="T2" fmla="*/ 2147483647 w 4473"/>
              <a:gd name="T3" fmla="*/ 0 h 689"/>
              <a:gd name="T4" fmla="*/ 2147483647 w 4473"/>
              <a:gd name="T5" fmla="*/ 2147483647 h 689"/>
              <a:gd name="T6" fmla="*/ 0 w 4473"/>
              <a:gd name="T7" fmla="*/ 2147483647 h 689"/>
              <a:gd name="T8" fmla="*/ 0 w 4473"/>
              <a:gd name="T9" fmla="*/ 0 h 689"/>
              <a:gd name="T10" fmla="*/ 0 60000 65536"/>
              <a:gd name="T11" fmla="*/ 0 60000 65536"/>
              <a:gd name="T12" fmla="*/ 0 60000 65536"/>
              <a:gd name="T13" fmla="*/ 0 60000 65536"/>
              <a:gd name="T14" fmla="*/ 0 60000 65536"/>
              <a:gd name="T15" fmla="*/ 0 w 4473"/>
              <a:gd name="T16" fmla="*/ 0 h 689"/>
              <a:gd name="T17" fmla="*/ 4473 w 4473"/>
              <a:gd name="T18" fmla="*/ 689 h 689"/>
            </a:gdLst>
            <a:ahLst/>
            <a:cxnLst>
              <a:cxn ang="T10">
                <a:pos x="T0" y="T1"/>
              </a:cxn>
              <a:cxn ang="T11">
                <a:pos x="T2" y="T3"/>
              </a:cxn>
              <a:cxn ang="T12">
                <a:pos x="T4" y="T5"/>
              </a:cxn>
              <a:cxn ang="T13">
                <a:pos x="T6" y="T7"/>
              </a:cxn>
              <a:cxn ang="T14">
                <a:pos x="T8" y="T9"/>
              </a:cxn>
            </a:cxnLst>
            <a:rect l="T15" t="T16" r="T17" b="T18"/>
            <a:pathLst>
              <a:path w="4473" h="689">
                <a:moveTo>
                  <a:pt x="0" y="0"/>
                </a:moveTo>
                <a:lnTo>
                  <a:pt x="4472" y="0"/>
                </a:lnTo>
                <a:lnTo>
                  <a:pt x="4472" y="688"/>
                </a:lnTo>
                <a:lnTo>
                  <a:pt x="0" y="688"/>
                </a:lnTo>
                <a:lnTo>
                  <a:pt x="0" y="0"/>
                </a:lnTo>
                <a:close/>
              </a:path>
            </a:pathLst>
          </a:custGeom>
          <a:solidFill>
            <a:srgbClr val="FFC0CB"/>
          </a:solidFill>
          <a:ln w="38100">
            <a:solidFill>
              <a:srgbClr val="000000"/>
            </a:solidFill>
            <a:round/>
            <a:headEnd/>
            <a:tailEnd/>
          </a:ln>
        </p:spPr>
        <p:txBody>
          <a:bodyPr wrap="none" anchor="ctr"/>
          <a:lstStyle/>
          <a:p>
            <a:endParaRPr lang="ru-RU"/>
          </a:p>
        </p:txBody>
      </p:sp>
      <p:sp>
        <p:nvSpPr>
          <p:cNvPr id="26630" name="Text Box 6"/>
          <p:cNvSpPr txBox="1">
            <a:spLocks noChangeArrowheads="1"/>
          </p:cNvSpPr>
          <p:nvPr/>
        </p:nvSpPr>
        <p:spPr bwMode="auto">
          <a:xfrm>
            <a:off x="1408113" y="990600"/>
            <a:ext cx="7993062" cy="1069975"/>
          </a:xfrm>
          <a:prstGeom prst="rect">
            <a:avLst/>
          </a:prstGeom>
          <a:noFill/>
          <a:ln w="9525">
            <a:noFill/>
            <a:miter lim="800000"/>
            <a:headEnd/>
            <a:tailEnd/>
          </a:ln>
        </p:spPr>
        <p:txBody>
          <a:bodyPr>
            <a:spAutoFit/>
          </a:bodyPr>
          <a:lstStyle/>
          <a:p>
            <a:r>
              <a:rPr lang="en-GB" sz="1600">
                <a:solidFill>
                  <a:srgbClr val="00005E"/>
                </a:solidFill>
                <a:latin typeface="Bookman Old Style - 10" charset="0"/>
              </a:rPr>
              <a:t>·</a:t>
            </a:r>
            <a:r>
              <a:rPr lang="kk-KZ" sz="1600">
                <a:solidFill>
                  <a:srgbClr val="00005E"/>
                </a:solidFill>
              </a:rPr>
              <a:t> көршілеріңіз естімейтіндей етіп, сіздің сұрағыңызға жауапты талқылаңыз.</a:t>
            </a:r>
          </a:p>
          <a:p>
            <a:r>
              <a:rPr lang="en-GB" sz="1600">
                <a:solidFill>
                  <a:srgbClr val="00005E"/>
                </a:solidFill>
                <a:latin typeface="Bookman Old Style - 24" charset="0"/>
              </a:rPr>
              <a:t>·</a:t>
            </a:r>
            <a:r>
              <a:rPr lang="kk-KZ" sz="1600">
                <a:solidFill>
                  <a:srgbClr val="00005E"/>
                </a:solidFill>
              </a:rPr>
              <a:t> мұғаліміңіз 1 – 4 дейін санды таңдайды;</a:t>
            </a:r>
            <a:endParaRPr lang="en-GB" sz="1600">
              <a:solidFill>
                <a:srgbClr val="00005E"/>
              </a:solidFill>
              <a:latin typeface="Bookman Old Style - 24" charset="0"/>
            </a:endParaRPr>
          </a:p>
          <a:p>
            <a:r>
              <a:rPr lang="en-GB" sz="1600">
                <a:solidFill>
                  <a:srgbClr val="00005E"/>
                </a:solidFill>
                <a:latin typeface="Bookman Old Style - 24" charset="0"/>
              </a:rPr>
              <a:t>·</a:t>
            </a:r>
            <a:r>
              <a:rPr lang="kk-KZ" sz="1600">
                <a:solidFill>
                  <a:srgbClr val="00005E"/>
                </a:solidFill>
              </a:rPr>
              <a:t> осы санға сәйкес келетін оқушы жауап береді;</a:t>
            </a:r>
            <a:r>
              <a:rPr lang="ru-RU" sz="1600">
                <a:solidFill>
                  <a:srgbClr val="00005E"/>
                </a:solidFill>
                <a:latin typeface="Bookman Old Style - 24" charset="0"/>
              </a:rPr>
              <a:t> </a:t>
            </a:r>
          </a:p>
          <a:p>
            <a:r>
              <a:rPr lang="en-GB" sz="1600">
                <a:solidFill>
                  <a:srgbClr val="00005E"/>
                </a:solidFill>
                <a:latin typeface="Bookman Old Style - 24" charset="0"/>
              </a:rPr>
              <a:t>·</a:t>
            </a:r>
            <a:r>
              <a:rPr lang="kk-KZ" sz="1600">
                <a:solidFill>
                  <a:srgbClr val="00005E"/>
                </a:solidFill>
              </a:rPr>
              <a:t> талқылау және саралау үшін тамаша тәсіл.</a:t>
            </a:r>
            <a:endParaRPr lang="en-GB" sz="1600">
              <a:solidFill>
                <a:srgbClr val="00005E"/>
              </a:solidFill>
              <a:latin typeface="Bookman Old Style - 2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2CD32"/>
        </a:solidFill>
        <a:effectLst/>
      </p:bgPr>
    </p:bg>
    <p:spTree>
      <p:nvGrpSpPr>
        <p:cNvPr id="1" name=""/>
        <p:cNvGrpSpPr/>
        <p:nvPr/>
      </p:nvGrpSpPr>
      <p:grpSpPr>
        <a:xfrm>
          <a:off x="0" y="0"/>
          <a:ext cx="0" cy="0"/>
          <a:chOff x="0" y="0"/>
          <a:chExt cx="0" cy="0"/>
        </a:xfrm>
      </p:grpSpPr>
      <p:sp>
        <p:nvSpPr>
          <p:cNvPr id="27650" name="Freeform 2"/>
          <p:cNvSpPr>
            <a:spLocks/>
          </p:cNvSpPr>
          <p:nvPr/>
        </p:nvSpPr>
        <p:spPr bwMode="auto">
          <a:xfrm>
            <a:off x="317500" y="4102100"/>
            <a:ext cx="9667875" cy="2492375"/>
          </a:xfrm>
          <a:custGeom>
            <a:avLst/>
            <a:gdLst>
              <a:gd name="T0" fmla="*/ 0 w 6090"/>
              <a:gd name="T1" fmla="*/ 0 h 1570"/>
              <a:gd name="T2" fmla="*/ 2147483647 w 6090"/>
              <a:gd name="T3" fmla="*/ 0 h 1570"/>
              <a:gd name="T4" fmla="*/ 2147483647 w 6090"/>
              <a:gd name="T5" fmla="*/ 2147483647 h 1570"/>
              <a:gd name="T6" fmla="*/ 0 w 6090"/>
              <a:gd name="T7" fmla="*/ 2147483647 h 1570"/>
              <a:gd name="T8" fmla="*/ 0 w 6090"/>
              <a:gd name="T9" fmla="*/ 0 h 1570"/>
              <a:gd name="T10" fmla="*/ 0 60000 65536"/>
              <a:gd name="T11" fmla="*/ 0 60000 65536"/>
              <a:gd name="T12" fmla="*/ 0 60000 65536"/>
              <a:gd name="T13" fmla="*/ 0 60000 65536"/>
              <a:gd name="T14" fmla="*/ 0 60000 65536"/>
              <a:gd name="T15" fmla="*/ 0 w 6090"/>
              <a:gd name="T16" fmla="*/ 0 h 1570"/>
              <a:gd name="T17" fmla="*/ 6090 w 6090"/>
              <a:gd name="T18" fmla="*/ 1570 h 1570"/>
            </a:gdLst>
            <a:ahLst/>
            <a:cxnLst>
              <a:cxn ang="T10">
                <a:pos x="T0" y="T1"/>
              </a:cxn>
              <a:cxn ang="T11">
                <a:pos x="T2" y="T3"/>
              </a:cxn>
              <a:cxn ang="T12">
                <a:pos x="T4" y="T5"/>
              </a:cxn>
              <a:cxn ang="T13">
                <a:pos x="T6" y="T7"/>
              </a:cxn>
              <a:cxn ang="T14">
                <a:pos x="T8" y="T9"/>
              </a:cxn>
            </a:cxnLst>
            <a:rect l="T15" t="T16" r="T17" b="T18"/>
            <a:pathLst>
              <a:path w="6090" h="1570">
                <a:moveTo>
                  <a:pt x="0" y="0"/>
                </a:moveTo>
                <a:lnTo>
                  <a:pt x="6089" y="0"/>
                </a:lnTo>
                <a:lnTo>
                  <a:pt x="6089" y="1569"/>
                </a:lnTo>
                <a:lnTo>
                  <a:pt x="0" y="1569"/>
                </a:lnTo>
                <a:lnTo>
                  <a:pt x="0" y="0"/>
                </a:lnTo>
                <a:close/>
              </a:path>
            </a:pathLst>
          </a:custGeom>
          <a:solidFill>
            <a:srgbClr val="E6E6FA"/>
          </a:solidFill>
          <a:ln w="76200">
            <a:solidFill>
              <a:srgbClr val="000000"/>
            </a:solidFill>
            <a:round/>
            <a:headEnd/>
            <a:tailEnd/>
          </a:ln>
        </p:spPr>
        <p:txBody>
          <a:bodyPr wrap="none" anchor="ctr"/>
          <a:lstStyle/>
          <a:p>
            <a:endParaRPr lang="ru-RU"/>
          </a:p>
        </p:txBody>
      </p:sp>
      <p:sp>
        <p:nvSpPr>
          <p:cNvPr id="27651" name="Freeform 3"/>
          <p:cNvSpPr>
            <a:spLocks/>
          </p:cNvSpPr>
          <p:nvPr/>
        </p:nvSpPr>
        <p:spPr bwMode="auto">
          <a:xfrm>
            <a:off x="1263650" y="1536700"/>
            <a:ext cx="7885113" cy="1058863"/>
          </a:xfrm>
          <a:custGeom>
            <a:avLst/>
            <a:gdLst>
              <a:gd name="T0" fmla="*/ 0 w 4465"/>
              <a:gd name="T1" fmla="*/ 0 h 667"/>
              <a:gd name="T2" fmla="*/ 2147483647 w 4465"/>
              <a:gd name="T3" fmla="*/ 0 h 667"/>
              <a:gd name="T4" fmla="*/ 2147483647 w 4465"/>
              <a:gd name="T5" fmla="*/ 2147483647 h 667"/>
              <a:gd name="T6" fmla="*/ 0 w 4465"/>
              <a:gd name="T7" fmla="*/ 2147483647 h 667"/>
              <a:gd name="T8" fmla="*/ 0 w 4465"/>
              <a:gd name="T9" fmla="*/ 0 h 667"/>
              <a:gd name="T10" fmla="*/ 0 60000 65536"/>
              <a:gd name="T11" fmla="*/ 0 60000 65536"/>
              <a:gd name="T12" fmla="*/ 0 60000 65536"/>
              <a:gd name="T13" fmla="*/ 0 60000 65536"/>
              <a:gd name="T14" fmla="*/ 0 60000 65536"/>
              <a:gd name="T15" fmla="*/ 0 w 4465"/>
              <a:gd name="T16" fmla="*/ 0 h 667"/>
              <a:gd name="T17" fmla="*/ 4465 w 4465"/>
              <a:gd name="T18" fmla="*/ 667 h 667"/>
            </a:gdLst>
            <a:ahLst/>
            <a:cxnLst>
              <a:cxn ang="T10">
                <a:pos x="T0" y="T1"/>
              </a:cxn>
              <a:cxn ang="T11">
                <a:pos x="T2" y="T3"/>
              </a:cxn>
              <a:cxn ang="T12">
                <a:pos x="T4" y="T5"/>
              </a:cxn>
              <a:cxn ang="T13">
                <a:pos x="T6" y="T7"/>
              </a:cxn>
              <a:cxn ang="T14">
                <a:pos x="T8" y="T9"/>
              </a:cxn>
            </a:cxnLst>
            <a:rect l="T15" t="T16" r="T17" b="T18"/>
            <a:pathLst>
              <a:path w="4465" h="667">
                <a:moveTo>
                  <a:pt x="0" y="0"/>
                </a:moveTo>
                <a:lnTo>
                  <a:pt x="4464" y="0"/>
                </a:lnTo>
                <a:lnTo>
                  <a:pt x="4464" y="666"/>
                </a:lnTo>
                <a:lnTo>
                  <a:pt x="0" y="66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7652" name="Freeform 4"/>
          <p:cNvSpPr>
            <a:spLocks/>
          </p:cNvSpPr>
          <p:nvPr/>
        </p:nvSpPr>
        <p:spPr bwMode="auto">
          <a:xfrm>
            <a:off x="736600" y="76200"/>
            <a:ext cx="8586788" cy="1296988"/>
          </a:xfrm>
          <a:custGeom>
            <a:avLst/>
            <a:gdLst>
              <a:gd name="T0" fmla="*/ 0 w 5409"/>
              <a:gd name="T1" fmla="*/ 0 h 817"/>
              <a:gd name="T2" fmla="*/ 2147483647 w 5409"/>
              <a:gd name="T3" fmla="*/ 0 h 817"/>
              <a:gd name="T4" fmla="*/ 2147483647 w 5409"/>
              <a:gd name="T5" fmla="*/ 2147483647 h 817"/>
              <a:gd name="T6" fmla="*/ 0 w 5409"/>
              <a:gd name="T7" fmla="*/ 2147483647 h 817"/>
              <a:gd name="T8" fmla="*/ 0 w 5409"/>
              <a:gd name="T9" fmla="*/ 0 h 817"/>
              <a:gd name="T10" fmla="*/ 0 60000 65536"/>
              <a:gd name="T11" fmla="*/ 0 60000 65536"/>
              <a:gd name="T12" fmla="*/ 0 60000 65536"/>
              <a:gd name="T13" fmla="*/ 0 60000 65536"/>
              <a:gd name="T14" fmla="*/ 0 60000 65536"/>
              <a:gd name="T15" fmla="*/ 0 w 5409"/>
              <a:gd name="T16" fmla="*/ 0 h 817"/>
              <a:gd name="T17" fmla="*/ 5409 w 5409"/>
              <a:gd name="T18" fmla="*/ 817 h 817"/>
            </a:gdLst>
            <a:ahLst/>
            <a:cxnLst>
              <a:cxn ang="T10">
                <a:pos x="T0" y="T1"/>
              </a:cxn>
              <a:cxn ang="T11">
                <a:pos x="T2" y="T3"/>
              </a:cxn>
              <a:cxn ang="T12">
                <a:pos x="T4" y="T5"/>
              </a:cxn>
              <a:cxn ang="T13">
                <a:pos x="T6" y="T7"/>
              </a:cxn>
              <a:cxn ang="T14">
                <a:pos x="T8" y="T9"/>
              </a:cxn>
            </a:cxnLst>
            <a:rect l="T15" t="T16" r="T17" b="T18"/>
            <a:pathLst>
              <a:path w="5409" h="817">
                <a:moveTo>
                  <a:pt x="0" y="0"/>
                </a:moveTo>
                <a:lnTo>
                  <a:pt x="5408" y="0"/>
                </a:lnTo>
                <a:lnTo>
                  <a:pt x="5408" y="816"/>
                </a:lnTo>
                <a:lnTo>
                  <a:pt x="0" y="81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7653" name="Text Box 5"/>
          <p:cNvSpPr txBox="1">
            <a:spLocks noChangeArrowheads="1"/>
          </p:cNvSpPr>
          <p:nvPr/>
        </p:nvSpPr>
        <p:spPr bwMode="auto">
          <a:xfrm>
            <a:off x="863600" y="165100"/>
            <a:ext cx="8610600" cy="914400"/>
          </a:xfrm>
          <a:prstGeom prst="rect">
            <a:avLst/>
          </a:prstGeom>
          <a:noFill/>
          <a:ln w="9525">
            <a:noFill/>
            <a:miter lim="800000"/>
            <a:headEnd/>
            <a:tailEnd/>
          </a:ln>
        </p:spPr>
        <p:txBody>
          <a:bodyPr>
            <a:spAutoFit/>
          </a:bodyPr>
          <a:lstStyle/>
          <a:p>
            <a:pPr algn="ctr"/>
            <a:r>
              <a:rPr lang="ru-RU" sz="5400" b="1">
                <a:solidFill>
                  <a:srgbClr val="7B7BC0"/>
                </a:solidFill>
                <a:latin typeface="Bookman Old Style - 16" charset="0"/>
              </a:rPr>
              <a:t> Д</a:t>
            </a:r>
            <a:r>
              <a:rPr lang="ru-RU" sz="5400" b="1">
                <a:solidFill>
                  <a:srgbClr val="7B7BC0"/>
                </a:solidFill>
              </a:rPr>
              <a:t>етальдарын қосу</a:t>
            </a:r>
            <a:endParaRPr lang="en-GB" sz="5400" b="1">
              <a:solidFill>
                <a:srgbClr val="7B7BC0"/>
              </a:solidFill>
              <a:latin typeface="Bookman Old Style - 16" charset="0"/>
            </a:endParaRPr>
          </a:p>
        </p:txBody>
      </p:sp>
      <p:sp>
        <p:nvSpPr>
          <p:cNvPr id="27654" name="Text Box 6"/>
          <p:cNvSpPr txBox="1">
            <a:spLocks noChangeArrowheads="1"/>
          </p:cNvSpPr>
          <p:nvPr/>
        </p:nvSpPr>
        <p:spPr bwMode="auto">
          <a:xfrm>
            <a:off x="1335088" y="1566863"/>
            <a:ext cx="7777162" cy="877887"/>
          </a:xfrm>
          <a:prstGeom prst="rect">
            <a:avLst/>
          </a:prstGeom>
          <a:noFill/>
          <a:ln w="9525">
            <a:noFill/>
            <a:miter lim="800000"/>
            <a:headEnd/>
            <a:tailEnd/>
          </a:ln>
        </p:spPr>
        <p:txBody>
          <a:bodyPr>
            <a:spAutoFit/>
          </a:bodyPr>
          <a:lstStyle/>
          <a:p>
            <a:pPr algn="ctr"/>
            <a:r>
              <a:rPr lang="ru-RU" sz="1700" b="1">
                <a:solidFill>
                  <a:srgbClr val="7B7BC0"/>
                </a:solidFill>
              </a:rPr>
              <a:t>Командада жұмыс істеу кезінде сізге алынған білімдерін көрсету үшін сөйлемді кеңейтуіңіз қажет.</a:t>
            </a:r>
            <a:r>
              <a:rPr lang="ru-RU" sz="1700" b="1">
                <a:solidFill>
                  <a:srgbClr val="7B7BC0"/>
                </a:solidFill>
                <a:latin typeface="Bookman Old Style - 16" charset="0"/>
              </a:rPr>
              <a:t> </a:t>
            </a:r>
            <a:r>
              <a:rPr lang="ru-RU" sz="1700" b="1">
                <a:solidFill>
                  <a:srgbClr val="7B7BC0"/>
                </a:solidFill>
              </a:rPr>
              <a:t>Сөйлемі барынша дұрыс және нақты к</a:t>
            </a:r>
            <a:r>
              <a:rPr lang="ru-RU" sz="1700" b="1">
                <a:solidFill>
                  <a:srgbClr val="7B7BC0"/>
                </a:solidFill>
                <a:latin typeface="Bookman Old Style - 16" charset="0"/>
              </a:rPr>
              <a:t>оманда</a:t>
            </a:r>
            <a:r>
              <a:rPr lang="ru-RU" sz="1700" b="1">
                <a:solidFill>
                  <a:srgbClr val="7B7BC0"/>
                </a:solidFill>
              </a:rPr>
              <a:t> сыйлық алады</a:t>
            </a:r>
            <a:r>
              <a:rPr lang="ru-RU" sz="1700" b="1">
                <a:solidFill>
                  <a:srgbClr val="7B7BC0"/>
                </a:solidFill>
                <a:latin typeface="Bookman Old Style - 16" charset="0"/>
              </a:rPr>
              <a:t>!</a:t>
            </a:r>
            <a:r>
              <a:rPr lang="en-GB" sz="1700" b="1">
                <a:solidFill>
                  <a:srgbClr val="7B7BC0"/>
                </a:solidFill>
                <a:latin typeface="Bookman Old Style - 16" charset="0"/>
              </a:rPr>
              <a:t>  </a:t>
            </a:r>
          </a:p>
        </p:txBody>
      </p:sp>
      <p:sp>
        <p:nvSpPr>
          <p:cNvPr id="27655" name="Text Box 7"/>
          <p:cNvSpPr txBox="1">
            <a:spLocks noChangeArrowheads="1"/>
          </p:cNvSpPr>
          <p:nvPr/>
        </p:nvSpPr>
        <p:spPr bwMode="auto">
          <a:xfrm>
            <a:off x="215900" y="4254500"/>
            <a:ext cx="9829800" cy="2678113"/>
          </a:xfrm>
          <a:prstGeom prst="rect">
            <a:avLst/>
          </a:prstGeom>
          <a:noFill/>
          <a:ln w="9525">
            <a:noFill/>
            <a:miter lim="800000"/>
            <a:headEnd/>
            <a:tailEnd/>
          </a:ln>
        </p:spPr>
        <p:txBody>
          <a:bodyPr>
            <a:spAutoFit/>
          </a:bodyPr>
          <a:lstStyle/>
          <a:p>
            <a:pPr algn="ctr"/>
            <a:r>
              <a:rPr lang="ru-RU" sz="2400" b="1" i="1" u="sng">
                <a:solidFill>
                  <a:srgbClr val="FF0000"/>
                </a:solidFill>
              </a:rPr>
              <a:t>Бастапқы сөйлемнің мысалы</a:t>
            </a:r>
            <a:r>
              <a:rPr lang="ru-RU" sz="2400" b="1" i="1" u="sng">
                <a:solidFill>
                  <a:srgbClr val="FF0000"/>
                </a:solidFill>
                <a:latin typeface="Bookman Old Style - 16" charset="0"/>
              </a:rPr>
              <a:t>:</a:t>
            </a:r>
            <a:endParaRPr lang="en-GB" sz="2400" b="1">
              <a:solidFill>
                <a:srgbClr val="FF0000"/>
              </a:solidFill>
              <a:latin typeface="Bookman Old Style - 16" charset="0"/>
            </a:endParaRPr>
          </a:p>
          <a:p>
            <a:pPr algn="ctr"/>
            <a:r>
              <a:rPr lang="ru-RU" sz="2400" b="1"/>
              <a:t>Екінші дүниежүзілік соғыс 1939 жылы басталды</a:t>
            </a:r>
            <a:r>
              <a:rPr lang="en-GB" sz="2400" b="1">
                <a:latin typeface="Bookman Old Style - 16" charset="0"/>
              </a:rPr>
              <a:t>.</a:t>
            </a:r>
          </a:p>
          <a:p>
            <a:pPr algn="ctr"/>
            <a:r>
              <a:rPr lang="ru-RU" sz="2400" b="1" i="1" u="sng">
                <a:solidFill>
                  <a:srgbClr val="FF0000"/>
                </a:solidFill>
              </a:rPr>
              <a:t>Кеңейтілген сөйлемнің мысалы</a:t>
            </a:r>
            <a:r>
              <a:rPr lang="en-GB" sz="2400" b="1" i="1" u="sng">
                <a:solidFill>
                  <a:srgbClr val="FF0000"/>
                </a:solidFill>
                <a:latin typeface="Bookman Old Style - 16" charset="0"/>
              </a:rPr>
              <a:t>: </a:t>
            </a:r>
          </a:p>
          <a:p>
            <a:pPr algn="ctr"/>
            <a:r>
              <a:rPr lang="ru-RU" sz="2400" b="1"/>
              <a:t>1939 және 1945 жылдар аралығында орын алған екінші дүниежүзілік соғыс, немістердің Польшаға баса-көктеп кіруінен басталды және Ұлыбритания Германияға соғыс жариялады. </a:t>
            </a:r>
            <a:r>
              <a:rPr lang="ru-RU" sz="2400" b="1">
                <a:solidFill>
                  <a:srgbClr val="FF0000"/>
                </a:solidFill>
              </a:rPr>
              <a:t>  </a:t>
            </a:r>
            <a:endParaRPr lang="en-GB" sz="2400" b="1">
              <a:solidFill>
                <a:srgbClr val="FF0000"/>
              </a:solidFill>
            </a:endParaRPr>
          </a:p>
        </p:txBody>
      </p:sp>
      <p:pic>
        <p:nvPicPr>
          <p:cNvPr id="27656" name="Picture 8" descr="adolf_hitler_portrait[1]"/>
          <p:cNvPicPr>
            <a:picLocks noChangeAspect="1" noChangeArrowheads="1"/>
          </p:cNvPicPr>
          <p:nvPr/>
        </p:nvPicPr>
        <p:blipFill>
          <a:blip r:embed="rId3" cstate="print"/>
          <a:srcRect/>
          <a:stretch>
            <a:fillRect/>
          </a:stretch>
        </p:blipFill>
        <p:spPr bwMode="auto">
          <a:xfrm>
            <a:off x="2882900" y="2717800"/>
            <a:ext cx="1182688" cy="1271588"/>
          </a:xfrm>
          <a:prstGeom prst="rect">
            <a:avLst/>
          </a:prstGeom>
          <a:noFill/>
          <a:ln w="9525">
            <a:noFill/>
            <a:miter lim="800000"/>
            <a:headEnd/>
            <a:tailEnd/>
          </a:ln>
        </p:spPr>
      </p:pic>
      <p:pic>
        <p:nvPicPr>
          <p:cNvPr id="27657" name="Picture 9" descr="20081016010838!Second_world_war_europe_1941_map_de[1]"/>
          <p:cNvPicPr>
            <a:picLocks noChangeAspect="1" noChangeArrowheads="1"/>
          </p:cNvPicPr>
          <p:nvPr/>
        </p:nvPicPr>
        <p:blipFill>
          <a:blip r:embed="rId4" cstate="print"/>
          <a:srcRect/>
          <a:stretch>
            <a:fillRect/>
          </a:stretch>
        </p:blipFill>
        <p:spPr bwMode="auto">
          <a:xfrm>
            <a:off x="4191000" y="2743200"/>
            <a:ext cx="1192213" cy="1249363"/>
          </a:xfrm>
          <a:prstGeom prst="rect">
            <a:avLst/>
          </a:prstGeom>
          <a:noFill/>
          <a:ln w="9525">
            <a:noFill/>
            <a:miter lim="800000"/>
            <a:headEnd/>
            <a:tailEnd/>
          </a:ln>
        </p:spPr>
      </p:pic>
      <p:pic>
        <p:nvPicPr>
          <p:cNvPr id="27658" name="Picture 10" descr="second%20world%20war[1]"/>
          <p:cNvPicPr>
            <a:picLocks noChangeAspect="1" noChangeArrowheads="1"/>
          </p:cNvPicPr>
          <p:nvPr/>
        </p:nvPicPr>
        <p:blipFill>
          <a:blip r:embed="rId5" cstate="print"/>
          <a:srcRect/>
          <a:stretch>
            <a:fillRect/>
          </a:stretch>
        </p:blipFill>
        <p:spPr bwMode="auto">
          <a:xfrm>
            <a:off x="5486400" y="2743200"/>
            <a:ext cx="1309688" cy="12207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0CB"/>
            </a:gs>
            <a:gs pos="100000">
              <a:srgbClr val="FF0000"/>
            </a:gs>
          </a:gsLst>
          <a:lin ang="5400000" scaled="1"/>
        </a:gradFill>
        <a:effectLst/>
      </p:bgPr>
    </p:bg>
    <p:spTree>
      <p:nvGrpSpPr>
        <p:cNvPr id="1" name=""/>
        <p:cNvGrpSpPr/>
        <p:nvPr/>
      </p:nvGrpSpPr>
      <p:grpSpPr>
        <a:xfrm>
          <a:off x="0" y="0"/>
          <a:ext cx="0" cy="0"/>
          <a:chOff x="0" y="0"/>
          <a:chExt cx="0" cy="0"/>
        </a:xfrm>
      </p:grpSpPr>
      <p:pic>
        <p:nvPicPr>
          <p:cNvPr id="28674" name="Picture 2" descr="images[54]"/>
          <p:cNvPicPr>
            <a:picLocks noChangeAspect="1" noChangeArrowheads="1"/>
          </p:cNvPicPr>
          <p:nvPr/>
        </p:nvPicPr>
        <p:blipFill>
          <a:blip r:embed="rId3" cstate="print"/>
          <a:srcRect/>
          <a:stretch>
            <a:fillRect/>
          </a:stretch>
        </p:blipFill>
        <p:spPr bwMode="auto">
          <a:xfrm rot="-1709399">
            <a:off x="7318375" y="3811588"/>
            <a:ext cx="2397125" cy="2609850"/>
          </a:xfrm>
          <a:prstGeom prst="rect">
            <a:avLst/>
          </a:prstGeom>
          <a:noFill/>
          <a:ln w="9525">
            <a:noFill/>
            <a:miter lim="800000"/>
            <a:headEnd/>
            <a:tailEnd/>
          </a:ln>
        </p:spPr>
      </p:pic>
      <p:sp>
        <p:nvSpPr>
          <p:cNvPr id="28675" name="Freeform 3"/>
          <p:cNvSpPr>
            <a:spLocks/>
          </p:cNvSpPr>
          <p:nvPr/>
        </p:nvSpPr>
        <p:spPr bwMode="auto">
          <a:xfrm>
            <a:off x="558800" y="2876550"/>
            <a:ext cx="9191625" cy="1317625"/>
          </a:xfrm>
          <a:custGeom>
            <a:avLst/>
            <a:gdLst>
              <a:gd name="T0" fmla="*/ 0 w 5790"/>
              <a:gd name="T1" fmla="*/ 0 h 830"/>
              <a:gd name="T2" fmla="*/ 2147483647 w 5790"/>
              <a:gd name="T3" fmla="*/ 0 h 830"/>
              <a:gd name="T4" fmla="*/ 2147483647 w 5790"/>
              <a:gd name="T5" fmla="*/ 2147483647 h 830"/>
              <a:gd name="T6" fmla="*/ 0 w 5790"/>
              <a:gd name="T7" fmla="*/ 2147483647 h 830"/>
              <a:gd name="T8" fmla="*/ 0 w 5790"/>
              <a:gd name="T9" fmla="*/ 0 h 830"/>
              <a:gd name="T10" fmla="*/ 0 60000 65536"/>
              <a:gd name="T11" fmla="*/ 0 60000 65536"/>
              <a:gd name="T12" fmla="*/ 0 60000 65536"/>
              <a:gd name="T13" fmla="*/ 0 60000 65536"/>
              <a:gd name="T14" fmla="*/ 0 60000 65536"/>
              <a:gd name="T15" fmla="*/ 0 w 5790"/>
              <a:gd name="T16" fmla="*/ 0 h 830"/>
              <a:gd name="T17" fmla="*/ 5790 w 5790"/>
              <a:gd name="T18" fmla="*/ 830 h 830"/>
            </a:gdLst>
            <a:ahLst/>
            <a:cxnLst>
              <a:cxn ang="T10">
                <a:pos x="T0" y="T1"/>
              </a:cxn>
              <a:cxn ang="T11">
                <a:pos x="T2" y="T3"/>
              </a:cxn>
              <a:cxn ang="T12">
                <a:pos x="T4" y="T5"/>
              </a:cxn>
              <a:cxn ang="T13">
                <a:pos x="T6" y="T7"/>
              </a:cxn>
              <a:cxn ang="T14">
                <a:pos x="T8" y="T9"/>
              </a:cxn>
            </a:cxnLst>
            <a:rect l="T15" t="T16" r="T17" b="T18"/>
            <a:pathLst>
              <a:path w="5790" h="830">
                <a:moveTo>
                  <a:pt x="0" y="0"/>
                </a:moveTo>
                <a:lnTo>
                  <a:pt x="5789" y="0"/>
                </a:lnTo>
                <a:lnTo>
                  <a:pt x="5789" y="829"/>
                </a:lnTo>
                <a:lnTo>
                  <a:pt x="0" y="829"/>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8676" name="Text Box 4"/>
          <p:cNvSpPr txBox="1">
            <a:spLocks noChangeArrowheads="1"/>
          </p:cNvSpPr>
          <p:nvPr/>
        </p:nvSpPr>
        <p:spPr bwMode="auto">
          <a:xfrm>
            <a:off x="2933700" y="0"/>
            <a:ext cx="5459413" cy="1000125"/>
          </a:xfrm>
          <a:prstGeom prst="rect">
            <a:avLst/>
          </a:prstGeom>
          <a:noFill/>
          <a:ln w="9525">
            <a:noFill/>
            <a:miter lim="800000"/>
            <a:headEnd/>
            <a:tailEnd/>
          </a:ln>
        </p:spPr>
        <p:txBody>
          <a:bodyPr>
            <a:spAutoFit/>
          </a:bodyPr>
          <a:lstStyle/>
          <a:p>
            <a:r>
              <a:rPr lang="ru-RU" sz="5900" b="1">
                <a:solidFill>
                  <a:srgbClr val="32CD32"/>
                </a:solidFill>
              </a:rPr>
              <a:t>Маған көрсет</a:t>
            </a:r>
            <a:r>
              <a:rPr lang="en-GB" sz="5900" b="1">
                <a:solidFill>
                  <a:srgbClr val="32CD32"/>
                </a:solidFill>
                <a:latin typeface="Trebuchet MS - 16" charset="0"/>
              </a:rPr>
              <a:t>!</a:t>
            </a:r>
          </a:p>
        </p:txBody>
      </p:sp>
      <p:sp>
        <p:nvSpPr>
          <p:cNvPr id="28677" name="Text Box 5"/>
          <p:cNvSpPr txBox="1">
            <a:spLocks noChangeArrowheads="1"/>
          </p:cNvSpPr>
          <p:nvPr/>
        </p:nvSpPr>
        <p:spPr bwMode="auto">
          <a:xfrm>
            <a:off x="134938" y="1100138"/>
            <a:ext cx="10058400" cy="1508125"/>
          </a:xfrm>
          <a:prstGeom prst="rect">
            <a:avLst/>
          </a:prstGeom>
          <a:noFill/>
          <a:ln w="9525">
            <a:noFill/>
            <a:miter lim="800000"/>
            <a:headEnd/>
            <a:tailEnd/>
          </a:ln>
        </p:spPr>
        <p:txBody>
          <a:bodyPr>
            <a:spAutoFit/>
          </a:bodyPr>
          <a:lstStyle/>
          <a:p>
            <a:pPr algn="ctr"/>
            <a:r>
              <a:rPr lang="ru-RU" sz="2300" b="1"/>
              <a:t>Сөздер тізбектелген сөйлем берілген, олардың ішінен дұрысын таңдап алу керек. Мен 3-ке дейін санап болғанда, әрбір сөйлем үшін дұрыс сөз жазылған планшеттеріңді көтеріңдер. Бір сөйлемді бір рет талқылаймыз. </a:t>
            </a:r>
            <a:endParaRPr lang="en-GB" sz="2300" b="1">
              <a:latin typeface="Trebuchet MS - 16" charset="0"/>
            </a:endParaRPr>
          </a:p>
        </p:txBody>
      </p:sp>
      <p:sp>
        <p:nvSpPr>
          <p:cNvPr id="28678" name="Text Box 6"/>
          <p:cNvSpPr txBox="1">
            <a:spLocks noChangeArrowheads="1"/>
          </p:cNvSpPr>
          <p:nvPr/>
        </p:nvSpPr>
        <p:spPr bwMode="auto">
          <a:xfrm>
            <a:off x="434975" y="3163888"/>
            <a:ext cx="9398000" cy="1082675"/>
          </a:xfrm>
          <a:prstGeom prst="rect">
            <a:avLst/>
          </a:prstGeom>
          <a:noFill/>
          <a:ln w="9525">
            <a:noFill/>
            <a:miter lim="800000"/>
            <a:headEnd/>
            <a:tailEnd/>
          </a:ln>
        </p:spPr>
        <p:txBody>
          <a:bodyPr>
            <a:spAutoFit/>
          </a:bodyPr>
          <a:lstStyle/>
          <a:p>
            <a:pPr algn="ctr"/>
            <a:r>
              <a:rPr lang="en-GB" sz="4000" b="1">
                <a:solidFill>
                  <a:srgbClr val="7B7BC0"/>
                </a:solidFill>
                <a:latin typeface="Trebuchet MS - 16" charset="0"/>
              </a:rPr>
              <a:t> </a:t>
            </a:r>
            <a:r>
              <a:rPr lang="ru-RU" sz="2500" b="1"/>
              <a:t>Тәжірибе</a:t>
            </a:r>
            <a:r>
              <a:rPr lang="en-GB" sz="2500" b="1">
                <a:latin typeface="Times New Roman - 28" charset="0"/>
              </a:rPr>
              <a:t>: </a:t>
            </a:r>
          </a:p>
          <a:p>
            <a:pPr algn="ctr"/>
            <a:r>
              <a:rPr lang="ru-RU" sz="2500" b="1"/>
              <a:t>Барынша көп дұрыс жауап берген оқушы сыйлық алады.</a:t>
            </a:r>
            <a:r>
              <a:rPr lang="ru-RU" sz="2500" b="1">
                <a:solidFill>
                  <a:srgbClr val="7B7BC0"/>
                </a:solidFill>
                <a:latin typeface="Times New Roman - 28" charset="0"/>
              </a:rPr>
              <a:t> </a:t>
            </a:r>
            <a:endParaRPr lang="en-GB" sz="2500" b="1">
              <a:solidFill>
                <a:srgbClr val="7B7BC0"/>
              </a:solidFill>
              <a:latin typeface="Times New Roman - 28" charset="0"/>
            </a:endParaRPr>
          </a:p>
        </p:txBody>
      </p:sp>
      <p:sp>
        <p:nvSpPr>
          <p:cNvPr id="28679" name="Text Box 7"/>
          <p:cNvSpPr txBox="1">
            <a:spLocks noChangeArrowheads="1"/>
          </p:cNvSpPr>
          <p:nvPr/>
        </p:nvSpPr>
        <p:spPr bwMode="auto">
          <a:xfrm>
            <a:off x="2205038" y="4394200"/>
            <a:ext cx="5180012" cy="717550"/>
          </a:xfrm>
          <a:prstGeom prst="rect">
            <a:avLst/>
          </a:prstGeom>
          <a:noFill/>
          <a:ln w="9525">
            <a:noFill/>
            <a:miter lim="800000"/>
            <a:headEnd/>
            <a:tailEnd/>
          </a:ln>
        </p:spPr>
        <p:txBody>
          <a:bodyPr>
            <a:spAutoFit/>
          </a:bodyPr>
          <a:lstStyle/>
          <a:p>
            <a:r>
              <a:rPr lang="ru-RU" sz="4100" b="1">
                <a:solidFill>
                  <a:srgbClr val="FFFFFF"/>
                </a:solidFill>
              </a:rPr>
              <a:t>Ал бастаймыз</a:t>
            </a:r>
            <a:r>
              <a:rPr lang="en-GB" sz="4100" b="1">
                <a:solidFill>
                  <a:srgbClr val="FFFFFF"/>
                </a:solidFill>
                <a:latin typeface="Trebuchet MS - 16" charset="0"/>
              </a:rPr>
              <a:t>!</a:t>
            </a:r>
          </a:p>
        </p:txBody>
      </p:sp>
      <p:grpSp>
        <p:nvGrpSpPr>
          <p:cNvPr id="28680" name="Группа 1"/>
          <p:cNvGrpSpPr>
            <a:grpSpLocks/>
          </p:cNvGrpSpPr>
          <p:nvPr/>
        </p:nvGrpSpPr>
        <p:grpSpPr bwMode="auto">
          <a:xfrm>
            <a:off x="1479550" y="5395913"/>
            <a:ext cx="6810375" cy="2306637"/>
            <a:chOff x="571500" y="4500463"/>
            <a:chExt cx="6810375" cy="2306738"/>
          </a:xfrm>
        </p:grpSpPr>
        <p:sp>
          <p:nvSpPr>
            <p:cNvPr id="28681" name="Freeform 8"/>
            <p:cNvSpPr>
              <a:spLocks/>
            </p:cNvSpPr>
            <p:nvPr/>
          </p:nvSpPr>
          <p:spPr bwMode="auto">
            <a:xfrm>
              <a:off x="571500" y="4500463"/>
              <a:ext cx="6810375" cy="2263775"/>
            </a:xfrm>
            <a:custGeom>
              <a:avLst/>
              <a:gdLst>
                <a:gd name="T0" fmla="*/ 0 w 4290"/>
                <a:gd name="T1" fmla="*/ 0 h 1426"/>
                <a:gd name="T2" fmla="*/ 2147483647 w 4290"/>
                <a:gd name="T3" fmla="*/ 0 h 1426"/>
                <a:gd name="T4" fmla="*/ 2147483647 w 4290"/>
                <a:gd name="T5" fmla="*/ 2147483647 h 1426"/>
                <a:gd name="T6" fmla="*/ 0 w 4290"/>
                <a:gd name="T7" fmla="*/ 2147483647 h 1426"/>
                <a:gd name="T8" fmla="*/ 0 w 4290"/>
                <a:gd name="T9" fmla="*/ 0 h 1426"/>
                <a:gd name="T10" fmla="*/ 0 60000 65536"/>
                <a:gd name="T11" fmla="*/ 0 60000 65536"/>
                <a:gd name="T12" fmla="*/ 0 60000 65536"/>
                <a:gd name="T13" fmla="*/ 0 60000 65536"/>
                <a:gd name="T14" fmla="*/ 0 60000 65536"/>
                <a:gd name="T15" fmla="*/ 0 w 4290"/>
                <a:gd name="T16" fmla="*/ 0 h 1426"/>
                <a:gd name="T17" fmla="*/ 4290 w 4290"/>
                <a:gd name="T18" fmla="*/ 1426 h 1426"/>
              </a:gdLst>
              <a:ahLst/>
              <a:cxnLst>
                <a:cxn ang="T10">
                  <a:pos x="T0" y="T1"/>
                </a:cxn>
                <a:cxn ang="T11">
                  <a:pos x="T2" y="T3"/>
                </a:cxn>
                <a:cxn ang="T12">
                  <a:pos x="T4" y="T5"/>
                </a:cxn>
                <a:cxn ang="T13">
                  <a:pos x="T6" y="T7"/>
                </a:cxn>
                <a:cxn ang="T14">
                  <a:pos x="T8" y="T9"/>
                </a:cxn>
              </a:cxnLst>
              <a:rect l="T15" t="T16" r="T17" b="T18"/>
              <a:pathLst>
                <a:path w="4290" h="1426">
                  <a:moveTo>
                    <a:pt x="0" y="0"/>
                  </a:moveTo>
                  <a:lnTo>
                    <a:pt x="4289" y="0"/>
                  </a:lnTo>
                  <a:lnTo>
                    <a:pt x="4289" y="1425"/>
                  </a:lnTo>
                  <a:lnTo>
                    <a:pt x="0" y="1425"/>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8682" name="Text Box 9"/>
            <p:cNvSpPr txBox="1">
              <a:spLocks noChangeArrowheads="1"/>
            </p:cNvSpPr>
            <p:nvPr/>
          </p:nvSpPr>
          <p:spPr bwMode="auto">
            <a:xfrm>
              <a:off x="635000" y="4508401"/>
              <a:ext cx="863600" cy="2298800"/>
            </a:xfrm>
            <a:prstGeom prst="rect">
              <a:avLst/>
            </a:prstGeom>
            <a:noFill/>
            <a:ln w="9525">
              <a:noFill/>
              <a:miter lim="800000"/>
              <a:headEnd/>
              <a:tailEnd/>
            </a:ln>
          </p:spPr>
          <p:txBody>
            <a:bodyPr>
              <a:spAutoFit/>
            </a:bodyPr>
            <a:lstStyle/>
            <a:p>
              <a:r>
                <a:rPr lang="en-GB" sz="2900" b="1">
                  <a:solidFill>
                    <a:srgbClr val="7B7BC0"/>
                  </a:solidFill>
                  <a:latin typeface="Trebuchet MS - 16" charset="0"/>
                </a:rPr>
                <a:t>1.</a:t>
              </a:r>
            </a:p>
            <a:p>
              <a:r>
                <a:rPr lang="en-GB" sz="2900" b="1">
                  <a:solidFill>
                    <a:srgbClr val="7B7BC0"/>
                  </a:solidFill>
                  <a:latin typeface="Trebuchet MS - 16" charset="0"/>
                </a:rPr>
                <a:t>2.</a:t>
              </a:r>
            </a:p>
            <a:p>
              <a:r>
                <a:rPr lang="en-GB" sz="2900" b="1">
                  <a:solidFill>
                    <a:srgbClr val="7B7BC0"/>
                  </a:solidFill>
                  <a:latin typeface="Trebuchet MS - 16" charset="0"/>
                </a:rPr>
                <a:t>3.</a:t>
              </a:r>
            </a:p>
            <a:p>
              <a:r>
                <a:rPr lang="en-GB" sz="2900" b="1">
                  <a:solidFill>
                    <a:srgbClr val="7B7BC0"/>
                  </a:solidFill>
                  <a:latin typeface="Trebuchet MS - 16" charset="0"/>
                </a:rPr>
                <a:t>4.</a:t>
              </a:r>
            </a:p>
            <a:p>
              <a:r>
                <a:rPr lang="en-GB" sz="2900" b="1">
                  <a:solidFill>
                    <a:srgbClr val="7B7BC0"/>
                  </a:solidFill>
                  <a:latin typeface="Trebuchet MS - 16" charset="0"/>
                </a:rPr>
                <a:t>5.</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pic>
        <p:nvPicPr>
          <p:cNvPr id="29698" name="Picture 2" descr="questions[1]"/>
          <p:cNvPicPr>
            <a:picLocks noChangeAspect="1" noChangeArrowheads="1"/>
          </p:cNvPicPr>
          <p:nvPr/>
        </p:nvPicPr>
        <p:blipFill>
          <a:blip r:embed="rId3" cstate="print"/>
          <a:srcRect/>
          <a:stretch>
            <a:fillRect/>
          </a:stretch>
        </p:blipFill>
        <p:spPr bwMode="auto">
          <a:xfrm>
            <a:off x="-5130800" y="-947738"/>
            <a:ext cx="15416213" cy="8720138"/>
          </a:xfrm>
          <a:prstGeom prst="rect">
            <a:avLst/>
          </a:prstGeom>
          <a:noFill/>
          <a:ln w="9525">
            <a:noFill/>
            <a:miter lim="800000"/>
            <a:headEnd/>
            <a:tailEnd/>
          </a:ln>
        </p:spPr>
      </p:pic>
      <p:sp>
        <p:nvSpPr>
          <p:cNvPr id="29699" name="Oval 3"/>
          <p:cNvSpPr>
            <a:spLocks noChangeArrowheads="1"/>
          </p:cNvSpPr>
          <p:nvPr/>
        </p:nvSpPr>
        <p:spPr bwMode="auto">
          <a:xfrm>
            <a:off x="1930400" y="1739900"/>
            <a:ext cx="5689600" cy="1765300"/>
          </a:xfrm>
          <a:prstGeom prst="ellipse">
            <a:avLst/>
          </a:prstGeom>
          <a:solidFill>
            <a:srgbClr val="7D9EC0"/>
          </a:solidFill>
          <a:ln w="38100">
            <a:solidFill>
              <a:srgbClr val="000000"/>
            </a:solidFill>
            <a:prstDash val="sysDot"/>
            <a:round/>
            <a:headEnd/>
            <a:tailEnd/>
          </a:ln>
        </p:spPr>
        <p:txBody>
          <a:bodyPr wrap="none" anchor="ctr"/>
          <a:lstStyle/>
          <a:p>
            <a:endParaRPr lang="en-US"/>
          </a:p>
        </p:txBody>
      </p:sp>
      <p:sp>
        <p:nvSpPr>
          <p:cNvPr id="29700" name="Text Box 4"/>
          <p:cNvSpPr txBox="1">
            <a:spLocks noChangeArrowheads="1"/>
          </p:cNvSpPr>
          <p:nvPr/>
        </p:nvSpPr>
        <p:spPr bwMode="auto">
          <a:xfrm>
            <a:off x="2889250" y="2095500"/>
            <a:ext cx="5791200" cy="625475"/>
          </a:xfrm>
          <a:prstGeom prst="rect">
            <a:avLst/>
          </a:prstGeom>
          <a:noFill/>
          <a:ln w="9525">
            <a:noFill/>
            <a:miter lim="800000"/>
            <a:headEnd/>
            <a:tailEnd/>
          </a:ln>
        </p:spPr>
        <p:txBody>
          <a:bodyPr>
            <a:spAutoFit/>
          </a:bodyPr>
          <a:lstStyle/>
          <a:p>
            <a:r>
              <a:rPr lang="ru-RU" sz="3500" b="1">
                <a:solidFill>
                  <a:srgbClr val="000000"/>
                </a:solidFill>
              </a:rPr>
              <a:t>Сұрақты тап</a:t>
            </a:r>
            <a:r>
              <a:rPr lang="ru-RU" sz="3500" b="1">
                <a:solidFill>
                  <a:srgbClr val="000000"/>
                </a:solidFill>
                <a:latin typeface="Bookman Old Style - 16" charset="0"/>
              </a:rPr>
              <a:t>…</a:t>
            </a:r>
            <a:endParaRPr lang="en-GB" sz="3500" b="1">
              <a:solidFill>
                <a:srgbClr val="000000"/>
              </a:solidFill>
              <a:latin typeface="Bookman Old Style - 16" charset="0"/>
            </a:endParaRPr>
          </a:p>
        </p:txBody>
      </p:sp>
      <p:sp>
        <p:nvSpPr>
          <p:cNvPr id="29701" name="Text Box 5"/>
          <p:cNvSpPr txBox="1">
            <a:spLocks noChangeArrowheads="1"/>
          </p:cNvSpPr>
          <p:nvPr/>
        </p:nvSpPr>
        <p:spPr bwMode="auto">
          <a:xfrm>
            <a:off x="1435100" y="2717800"/>
            <a:ext cx="6451600" cy="549275"/>
          </a:xfrm>
          <a:prstGeom prst="rect">
            <a:avLst/>
          </a:prstGeom>
          <a:noFill/>
          <a:ln w="9525">
            <a:noFill/>
            <a:miter lim="800000"/>
            <a:headEnd/>
            <a:tailEnd/>
          </a:ln>
        </p:spPr>
        <p:txBody>
          <a:bodyPr>
            <a:spAutoFit/>
          </a:bodyPr>
          <a:lstStyle/>
          <a:p>
            <a:pPr algn="ctr"/>
            <a:r>
              <a:rPr lang="ru-RU" sz="1500" b="1">
                <a:solidFill>
                  <a:srgbClr val="000000"/>
                </a:solidFill>
              </a:rPr>
              <a:t>Сұрақтардың бірнеше жауабы ұсынылған</a:t>
            </a:r>
            <a:r>
              <a:rPr lang="ru-RU" sz="1500" b="1">
                <a:solidFill>
                  <a:srgbClr val="000000"/>
                </a:solidFill>
                <a:latin typeface="Bookman Old Style - 16" charset="0"/>
              </a:rPr>
              <a:t>.</a:t>
            </a:r>
            <a:endParaRPr lang="en-GB" sz="1500" b="1">
              <a:solidFill>
                <a:srgbClr val="000000"/>
              </a:solidFill>
              <a:latin typeface="Bookman Old Style - 16" charset="0"/>
            </a:endParaRPr>
          </a:p>
          <a:p>
            <a:pPr algn="ctr"/>
            <a:r>
              <a:rPr lang="ru-RU" sz="1500" b="1">
                <a:solidFill>
                  <a:srgbClr val="000000"/>
                </a:solidFill>
              </a:rPr>
              <a:t>Қандай сұрақтар қойылды</a:t>
            </a:r>
            <a:r>
              <a:rPr lang="ru-RU" sz="1500" b="1">
                <a:solidFill>
                  <a:srgbClr val="000000"/>
                </a:solidFill>
                <a:latin typeface="Bookman Old Style - 16" charset="0"/>
              </a:rPr>
              <a:t>?</a:t>
            </a:r>
            <a:endParaRPr lang="en-GB" sz="1500" b="1">
              <a:solidFill>
                <a:srgbClr val="000000"/>
              </a:solidFill>
              <a:latin typeface="Bookman Old Style - 16" charset="0"/>
            </a:endParaRPr>
          </a:p>
        </p:txBody>
      </p:sp>
      <p:sp>
        <p:nvSpPr>
          <p:cNvPr id="29702" name="Line 6"/>
          <p:cNvSpPr>
            <a:spLocks noChangeShapeType="1"/>
          </p:cNvSpPr>
          <p:nvPr/>
        </p:nvSpPr>
        <p:spPr bwMode="auto">
          <a:xfrm flipV="1">
            <a:off x="6540500" y="1104900"/>
            <a:ext cx="1409700" cy="8128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3" name="Line 7"/>
          <p:cNvSpPr>
            <a:spLocks noChangeShapeType="1"/>
          </p:cNvSpPr>
          <p:nvPr/>
        </p:nvSpPr>
        <p:spPr bwMode="auto">
          <a:xfrm>
            <a:off x="7569200" y="2463800"/>
            <a:ext cx="1028700" cy="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4" name="Line 8"/>
          <p:cNvSpPr>
            <a:spLocks noChangeShapeType="1"/>
          </p:cNvSpPr>
          <p:nvPr/>
        </p:nvSpPr>
        <p:spPr bwMode="auto">
          <a:xfrm>
            <a:off x="7061200" y="3175000"/>
            <a:ext cx="825500" cy="9652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5" name="Line 9"/>
          <p:cNvSpPr>
            <a:spLocks noChangeShapeType="1"/>
          </p:cNvSpPr>
          <p:nvPr/>
        </p:nvSpPr>
        <p:spPr bwMode="auto">
          <a:xfrm>
            <a:off x="5918200" y="3403600"/>
            <a:ext cx="355600" cy="15113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6" name="Line 10"/>
          <p:cNvSpPr>
            <a:spLocks noChangeShapeType="1"/>
          </p:cNvSpPr>
          <p:nvPr/>
        </p:nvSpPr>
        <p:spPr bwMode="auto">
          <a:xfrm>
            <a:off x="4533900" y="3543300"/>
            <a:ext cx="0" cy="14732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7" name="Line 11"/>
          <p:cNvSpPr>
            <a:spLocks noChangeShapeType="1"/>
          </p:cNvSpPr>
          <p:nvPr/>
        </p:nvSpPr>
        <p:spPr bwMode="auto">
          <a:xfrm flipH="1">
            <a:off x="2311400" y="3441700"/>
            <a:ext cx="1244600" cy="14224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8" name="Line 12"/>
          <p:cNvSpPr>
            <a:spLocks noChangeShapeType="1"/>
          </p:cNvSpPr>
          <p:nvPr/>
        </p:nvSpPr>
        <p:spPr bwMode="auto">
          <a:xfrm flipH="1">
            <a:off x="736600" y="3124200"/>
            <a:ext cx="1638300" cy="5334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09" name="Line 13"/>
          <p:cNvSpPr>
            <a:spLocks noChangeShapeType="1"/>
          </p:cNvSpPr>
          <p:nvPr/>
        </p:nvSpPr>
        <p:spPr bwMode="auto">
          <a:xfrm flipH="1" flipV="1">
            <a:off x="1562100" y="774700"/>
            <a:ext cx="647700" cy="14478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10" name="Line 14"/>
          <p:cNvSpPr>
            <a:spLocks noChangeShapeType="1"/>
          </p:cNvSpPr>
          <p:nvPr/>
        </p:nvSpPr>
        <p:spPr bwMode="auto">
          <a:xfrm flipH="1" flipV="1">
            <a:off x="3276600" y="876300"/>
            <a:ext cx="190500" cy="9271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11" name="Line 15"/>
          <p:cNvSpPr>
            <a:spLocks noChangeShapeType="1"/>
          </p:cNvSpPr>
          <p:nvPr/>
        </p:nvSpPr>
        <p:spPr bwMode="auto">
          <a:xfrm flipV="1">
            <a:off x="5524500" y="698500"/>
            <a:ext cx="0" cy="10033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29712" name="Freeform 16"/>
          <p:cNvSpPr>
            <a:spLocks/>
          </p:cNvSpPr>
          <p:nvPr/>
        </p:nvSpPr>
        <p:spPr bwMode="auto">
          <a:xfrm>
            <a:off x="355600" y="292100"/>
            <a:ext cx="1944688" cy="395288"/>
          </a:xfrm>
          <a:custGeom>
            <a:avLst/>
            <a:gdLst>
              <a:gd name="T0" fmla="*/ 0 w 1225"/>
              <a:gd name="T1" fmla="*/ 0 h 249"/>
              <a:gd name="T2" fmla="*/ 2147483647 w 1225"/>
              <a:gd name="T3" fmla="*/ 0 h 249"/>
              <a:gd name="T4" fmla="*/ 2147483647 w 1225"/>
              <a:gd name="T5" fmla="*/ 2147483647 h 249"/>
              <a:gd name="T6" fmla="*/ 0 w 1225"/>
              <a:gd name="T7" fmla="*/ 2147483647 h 249"/>
              <a:gd name="T8" fmla="*/ 0 w 1225"/>
              <a:gd name="T9" fmla="*/ 0 h 249"/>
              <a:gd name="T10" fmla="*/ 0 60000 65536"/>
              <a:gd name="T11" fmla="*/ 0 60000 65536"/>
              <a:gd name="T12" fmla="*/ 0 60000 65536"/>
              <a:gd name="T13" fmla="*/ 0 60000 65536"/>
              <a:gd name="T14" fmla="*/ 0 60000 65536"/>
              <a:gd name="T15" fmla="*/ 0 w 1225"/>
              <a:gd name="T16" fmla="*/ 0 h 249"/>
              <a:gd name="T17" fmla="*/ 1225 w 1225"/>
              <a:gd name="T18" fmla="*/ 249 h 249"/>
            </a:gdLst>
            <a:ahLst/>
            <a:cxnLst>
              <a:cxn ang="T10">
                <a:pos x="T0" y="T1"/>
              </a:cxn>
              <a:cxn ang="T11">
                <a:pos x="T2" y="T3"/>
              </a:cxn>
              <a:cxn ang="T12">
                <a:pos x="T4" y="T5"/>
              </a:cxn>
              <a:cxn ang="T13">
                <a:pos x="T6" y="T7"/>
              </a:cxn>
              <a:cxn ang="T14">
                <a:pos x="T8" y="T9"/>
              </a:cxn>
            </a:cxnLst>
            <a:rect l="T15" t="T16" r="T17" b="T18"/>
            <a:pathLst>
              <a:path w="1225" h="249">
                <a:moveTo>
                  <a:pt x="0" y="0"/>
                </a:moveTo>
                <a:lnTo>
                  <a:pt x="1224" y="0"/>
                </a:lnTo>
                <a:lnTo>
                  <a:pt x="1224" y="248"/>
                </a:lnTo>
                <a:lnTo>
                  <a:pt x="0" y="24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3" name="Freeform 17"/>
          <p:cNvSpPr>
            <a:spLocks/>
          </p:cNvSpPr>
          <p:nvPr/>
        </p:nvSpPr>
        <p:spPr bwMode="auto">
          <a:xfrm>
            <a:off x="2768600" y="330200"/>
            <a:ext cx="1271588" cy="446088"/>
          </a:xfrm>
          <a:custGeom>
            <a:avLst/>
            <a:gdLst>
              <a:gd name="T0" fmla="*/ 0 w 801"/>
              <a:gd name="T1" fmla="*/ 0 h 281"/>
              <a:gd name="T2" fmla="*/ 2147483647 w 801"/>
              <a:gd name="T3" fmla="*/ 0 h 281"/>
              <a:gd name="T4" fmla="*/ 2147483647 w 801"/>
              <a:gd name="T5" fmla="*/ 2147483647 h 281"/>
              <a:gd name="T6" fmla="*/ 0 w 801"/>
              <a:gd name="T7" fmla="*/ 2147483647 h 281"/>
              <a:gd name="T8" fmla="*/ 0 w 801"/>
              <a:gd name="T9" fmla="*/ 0 h 281"/>
              <a:gd name="T10" fmla="*/ 0 60000 65536"/>
              <a:gd name="T11" fmla="*/ 0 60000 65536"/>
              <a:gd name="T12" fmla="*/ 0 60000 65536"/>
              <a:gd name="T13" fmla="*/ 0 60000 65536"/>
              <a:gd name="T14" fmla="*/ 0 60000 65536"/>
              <a:gd name="T15" fmla="*/ 0 w 801"/>
              <a:gd name="T16" fmla="*/ 0 h 281"/>
              <a:gd name="T17" fmla="*/ 801 w 801"/>
              <a:gd name="T18" fmla="*/ 281 h 281"/>
            </a:gdLst>
            <a:ahLst/>
            <a:cxnLst>
              <a:cxn ang="T10">
                <a:pos x="T0" y="T1"/>
              </a:cxn>
              <a:cxn ang="T11">
                <a:pos x="T2" y="T3"/>
              </a:cxn>
              <a:cxn ang="T12">
                <a:pos x="T4" y="T5"/>
              </a:cxn>
              <a:cxn ang="T13">
                <a:pos x="T6" y="T7"/>
              </a:cxn>
              <a:cxn ang="T14">
                <a:pos x="T8" y="T9"/>
              </a:cxn>
            </a:cxnLst>
            <a:rect l="T15" t="T16" r="T17" b="T18"/>
            <a:pathLst>
              <a:path w="801" h="281">
                <a:moveTo>
                  <a:pt x="0" y="0"/>
                </a:moveTo>
                <a:lnTo>
                  <a:pt x="800" y="0"/>
                </a:lnTo>
                <a:lnTo>
                  <a:pt x="800" y="280"/>
                </a:lnTo>
                <a:lnTo>
                  <a:pt x="0" y="28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4" name="Freeform 18"/>
          <p:cNvSpPr>
            <a:spLocks/>
          </p:cNvSpPr>
          <p:nvPr/>
        </p:nvSpPr>
        <p:spPr bwMode="auto">
          <a:xfrm>
            <a:off x="5181600" y="292100"/>
            <a:ext cx="1919288" cy="331788"/>
          </a:xfrm>
          <a:custGeom>
            <a:avLst/>
            <a:gdLst>
              <a:gd name="T0" fmla="*/ 0 w 1209"/>
              <a:gd name="T1" fmla="*/ 0 h 209"/>
              <a:gd name="T2" fmla="*/ 2147483647 w 1209"/>
              <a:gd name="T3" fmla="*/ 0 h 209"/>
              <a:gd name="T4" fmla="*/ 2147483647 w 1209"/>
              <a:gd name="T5" fmla="*/ 2147483647 h 209"/>
              <a:gd name="T6" fmla="*/ 0 w 1209"/>
              <a:gd name="T7" fmla="*/ 2147483647 h 209"/>
              <a:gd name="T8" fmla="*/ 0 w 1209"/>
              <a:gd name="T9" fmla="*/ 0 h 209"/>
              <a:gd name="T10" fmla="*/ 0 60000 65536"/>
              <a:gd name="T11" fmla="*/ 0 60000 65536"/>
              <a:gd name="T12" fmla="*/ 0 60000 65536"/>
              <a:gd name="T13" fmla="*/ 0 60000 65536"/>
              <a:gd name="T14" fmla="*/ 0 60000 65536"/>
              <a:gd name="T15" fmla="*/ 0 w 1209"/>
              <a:gd name="T16" fmla="*/ 0 h 209"/>
              <a:gd name="T17" fmla="*/ 1209 w 1209"/>
              <a:gd name="T18" fmla="*/ 209 h 209"/>
            </a:gdLst>
            <a:ahLst/>
            <a:cxnLst>
              <a:cxn ang="T10">
                <a:pos x="T0" y="T1"/>
              </a:cxn>
              <a:cxn ang="T11">
                <a:pos x="T2" y="T3"/>
              </a:cxn>
              <a:cxn ang="T12">
                <a:pos x="T4" y="T5"/>
              </a:cxn>
              <a:cxn ang="T13">
                <a:pos x="T6" y="T7"/>
              </a:cxn>
              <a:cxn ang="T14">
                <a:pos x="T8" y="T9"/>
              </a:cxn>
            </a:cxnLst>
            <a:rect l="T15" t="T16" r="T17" b="T18"/>
            <a:pathLst>
              <a:path w="1209" h="209">
                <a:moveTo>
                  <a:pt x="0" y="0"/>
                </a:moveTo>
                <a:lnTo>
                  <a:pt x="1208" y="0"/>
                </a:lnTo>
                <a:lnTo>
                  <a:pt x="1208" y="208"/>
                </a:lnTo>
                <a:lnTo>
                  <a:pt x="0" y="20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5" name="Freeform 19"/>
          <p:cNvSpPr>
            <a:spLocks/>
          </p:cNvSpPr>
          <p:nvPr/>
        </p:nvSpPr>
        <p:spPr bwMode="auto">
          <a:xfrm>
            <a:off x="8026400" y="381000"/>
            <a:ext cx="1906588" cy="1030288"/>
          </a:xfrm>
          <a:custGeom>
            <a:avLst/>
            <a:gdLst>
              <a:gd name="T0" fmla="*/ 0 w 1201"/>
              <a:gd name="T1" fmla="*/ 0 h 649"/>
              <a:gd name="T2" fmla="*/ 2147483647 w 1201"/>
              <a:gd name="T3" fmla="*/ 0 h 649"/>
              <a:gd name="T4" fmla="*/ 2147483647 w 1201"/>
              <a:gd name="T5" fmla="*/ 2147483647 h 649"/>
              <a:gd name="T6" fmla="*/ 0 w 1201"/>
              <a:gd name="T7" fmla="*/ 2147483647 h 649"/>
              <a:gd name="T8" fmla="*/ 0 w 1201"/>
              <a:gd name="T9" fmla="*/ 0 h 649"/>
              <a:gd name="T10" fmla="*/ 0 60000 65536"/>
              <a:gd name="T11" fmla="*/ 0 60000 65536"/>
              <a:gd name="T12" fmla="*/ 0 60000 65536"/>
              <a:gd name="T13" fmla="*/ 0 60000 65536"/>
              <a:gd name="T14" fmla="*/ 0 60000 65536"/>
              <a:gd name="T15" fmla="*/ 0 w 1201"/>
              <a:gd name="T16" fmla="*/ 0 h 649"/>
              <a:gd name="T17" fmla="*/ 1201 w 1201"/>
              <a:gd name="T18" fmla="*/ 649 h 649"/>
            </a:gdLst>
            <a:ahLst/>
            <a:cxnLst>
              <a:cxn ang="T10">
                <a:pos x="T0" y="T1"/>
              </a:cxn>
              <a:cxn ang="T11">
                <a:pos x="T2" y="T3"/>
              </a:cxn>
              <a:cxn ang="T12">
                <a:pos x="T4" y="T5"/>
              </a:cxn>
              <a:cxn ang="T13">
                <a:pos x="T6" y="T7"/>
              </a:cxn>
              <a:cxn ang="T14">
                <a:pos x="T8" y="T9"/>
              </a:cxn>
            </a:cxnLst>
            <a:rect l="T15" t="T16" r="T17" b="T18"/>
            <a:pathLst>
              <a:path w="1201" h="649">
                <a:moveTo>
                  <a:pt x="0" y="0"/>
                </a:moveTo>
                <a:lnTo>
                  <a:pt x="1200" y="0"/>
                </a:lnTo>
                <a:lnTo>
                  <a:pt x="1200" y="648"/>
                </a:lnTo>
                <a:lnTo>
                  <a:pt x="0" y="64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6" name="Freeform 20"/>
          <p:cNvSpPr>
            <a:spLocks/>
          </p:cNvSpPr>
          <p:nvPr/>
        </p:nvSpPr>
        <p:spPr bwMode="auto">
          <a:xfrm>
            <a:off x="8686800" y="2197100"/>
            <a:ext cx="1258888" cy="1335088"/>
          </a:xfrm>
          <a:custGeom>
            <a:avLst/>
            <a:gdLst>
              <a:gd name="T0" fmla="*/ 0 w 793"/>
              <a:gd name="T1" fmla="*/ 0 h 841"/>
              <a:gd name="T2" fmla="*/ 2147483647 w 793"/>
              <a:gd name="T3" fmla="*/ 0 h 841"/>
              <a:gd name="T4" fmla="*/ 2147483647 w 793"/>
              <a:gd name="T5" fmla="*/ 2147483647 h 841"/>
              <a:gd name="T6" fmla="*/ 0 w 793"/>
              <a:gd name="T7" fmla="*/ 2147483647 h 841"/>
              <a:gd name="T8" fmla="*/ 0 w 793"/>
              <a:gd name="T9" fmla="*/ 0 h 841"/>
              <a:gd name="T10" fmla="*/ 0 60000 65536"/>
              <a:gd name="T11" fmla="*/ 0 60000 65536"/>
              <a:gd name="T12" fmla="*/ 0 60000 65536"/>
              <a:gd name="T13" fmla="*/ 0 60000 65536"/>
              <a:gd name="T14" fmla="*/ 0 60000 65536"/>
              <a:gd name="T15" fmla="*/ 0 w 793"/>
              <a:gd name="T16" fmla="*/ 0 h 841"/>
              <a:gd name="T17" fmla="*/ 793 w 793"/>
              <a:gd name="T18" fmla="*/ 841 h 841"/>
            </a:gdLst>
            <a:ahLst/>
            <a:cxnLst>
              <a:cxn ang="T10">
                <a:pos x="T0" y="T1"/>
              </a:cxn>
              <a:cxn ang="T11">
                <a:pos x="T2" y="T3"/>
              </a:cxn>
              <a:cxn ang="T12">
                <a:pos x="T4" y="T5"/>
              </a:cxn>
              <a:cxn ang="T13">
                <a:pos x="T6" y="T7"/>
              </a:cxn>
              <a:cxn ang="T14">
                <a:pos x="T8" y="T9"/>
              </a:cxn>
            </a:cxnLst>
            <a:rect l="T15" t="T16" r="T17" b="T18"/>
            <a:pathLst>
              <a:path w="793" h="841">
                <a:moveTo>
                  <a:pt x="0" y="0"/>
                </a:moveTo>
                <a:lnTo>
                  <a:pt x="792" y="0"/>
                </a:lnTo>
                <a:lnTo>
                  <a:pt x="792" y="840"/>
                </a:lnTo>
                <a:lnTo>
                  <a:pt x="0" y="84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7" name="Freeform 21"/>
          <p:cNvSpPr>
            <a:spLocks/>
          </p:cNvSpPr>
          <p:nvPr/>
        </p:nvSpPr>
        <p:spPr bwMode="auto">
          <a:xfrm>
            <a:off x="8001000" y="4051300"/>
            <a:ext cx="1677988" cy="1462088"/>
          </a:xfrm>
          <a:custGeom>
            <a:avLst/>
            <a:gdLst>
              <a:gd name="T0" fmla="*/ 0 w 1057"/>
              <a:gd name="T1" fmla="*/ 0 h 921"/>
              <a:gd name="T2" fmla="*/ 2147483647 w 1057"/>
              <a:gd name="T3" fmla="*/ 0 h 921"/>
              <a:gd name="T4" fmla="*/ 2147483647 w 1057"/>
              <a:gd name="T5" fmla="*/ 2147483647 h 921"/>
              <a:gd name="T6" fmla="*/ 0 w 1057"/>
              <a:gd name="T7" fmla="*/ 2147483647 h 921"/>
              <a:gd name="T8" fmla="*/ 0 w 1057"/>
              <a:gd name="T9" fmla="*/ 0 h 921"/>
              <a:gd name="T10" fmla="*/ 0 60000 65536"/>
              <a:gd name="T11" fmla="*/ 0 60000 65536"/>
              <a:gd name="T12" fmla="*/ 0 60000 65536"/>
              <a:gd name="T13" fmla="*/ 0 60000 65536"/>
              <a:gd name="T14" fmla="*/ 0 60000 65536"/>
              <a:gd name="T15" fmla="*/ 0 w 1057"/>
              <a:gd name="T16" fmla="*/ 0 h 921"/>
              <a:gd name="T17" fmla="*/ 1057 w 1057"/>
              <a:gd name="T18" fmla="*/ 921 h 921"/>
            </a:gdLst>
            <a:ahLst/>
            <a:cxnLst>
              <a:cxn ang="T10">
                <a:pos x="T0" y="T1"/>
              </a:cxn>
              <a:cxn ang="T11">
                <a:pos x="T2" y="T3"/>
              </a:cxn>
              <a:cxn ang="T12">
                <a:pos x="T4" y="T5"/>
              </a:cxn>
              <a:cxn ang="T13">
                <a:pos x="T6" y="T7"/>
              </a:cxn>
              <a:cxn ang="T14">
                <a:pos x="T8" y="T9"/>
              </a:cxn>
            </a:cxnLst>
            <a:rect l="T15" t="T16" r="T17" b="T18"/>
            <a:pathLst>
              <a:path w="1057" h="921">
                <a:moveTo>
                  <a:pt x="0" y="0"/>
                </a:moveTo>
                <a:lnTo>
                  <a:pt x="1056" y="0"/>
                </a:lnTo>
                <a:lnTo>
                  <a:pt x="1056" y="920"/>
                </a:lnTo>
                <a:lnTo>
                  <a:pt x="0" y="92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8" name="Freeform 22"/>
          <p:cNvSpPr>
            <a:spLocks/>
          </p:cNvSpPr>
          <p:nvPr/>
        </p:nvSpPr>
        <p:spPr bwMode="auto">
          <a:xfrm>
            <a:off x="5588000" y="5080000"/>
            <a:ext cx="1703388" cy="1169988"/>
          </a:xfrm>
          <a:custGeom>
            <a:avLst/>
            <a:gdLst>
              <a:gd name="T0" fmla="*/ 0 w 1073"/>
              <a:gd name="T1" fmla="*/ 0 h 737"/>
              <a:gd name="T2" fmla="*/ 2147483647 w 1073"/>
              <a:gd name="T3" fmla="*/ 0 h 737"/>
              <a:gd name="T4" fmla="*/ 2147483647 w 1073"/>
              <a:gd name="T5" fmla="*/ 2147483647 h 737"/>
              <a:gd name="T6" fmla="*/ 0 w 1073"/>
              <a:gd name="T7" fmla="*/ 2147483647 h 737"/>
              <a:gd name="T8" fmla="*/ 0 w 1073"/>
              <a:gd name="T9" fmla="*/ 0 h 737"/>
              <a:gd name="T10" fmla="*/ 0 60000 65536"/>
              <a:gd name="T11" fmla="*/ 0 60000 65536"/>
              <a:gd name="T12" fmla="*/ 0 60000 65536"/>
              <a:gd name="T13" fmla="*/ 0 60000 65536"/>
              <a:gd name="T14" fmla="*/ 0 60000 65536"/>
              <a:gd name="T15" fmla="*/ 0 w 1073"/>
              <a:gd name="T16" fmla="*/ 0 h 737"/>
              <a:gd name="T17" fmla="*/ 1073 w 1073"/>
              <a:gd name="T18" fmla="*/ 737 h 737"/>
            </a:gdLst>
            <a:ahLst/>
            <a:cxnLst>
              <a:cxn ang="T10">
                <a:pos x="T0" y="T1"/>
              </a:cxn>
              <a:cxn ang="T11">
                <a:pos x="T2" y="T3"/>
              </a:cxn>
              <a:cxn ang="T12">
                <a:pos x="T4" y="T5"/>
              </a:cxn>
              <a:cxn ang="T13">
                <a:pos x="T6" y="T7"/>
              </a:cxn>
              <a:cxn ang="T14">
                <a:pos x="T8" y="T9"/>
              </a:cxn>
            </a:cxnLst>
            <a:rect l="T15" t="T16" r="T17" b="T18"/>
            <a:pathLst>
              <a:path w="1073" h="737">
                <a:moveTo>
                  <a:pt x="0" y="0"/>
                </a:moveTo>
                <a:lnTo>
                  <a:pt x="1072" y="0"/>
                </a:lnTo>
                <a:lnTo>
                  <a:pt x="1072" y="736"/>
                </a:lnTo>
                <a:lnTo>
                  <a:pt x="0" y="73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19" name="Freeform 23"/>
          <p:cNvSpPr>
            <a:spLocks/>
          </p:cNvSpPr>
          <p:nvPr/>
        </p:nvSpPr>
        <p:spPr bwMode="auto">
          <a:xfrm>
            <a:off x="177800" y="3746500"/>
            <a:ext cx="2058988" cy="433388"/>
          </a:xfrm>
          <a:custGeom>
            <a:avLst/>
            <a:gdLst>
              <a:gd name="T0" fmla="*/ 0 w 1297"/>
              <a:gd name="T1" fmla="*/ 0 h 273"/>
              <a:gd name="T2" fmla="*/ 2147483647 w 1297"/>
              <a:gd name="T3" fmla="*/ 0 h 273"/>
              <a:gd name="T4" fmla="*/ 2147483647 w 1297"/>
              <a:gd name="T5" fmla="*/ 2147483647 h 273"/>
              <a:gd name="T6" fmla="*/ 0 w 1297"/>
              <a:gd name="T7" fmla="*/ 2147483647 h 273"/>
              <a:gd name="T8" fmla="*/ 0 w 1297"/>
              <a:gd name="T9" fmla="*/ 0 h 273"/>
              <a:gd name="T10" fmla="*/ 0 60000 65536"/>
              <a:gd name="T11" fmla="*/ 0 60000 65536"/>
              <a:gd name="T12" fmla="*/ 0 60000 65536"/>
              <a:gd name="T13" fmla="*/ 0 60000 65536"/>
              <a:gd name="T14" fmla="*/ 0 60000 65536"/>
              <a:gd name="T15" fmla="*/ 0 w 1297"/>
              <a:gd name="T16" fmla="*/ 0 h 273"/>
              <a:gd name="T17" fmla="*/ 1297 w 1297"/>
              <a:gd name="T18" fmla="*/ 273 h 273"/>
            </a:gdLst>
            <a:ahLst/>
            <a:cxnLst>
              <a:cxn ang="T10">
                <a:pos x="T0" y="T1"/>
              </a:cxn>
              <a:cxn ang="T11">
                <a:pos x="T2" y="T3"/>
              </a:cxn>
              <a:cxn ang="T12">
                <a:pos x="T4" y="T5"/>
              </a:cxn>
              <a:cxn ang="T13">
                <a:pos x="T6" y="T7"/>
              </a:cxn>
              <a:cxn ang="T14">
                <a:pos x="T8" y="T9"/>
              </a:cxn>
            </a:cxnLst>
            <a:rect l="T15" t="T16" r="T17" b="T18"/>
            <a:pathLst>
              <a:path w="1297" h="273">
                <a:moveTo>
                  <a:pt x="0" y="0"/>
                </a:moveTo>
                <a:lnTo>
                  <a:pt x="1296" y="0"/>
                </a:lnTo>
                <a:lnTo>
                  <a:pt x="1296" y="272"/>
                </a:lnTo>
                <a:lnTo>
                  <a:pt x="0" y="27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20" name="Freeform 24"/>
          <p:cNvSpPr>
            <a:spLocks/>
          </p:cNvSpPr>
          <p:nvPr/>
        </p:nvSpPr>
        <p:spPr bwMode="auto">
          <a:xfrm>
            <a:off x="787400" y="4953000"/>
            <a:ext cx="2224088" cy="573088"/>
          </a:xfrm>
          <a:custGeom>
            <a:avLst/>
            <a:gdLst>
              <a:gd name="T0" fmla="*/ 0 w 1401"/>
              <a:gd name="T1" fmla="*/ 0 h 361"/>
              <a:gd name="T2" fmla="*/ 2147483647 w 1401"/>
              <a:gd name="T3" fmla="*/ 0 h 361"/>
              <a:gd name="T4" fmla="*/ 2147483647 w 1401"/>
              <a:gd name="T5" fmla="*/ 2147483647 h 361"/>
              <a:gd name="T6" fmla="*/ 0 w 1401"/>
              <a:gd name="T7" fmla="*/ 2147483647 h 361"/>
              <a:gd name="T8" fmla="*/ 0 w 1401"/>
              <a:gd name="T9" fmla="*/ 0 h 361"/>
              <a:gd name="T10" fmla="*/ 0 60000 65536"/>
              <a:gd name="T11" fmla="*/ 0 60000 65536"/>
              <a:gd name="T12" fmla="*/ 0 60000 65536"/>
              <a:gd name="T13" fmla="*/ 0 60000 65536"/>
              <a:gd name="T14" fmla="*/ 0 60000 65536"/>
              <a:gd name="T15" fmla="*/ 0 w 1401"/>
              <a:gd name="T16" fmla="*/ 0 h 361"/>
              <a:gd name="T17" fmla="*/ 1401 w 1401"/>
              <a:gd name="T18" fmla="*/ 361 h 361"/>
            </a:gdLst>
            <a:ahLst/>
            <a:cxnLst>
              <a:cxn ang="T10">
                <a:pos x="T0" y="T1"/>
              </a:cxn>
              <a:cxn ang="T11">
                <a:pos x="T2" y="T3"/>
              </a:cxn>
              <a:cxn ang="T12">
                <a:pos x="T4" y="T5"/>
              </a:cxn>
              <a:cxn ang="T13">
                <a:pos x="T6" y="T7"/>
              </a:cxn>
              <a:cxn ang="T14">
                <a:pos x="T8" y="T9"/>
              </a:cxn>
            </a:cxnLst>
            <a:rect l="T15" t="T16" r="T17" b="T18"/>
            <a:pathLst>
              <a:path w="1401" h="361">
                <a:moveTo>
                  <a:pt x="0" y="0"/>
                </a:moveTo>
                <a:lnTo>
                  <a:pt x="1400" y="0"/>
                </a:lnTo>
                <a:lnTo>
                  <a:pt x="1400" y="360"/>
                </a:lnTo>
                <a:lnTo>
                  <a:pt x="0" y="36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21" name="Freeform 25"/>
          <p:cNvSpPr>
            <a:spLocks/>
          </p:cNvSpPr>
          <p:nvPr/>
        </p:nvSpPr>
        <p:spPr bwMode="auto">
          <a:xfrm>
            <a:off x="3670300" y="5143500"/>
            <a:ext cx="1512888" cy="1398588"/>
          </a:xfrm>
          <a:custGeom>
            <a:avLst/>
            <a:gdLst>
              <a:gd name="T0" fmla="*/ 0 w 953"/>
              <a:gd name="T1" fmla="*/ 0 h 881"/>
              <a:gd name="T2" fmla="*/ 2147483647 w 953"/>
              <a:gd name="T3" fmla="*/ 0 h 881"/>
              <a:gd name="T4" fmla="*/ 2147483647 w 953"/>
              <a:gd name="T5" fmla="*/ 2147483647 h 881"/>
              <a:gd name="T6" fmla="*/ 0 w 953"/>
              <a:gd name="T7" fmla="*/ 2147483647 h 881"/>
              <a:gd name="T8" fmla="*/ 0 w 953"/>
              <a:gd name="T9" fmla="*/ 0 h 881"/>
              <a:gd name="T10" fmla="*/ 0 60000 65536"/>
              <a:gd name="T11" fmla="*/ 0 60000 65536"/>
              <a:gd name="T12" fmla="*/ 0 60000 65536"/>
              <a:gd name="T13" fmla="*/ 0 60000 65536"/>
              <a:gd name="T14" fmla="*/ 0 60000 65536"/>
              <a:gd name="T15" fmla="*/ 0 w 953"/>
              <a:gd name="T16" fmla="*/ 0 h 881"/>
              <a:gd name="T17" fmla="*/ 953 w 953"/>
              <a:gd name="T18" fmla="*/ 881 h 881"/>
            </a:gdLst>
            <a:ahLst/>
            <a:cxnLst>
              <a:cxn ang="T10">
                <a:pos x="T0" y="T1"/>
              </a:cxn>
              <a:cxn ang="T11">
                <a:pos x="T2" y="T3"/>
              </a:cxn>
              <a:cxn ang="T12">
                <a:pos x="T4" y="T5"/>
              </a:cxn>
              <a:cxn ang="T13">
                <a:pos x="T6" y="T7"/>
              </a:cxn>
              <a:cxn ang="T14">
                <a:pos x="T8" y="T9"/>
              </a:cxn>
            </a:cxnLst>
            <a:rect l="T15" t="T16" r="T17" b="T18"/>
            <a:pathLst>
              <a:path w="953" h="881">
                <a:moveTo>
                  <a:pt x="0" y="0"/>
                </a:moveTo>
                <a:lnTo>
                  <a:pt x="952" y="0"/>
                </a:lnTo>
                <a:lnTo>
                  <a:pt x="952" y="880"/>
                </a:lnTo>
                <a:lnTo>
                  <a:pt x="0" y="88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29722" name="Text Box 26"/>
          <p:cNvSpPr txBox="1">
            <a:spLocks noChangeArrowheads="1"/>
          </p:cNvSpPr>
          <p:nvPr/>
        </p:nvSpPr>
        <p:spPr bwMode="auto">
          <a:xfrm>
            <a:off x="1219200" y="254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1</a:t>
            </a:r>
          </a:p>
        </p:txBody>
      </p:sp>
      <p:sp>
        <p:nvSpPr>
          <p:cNvPr id="29723" name="Text Box 27"/>
          <p:cNvSpPr txBox="1">
            <a:spLocks noChangeArrowheads="1"/>
          </p:cNvSpPr>
          <p:nvPr/>
        </p:nvSpPr>
        <p:spPr bwMode="auto">
          <a:xfrm>
            <a:off x="3289300" y="635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2</a:t>
            </a:r>
          </a:p>
        </p:txBody>
      </p:sp>
      <p:sp>
        <p:nvSpPr>
          <p:cNvPr id="29724" name="Text Box 28"/>
          <p:cNvSpPr txBox="1">
            <a:spLocks noChangeArrowheads="1"/>
          </p:cNvSpPr>
          <p:nvPr/>
        </p:nvSpPr>
        <p:spPr bwMode="auto">
          <a:xfrm>
            <a:off x="5359400" y="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3</a:t>
            </a:r>
          </a:p>
        </p:txBody>
      </p:sp>
      <p:sp>
        <p:nvSpPr>
          <p:cNvPr id="29725" name="Text Box 29"/>
          <p:cNvSpPr txBox="1">
            <a:spLocks noChangeArrowheads="1"/>
          </p:cNvSpPr>
          <p:nvPr/>
        </p:nvSpPr>
        <p:spPr bwMode="auto">
          <a:xfrm>
            <a:off x="8813800" y="889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4</a:t>
            </a:r>
          </a:p>
        </p:txBody>
      </p:sp>
      <p:sp>
        <p:nvSpPr>
          <p:cNvPr id="29726" name="Text Box 30"/>
          <p:cNvSpPr txBox="1">
            <a:spLocks noChangeArrowheads="1"/>
          </p:cNvSpPr>
          <p:nvPr/>
        </p:nvSpPr>
        <p:spPr bwMode="auto">
          <a:xfrm>
            <a:off x="9118600" y="18923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5</a:t>
            </a:r>
          </a:p>
        </p:txBody>
      </p:sp>
      <p:sp>
        <p:nvSpPr>
          <p:cNvPr id="29727" name="Text Box 31"/>
          <p:cNvSpPr txBox="1">
            <a:spLocks noChangeArrowheads="1"/>
          </p:cNvSpPr>
          <p:nvPr/>
        </p:nvSpPr>
        <p:spPr bwMode="auto">
          <a:xfrm>
            <a:off x="8661400" y="37465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6</a:t>
            </a:r>
          </a:p>
        </p:txBody>
      </p:sp>
      <p:sp>
        <p:nvSpPr>
          <p:cNvPr id="29728" name="Text Box 32"/>
          <p:cNvSpPr txBox="1">
            <a:spLocks noChangeArrowheads="1"/>
          </p:cNvSpPr>
          <p:nvPr/>
        </p:nvSpPr>
        <p:spPr bwMode="auto">
          <a:xfrm>
            <a:off x="6451600" y="47498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7</a:t>
            </a:r>
          </a:p>
        </p:txBody>
      </p:sp>
      <p:sp>
        <p:nvSpPr>
          <p:cNvPr id="29729" name="Text Box 33"/>
          <p:cNvSpPr txBox="1">
            <a:spLocks noChangeArrowheads="1"/>
          </p:cNvSpPr>
          <p:nvPr/>
        </p:nvSpPr>
        <p:spPr bwMode="auto">
          <a:xfrm>
            <a:off x="4191000" y="48133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8</a:t>
            </a:r>
          </a:p>
        </p:txBody>
      </p:sp>
      <p:sp>
        <p:nvSpPr>
          <p:cNvPr id="29730" name="Text Box 34"/>
          <p:cNvSpPr txBox="1">
            <a:spLocks noChangeArrowheads="1"/>
          </p:cNvSpPr>
          <p:nvPr/>
        </p:nvSpPr>
        <p:spPr bwMode="auto">
          <a:xfrm>
            <a:off x="1866900" y="4673600"/>
            <a:ext cx="431800" cy="298450"/>
          </a:xfrm>
          <a:prstGeom prst="rect">
            <a:avLst/>
          </a:prstGeom>
          <a:noFill/>
          <a:ln w="9525">
            <a:noFill/>
            <a:miter lim="800000"/>
            <a:headEnd/>
            <a:tailEnd/>
          </a:ln>
        </p:spPr>
        <p:txBody>
          <a:bodyPr>
            <a:spAutoFit/>
          </a:bodyPr>
          <a:lstStyle/>
          <a:p>
            <a:r>
              <a:rPr lang="en-GB" sz="1600">
                <a:solidFill>
                  <a:srgbClr val="000000"/>
                </a:solidFill>
                <a:latin typeface="Times New Roman - 16" charset="0"/>
              </a:rPr>
              <a:t>9</a:t>
            </a:r>
          </a:p>
        </p:txBody>
      </p:sp>
      <p:sp>
        <p:nvSpPr>
          <p:cNvPr id="29731" name="Text Box 35"/>
          <p:cNvSpPr txBox="1">
            <a:spLocks noChangeArrowheads="1"/>
          </p:cNvSpPr>
          <p:nvPr/>
        </p:nvSpPr>
        <p:spPr bwMode="auto">
          <a:xfrm>
            <a:off x="1384300" y="3492500"/>
            <a:ext cx="508000" cy="284163"/>
          </a:xfrm>
          <a:prstGeom prst="rect">
            <a:avLst/>
          </a:prstGeom>
          <a:noFill/>
          <a:ln w="9525">
            <a:noFill/>
            <a:miter lim="800000"/>
            <a:headEnd/>
            <a:tailEnd/>
          </a:ln>
        </p:spPr>
        <p:txBody>
          <a:bodyPr>
            <a:spAutoFit/>
          </a:bodyPr>
          <a:lstStyle/>
          <a:p>
            <a:r>
              <a:rPr lang="en-GB" sz="1500">
                <a:solidFill>
                  <a:srgbClr val="000000"/>
                </a:solidFill>
                <a:latin typeface="Times New Roman - 16" charset="0"/>
              </a:rPr>
              <a:t>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327025" y="0"/>
            <a:ext cx="9832975" cy="641350"/>
          </a:xfrm>
          <a:prstGeom prst="rect">
            <a:avLst/>
          </a:prstGeom>
          <a:noFill/>
          <a:ln w="9525">
            <a:noFill/>
            <a:miter lim="800000"/>
            <a:headEnd/>
            <a:tailEnd/>
          </a:ln>
        </p:spPr>
        <p:txBody>
          <a:bodyPr>
            <a:spAutoFit/>
          </a:bodyPr>
          <a:lstStyle/>
          <a:p>
            <a:pPr algn="ctr"/>
            <a:r>
              <a:rPr lang="ru-RU" sz="3600" b="1">
                <a:solidFill>
                  <a:srgbClr val="FF0000"/>
                </a:solidFill>
              </a:rPr>
              <a:t>Жадыны дамытуға арналған ойын</a:t>
            </a:r>
            <a:endParaRPr lang="en-GB" sz="3600" b="1">
              <a:solidFill>
                <a:srgbClr val="FF0000"/>
              </a:solidFill>
              <a:latin typeface="Trebuchet MS - 16" charset="0"/>
            </a:endParaRPr>
          </a:p>
        </p:txBody>
      </p:sp>
      <p:sp>
        <p:nvSpPr>
          <p:cNvPr id="30723" name="Text Box 7"/>
          <p:cNvSpPr txBox="1">
            <a:spLocks noChangeArrowheads="1"/>
          </p:cNvSpPr>
          <p:nvPr/>
        </p:nvSpPr>
        <p:spPr bwMode="auto">
          <a:xfrm>
            <a:off x="471488" y="687388"/>
            <a:ext cx="9804400" cy="885825"/>
          </a:xfrm>
          <a:prstGeom prst="rect">
            <a:avLst/>
          </a:prstGeom>
          <a:noFill/>
          <a:ln w="9525">
            <a:noFill/>
            <a:miter lim="800000"/>
            <a:headEnd/>
            <a:tailEnd/>
          </a:ln>
        </p:spPr>
        <p:txBody>
          <a:bodyPr>
            <a:spAutoFit/>
          </a:bodyPr>
          <a:lstStyle/>
          <a:p>
            <a:pPr algn="ctr"/>
            <a:r>
              <a:rPr lang="ru-RU" sz="2600">
                <a:solidFill>
                  <a:srgbClr val="000000"/>
                </a:solidFill>
              </a:rPr>
              <a:t>Біз бүгін/соңғы бірнеше сабақ барысында оқыған негізгі сөздер келтірілген.  </a:t>
            </a:r>
            <a:endParaRPr lang="en-GB" sz="2600">
              <a:solidFill>
                <a:srgbClr val="000000"/>
              </a:solidFill>
            </a:endParaRPr>
          </a:p>
        </p:txBody>
      </p:sp>
      <p:sp>
        <p:nvSpPr>
          <p:cNvPr id="30724" name="Text Box 8"/>
          <p:cNvSpPr txBox="1">
            <a:spLocks noChangeArrowheads="1"/>
          </p:cNvSpPr>
          <p:nvPr/>
        </p:nvSpPr>
        <p:spPr bwMode="auto">
          <a:xfrm>
            <a:off x="758825" y="1503363"/>
            <a:ext cx="8785225" cy="508000"/>
          </a:xfrm>
          <a:prstGeom prst="rect">
            <a:avLst/>
          </a:prstGeom>
          <a:noFill/>
          <a:ln w="9525">
            <a:noFill/>
            <a:miter lim="800000"/>
            <a:headEnd/>
            <a:tailEnd/>
          </a:ln>
        </p:spPr>
        <p:txBody>
          <a:bodyPr>
            <a:spAutoFit/>
          </a:bodyPr>
          <a:lstStyle/>
          <a:p>
            <a:pPr algn="ctr"/>
            <a:r>
              <a:rPr lang="ru-RU" sz="2700">
                <a:solidFill>
                  <a:srgbClr val="000000"/>
                </a:solidFill>
              </a:rPr>
              <a:t>Оларды жаттау үшін, сендерде 2 минут бар:</a:t>
            </a:r>
            <a:endParaRPr lang="en-GB" sz="2700">
              <a:solidFill>
                <a:srgbClr val="000000"/>
              </a:solidFill>
              <a:latin typeface="Arial - 72" charset="0"/>
            </a:endParaRPr>
          </a:p>
        </p:txBody>
      </p:sp>
      <p:sp>
        <p:nvSpPr>
          <p:cNvPr id="30725" name="Text Box 10"/>
          <p:cNvSpPr txBox="1">
            <a:spLocks noChangeArrowheads="1"/>
          </p:cNvSpPr>
          <p:nvPr/>
        </p:nvSpPr>
        <p:spPr bwMode="auto">
          <a:xfrm>
            <a:off x="49213" y="6548438"/>
            <a:ext cx="10287000" cy="1200150"/>
          </a:xfrm>
          <a:prstGeom prst="rect">
            <a:avLst/>
          </a:prstGeom>
          <a:noFill/>
          <a:ln w="9525">
            <a:noFill/>
            <a:miter lim="800000"/>
            <a:headEnd/>
            <a:tailEnd/>
          </a:ln>
        </p:spPr>
        <p:txBody>
          <a:bodyPr>
            <a:spAutoFit/>
          </a:bodyPr>
          <a:lstStyle/>
          <a:p>
            <a:pPr algn="ctr"/>
            <a:r>
              <a:rPr lang="kk-KZ" sz="2400"/>
              <a:t>Жұпта/топта шектеулі уақыт ішінде бұл сөздерді еске алу қажет. Барынша көп дұрыс жауаптарға сыйлық тағайындалады – дұрыс сөз + жазу ережесін сақтау</a:t>
            </a:r>
            <a:r>
              <a:rPr lang="ru-RU" sz="2400"/>
              <a:t>! </a:t>
            </a:r>
            <a:endParaRPr lang="en-GB" sz="2400"/>
          </a:p>
        </p:txBody>
      </p:sp>
      <p:grpSp>
        <p:nvGrpSpPr>
          <p:cNvPr id="30726" name="Группа 1"/>
          <p:cNvGrpSpPr>
            <a:grpSpLocks/>
          </p:cNvGrpSpPr>
          <p:nvPr/>
        </p:nvGrpSpPr>
        <p:grpSpPr bwMode="auto">
          <a:xfrm>
            <a:off x="-309563" y="2155825"/>
            <a:ext cx="10502901" cy="4156075"/>
            <a:chOff x="-376238" y="1528043"/>
            <a:chExt cx="10502901" cy="4156075"/>
          </a:xfrm>
        </p:grpSpPr>
        <p:sp>
          <p:nvSpPr>
            <p:cNvPr id="30727" name="Freeform 2"/>
            <p:cNvSpPr>
              <a:spLocks/>
            </p:cNvSpPr>
            <p:nvPr/>
          </p:nvSpPr>
          <p:spPr bwMode="auto">
            <a:xfrm rot="-1763401">
              <a:off x="-376238" y="2301875"/>
              <a:ext cx="3413126" cy="3063875"/>
            </a:xfrm>
            <a:custGeom>
              <a:avLst/>
              <a:gdLst>
                <a:gd name="T0" fmla="*/ 0 w 2150"/>
                <a:gd name="T1" fmla="*/ 0 h 1930"/>
                <a:gd name="T2" fmla="*/ 2147483647 w 2150"/>
                <a:gd name="T3" fmla="*/ 0 h 1930"/>
                <a:gd name="T4" fmla="*/ 2147483647 w 2150"/>
                <a:gd name="T5" fmla="*/ 2147483647 h 1930"/>
                <a:gd name="T6" fmla="*/ 0 w 2150"/>
                <a:gd name="T7" fmla="*/ 2147483647 h 1930"/>
                <a:gd name="T8" fmla="*/ 0 w 2150"/>
                <a:gd name="T9" fmla="*/ 0 h 1930"/>
                <a:gd name="T10" fmla="*/ 0 60000 65536"/>
                <a:gd name="T11" fmla="*/ 0 60000 65536"/>
                <a:gd name="T12" fmla="*/ 0 60000 65536"/>
                <a:gd name="T13" fmla="*/ 0 60000 65536"/>
                <a:gd name="T14" fmla="*/ 0 60000 65536"/>
                <a:gd name="T15" fmla="*/ 0 w 2150"/>
                <a:gd name="T16" fmla="*/ 0 h 1930"/>
                <a:gd name="T17" fmla="*/ 2150 w 2150"/>
                <a:gd name="T18" fmla="*/ 1930 h 1930"/>
              </a:gdLst>
              <a:ahLst/>
              <a:cxnLst>
                <a:cxn ang="T10">
                  <a:pos x="T0" y="T1"/>
                </a:cxn>
                <a:cxn ang="T11">
                  <a:pos x="T2" y="T3"/>
                </a:cxn>
                <a:cxn ang="T12">
                  <a:pos x="T4" y="T5"/>
                </a:cxn>
                <a:cxn ang="T13">
                  <a:pos x="T6" y="T7"/>
                </a:cxn>
                <a:cxn ang="T14">
                  <a:pos x="T8" y="T9"/>
                </a:cxn>
              </a:cxnLst>
              <a:rect l="T15" t="T16" r="T17" b="T18"/>
              <a:pathLst>
                <a:path w="2150" h="1930">
                  <a:moveTo>
                    <a:pt x="0" y="0"/>
                  </a:moveTo>
                  <a:lnTo>
                    <a:pt x="2149" y="0"/>
                  </a:lnTo>
                  <a:lnTo>
                    <a:pt x="2149" y="1929"/>
                  </a:lnTo>
                  <a:lnTo>
                    <a:pt x="0" y="1929"/>
                  </a:lnTo>
                  <a:lnTo>
                    <a:pt x="0" y="0"/>
                  </a:lnTo>
                  <a:close/>
                </a:path>
              </a:pathLst>
            </a:custGeom>
            <a:solidFill>
              <a:srgbClr val="FF0000"/>
            </a:solidFill>
            <a:ln w="76200">
              <a:solidFill>
                <a:srgbClr val="FF0000"/>
              </a:solidFill>
              <a:round/>
              <a:headEnd/>
              <a:tailEnd/>
            </a:ln>
          </p:spPr>
          <p:txBody>
            <a:bodyPr wrap="none" anchor="ctr"/>
            <a:lstStyle/>
            <a:p>
              <a:endParaRPr lang="ru-RU"/>
            </a:p>
          </p:txBody>
        </p:sp>
        <p:sp>
          <p:nvSpPr>
            <p:cNvPr id="30728" name="Freeform 3"/>
            <p:cNvSpPr>
              <a:spLocks/>
            </p:cNvSpPr>
            <p:nvPr/>
          </p:nvSpPr>
          <p:spPr bwMode="auto">
            <a:xfrm rot="1551000">
              <a:off x="7221538" y="2171700"/>
              <a:ext cx="2905125" cy="2670175"/>
            </a:xfrm>
            <a:custGeom>
              <a:avLst/>
              <a:gdLst>
                <a:gd name="T0" fmla="*/ 0 w 1830"/>
                <a:gd name="T1" fmla="*/ 0 h 1682"/>
                <a:gd name="T2" fmla="*/ 2147483647 w 1830"/>
                <a:gd name="T3" fmla="*/ 0 h 1682"/>
                <a:gd name="T4" fmla="*/ 2147483647 w 1830"/>
                <a:gd name="T5" fmla="*/ 2147483647 h 1682"/>
                <a:gd name="T6" fmla="*/ 0 w 1830"/>
                <a:gd name="T7" fmla="*/ 2147483647 h 1682"/>
                <a:gd name="T8" fmla="*/ 0 w 1830"/>
                <a:gd name="T9" fmla="*/ 0 h 1682"/>
                <a:gd name="T10" fmla="*/ 0 60000 65536"/>
                <a:gd name="T11" fmla="*/ 0 60000 65536"/>
                <a:gd name="T12" fmla="*/ 0 60000 65536"/>
                <a:gd name="T13" fmla="*/ 0 60000 65536"/>
                <a:gd name="T14" fmla="*/ 0 60000 65536"/>
                <a:gd name="T15" fmla="*/ 0 w 1830"/>
                <a:gd name="T16" fmla="*/ 0 h 1682"/>
                <a:gd name="T17" fmla="*/ 1830 w 1830"/>
                <a:gd name="T18" fmla="*/ 1682 h 1682"/>
              </a:gdLst>
              <a:ahLst/>
              <a:cxnLst>
                <a:cxn ang="T10">
                  <a:pos x="T0" y="T1"/>
                </a:cxn>
                <a:cxn ang="T11">
                  <a:pos x="T2" y="T3"/>
                </a:cxn>
                <a:cxn ang="T12">
                  <a:pos x="T4" y="T5"/>
                </a:cxn>
                <a:cxn ang="T13">
                  <a:pos x="T6" y="T7"/>
                </a:cxn>
                <a:cxn ang="T14">
                  <a:pos x="T8" y="T9"/>
                </a:cxn>
              </a:cxnLst>
              <a:rect l="T15" t="T16" r="T17" b="T18"/>
              <a:pathLst>
                <a:path w="1830" h="1682">
                  <a:moveTo>
                    <a:pt x="0" y="0"/>
                  </a:moveTo>
                  <a:lnTo>
                    <a:pt x="1829" y="0"/>
                  </a:lnTo>
                  <a:lnTo>
                    <a:pt x="1829" y="1681"/>
                  </a:lnTo>
                  <a:lnTo>
                    <a:pt x="0" y="1681"/>
                  </a:lnTo>
                  <a:lnTo>
                    <a:pt x="0" y="0"/>
                  </a:lnTo>
                  <a:close/>
                </a:path>
              </a:pathLst>
            </a:custGeom>
            <a:solidFill>
              <a:srgbClr val="FF0000"/>
            </a:solidFill>
            <a:ln w="76200">
              <a:solidFill>
                <a:srgbClr val="FF0000"/>
              </a:solidFill>
              <a:round/>
              <a:headEnd/>
              <a:tailEnd/>
            </a:ln>
          </p:spPr>
          <p:txBody>
            <a:bodyPr wrap="none" anchor="ctr"/>
            <a:lstStyle/>
            <a:p>
              <a:endParaRPr lang="ru-RU"/>
            </a:p>
          </p:txBody>
        </p:sp>
        <p:pic>
          <p:nvPicPr>
            <p:cNvPr id="30729" name="Picture 4" descr="clipboard(12)"/>
            <p:cNvPicPr>
              <a:picLocks noChangeAspect="1" noChangeArrowheads="1"/>
            </p:cNvPicPr>
            <p:nvPr/>
          </p:nvPicPr>
          <p:blipFill>
            <a:blip r:embed="rId3" cstate="print"/>
            <a:srcRect/>
            <a:stretch>
              <a:fillRect/>
            </a:stretch>
          </p:blipFill>
          <p:spPr bwMode="auto">
            <a:xfrm rot="-1809600">
              <a:off x="-266700" y="2451100"/>
              <a:ext cx="3203575" cy="2781300"/>
            </a:xfrm>
            <a:prstGeom prst="rect">
              <a:avLst/>
            </a:prstGeom>
            <a:noFill/>
            <a:ln w="9525">
              <a:noFill/>
              <a:miter lim="800000"/>
              <a:headEnd/>
              <a:tailEnd/>
            </a:ln>
          </p:spPr>
        </p:pic>
        <p:pic>
          <p:nvPicPr>
            <p:cNvPr id="30730" name="Picture 5" descr="clipboard(11)"/>
            <p:cNvPicPr>
              <a:picLocks noChangeAspect="1" noChangeArrowheads="1"/>
            </p:cNvPicPr>
            <p:nvPr/>
          </p:nvPicPr>
          <p:blipFill>
            <a:blip r:embed="rId4" cstate="print"/>
            <a:srcRect/>
            <a:stretch>
              <a:fillRect/>
            </a:stretch>
          </p:blipFill>
          <p:spPr bwMode="auto">
            <a:xfrm rot="1549800">
              <a:off x="7321550" y="2342805"/>
              <a:ext cx="2722563" cy="2362200"/>
            </a:xfrm>
            <a:prstGeom prst="rect">
              <a:avLst/>
            </a:prstGeom>
            <a:noFill/>
            <a:ln w="9525">
              <a:noFill/>
              <a:miter lim="800000"/>
              <a:headEnd/>
              <a:tailEnd/>
            </a:ln>
          </p:spPr>
        </p:pic>
        <p:sp>
          <p:nvSpPr>
            <p:cNvPr id="30731" name="Freeform 9"/>
            <p:cNvSpPr>
              <a:spLocks/>
            </p:cNvSpPr>
            <p:nvPr/>
          </p:nvSpPr>
          <p:spPr bwMode="auto">
            <a:xfrm>
              <a:off x="2743200" y="1528043"/>
              <a:ext cx="4651375" cy="4156075"/>
            </a:xfrm>
            <a:custGeom>
              <a:avLst/>
              <a:gdLst>
                <a:gd name="T0" fmla="*/ 0 w 2930"/>
                <a:gd name="T1" fmla="*/ 0 h 2618"/>
                <a:gd name="T2" fmla="*/ 2147483647 w 2930"/>
                <a:gd name="T3" fmla="*/ 0 h 2618"/>
                <a:gd name="T4" fmla="*/ 2147483647 w 2930"/>
                <a:gd name="T5" fmla="*/ 2147483647 h 2618"/>
                <a:gd name="T6" fmla="*/ 0 w 2930"/>
                <a:gd name="T7" fmla="*/ 2147483647 h 2618"/>
                <a:gd name="T8" fmla="*/ 0 w 2930"/>
                <a:gd name="T9" fmla="*/ 0 h 2618"/>
                <a:gd name="T10" fmla="*/ 0 60000 65536"/>
                <a:gd name="T11" fmla="*/ 0 60000 65536"/>
                <a:gd name="T12" fmla="*/ 0 60000 65536"/>
                <a:gd name="T13" fmla="*/ 0 60000 65536"/>
                <a:gd name="T14" fmla="*/ 0 60000 65536"/>
                <a:gd name="T15" fmla="*/ 0 w 2930"/>
                <a:gd name="T16" fmla="*/ 0 h 2618"/>
                <a:gd name="T17" fmla="*/ 2930 w 2930"/>
                <a:gd name="T18" fmla="*/ 2618 h 2618"/>
              </a:gdLst>
              <a:ahLst/>
              <a:cxnLst>
                <a:cxn ang="T10">
                  <a:pos x="T0" y="T1"/>
                </a:cxn>
                <a:cxn ang="T11">
                  <a:pos x="T2" y="T3"/>
                </a:cxn>
                <a:cxn ang="T12">
                  <a:pos x="T4" y="T5"/>
                </a:cxn>
                <a:cxn ang="T13">
                  <a:pos x="T6" y="T7"/>
                </a:cxn>
                <a:cxn ang="T14">
                  <a:pos x="T8" y="T9"/>
                </a:cxn>
              </a:cxnLst>
              <a:rect l="T15" t="T16" r="T17" b="T18"/>
              <a:pathLst>
                <a:path w="2930" h="2618">
                  <a:moveTo>
                    <a:pt x="0" y="0"/>
                  </a:moveTo>
                  <a:lnTo>
                    <a:pt x="2929" y="0"/>
                  </a:lnTo>
                  <a:lnTo>
                    <a:pt x="2929" y="2617"/>
                  </a:lnTo>
                  <a:lnTo>
                    <a:pt x="0" y="2617"/>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30732" name="Text Box 11"/>
            <p:cNvSpPr txBox="1">
              <a:spLocks noChangeArrowheads="1"/>
            </p:cNvSpPr>
            <p:nvPr/>
          </p:nvSpPr>
          <p:spPr bwMode="auto">
            <a:xfrm>
              <a:off x="3862387" y="3313981"/>
              <a:ext cx="2576513" cy="320675"/>
            </a:xfrm>
            <a:prstGeom prst="rect">
              <a:avLst/>
            </a:prstGeom>
            <a:noFill/>
            <a:ln w="9525">
              <a:noFill/>
              <a:miter lim="800000"/>
              <a:headEnd/>
              <a:tailEnd/>
            </a:ln>
          </p:spPr>
          <p:txBody>
            <a:bodyPr>
              <a:spAutoFit/>
            </a:bodyPr>
            <a:lstStyle/>
            <a:p>
              <a:r>
                <a:rPr lang="ru-RU" sz="1500">
                  <a:solidFill>
                    <a:srgbClr val="000000"/>
                  </a:solidFill>
                </a:rPr>
                <a:t>Негізгі сөздерді қойыңдар</a:t>
              </a:r>
              <a:endParaRPr lang="en-GB" sz="1500">
                <a:solidFill>
                  <a:srgbClr val="000000"/>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08013" y="787400"/>
            <a:ext cx="10642601" cy="830263"/>
          </a:xfrm>
          <a:prstGeom prst="rect">
            <a:avLst/>
          </a:prstGeom>
          <a:noFill/>
          <a:ln w="9525">
            <a:noFill/>
            <a:miter lim="800000"/>
            <a:headEnd/>
            <a:tailEnd/>
          </a:ln>
        </p:spPr>
        <p:txBody>
          <a:bodyPr>
            <a:spAutoFit/>
          </a:bodyPr>
          <a:lstStyle/>
          <a:p>
            <a:pPr algn="ctr"/>
            <a:r>
              <a:rPr lang="ru-RU" sz="2400">
                <a:solidFill>
                  <a:srgbClr val="000000"/>
                </a:solidFill>
              </a:rPr>
              <a:t>Біз бүгін/соңғы бірнеше сабақ барысында оқыған негізгі сөздер келтірілген.</a:t>
            </a:r>
            <a:endParaRPr lang="en-GB" sz="2400">
              <a:solidFill>
                <a:srgbClr val="000000"/>
              </a:solidFill>
            </a:endParaRPr>
          </a:p>
        </p:txBody>
      </p:sp>
      <p:sp>
        <p:nvSpPr>
          <p:cNvPr id="31747" name="Text Box 6"/>
          <p:cNvSpPr txBox="1">
            <a:spLocks noChangeArrowheads="1"/>
          </p:cNvSpPr>
          <p:nvPr/>
        </p:nvSpPr>
        <p:spPr bwMode="auto">
          <a:xfrm>
            <a:off x="327025" y="1508125"/>
            <a:ext cx="9361488" cy="522288"/>
          </a:xfrm>
          <a:prstGeom prst="rect">
            <a:avLst/>
          </a:prstGeom>
          <a:noFill/>
          <a:ln w="9525">
            <a:noFill/>
            <a:miter lim="800000"/>
            <a:headEnd/>
            <a:tailEnd/>
          </a:ln>
        </p:spPr>
        <p:txBody>
          <a:bodyPr>
            <a:spAutoFit/>
          </a:bodyPr>
          <a:lstStyle/>
          <a:p>
            <a:pPr algn="ctr"/>
            <a:r>
              <a:rPr lang="ru-RU" sz="2800">
                <a:solidFill>
                  <a:srgbClr val="000000"/>
                </a:solidFill>
              </a:rPr>
              <a:t>Олардың ретін жаттау үшін, сендерде 2 минут бар.</a:t>
            </a:r>
            <a:endParaRPr lang="en-GB" sz="2800">
              <a:solidFill>
                <a:srgbClr val="000000"/>
              </a:solidFill>
              <a:latin typeface="Arial - 72" charset="0"/>
            </a:endParaRPr>
          </a:p>
        </p:txBody>
      </p:sp>
      <p:sp>
        <p:nvSpPr>
          <p:cNvPr id="31748" name="Text Box 8"/>
          <p:cNvSpPr txBox="1">
            <a:spLocks noChangeArrowheads="1"/>
          </p:cNvSpPr>
          <p:nvPr/>
        </p:nvSpPr>
        <p:spPr bwMode="auto">
          <a:xfrm>
            <a:off x="0" y="6880225"/>
            <a:ext cx="10337800" cy="1338263"/>
          </a:xfrm>
          <a:prstGeom prst="rect">
            <a:avLst/>
          </a:prstGeom>
          <a:noFill/>
          <a:ln w="9525">
            <a:noFill/>
            <a:miter lim="800000"/>
            <a:headEnd/>
            <a:tailEnd/>
          </a:ln>
        </p:spPr>
        <p:txBody>
          <a:bodyPr>
            <a:spAutoFit/>
          </a:bodyPr>
          <a:lstStyle/>
          <a:p>
            <a:pPr algn="ctr"/>
            <a:r>
              <a:rPr lang="kk-KZ" sz="2700"/>
              <a:t>Жұпта/топта шектеулі уақыт ішінде бұл сөздерді еске түсіру қажет.</a:t>
            </a:r>
            <a:r>
              <a:rPr lang="kk-KZ"/>
              <a:t> </a:t>
            </a:r>
            <a:r>
              <a:rPr lang="ru-RU" sz="2700">
                <a:solidFill>
                  <a:srgbClr val="000000"/>
                </a:solidFill>
              </a:rPr>
              <a:t>Оқиғаларды дұрыс ретпен бірінші болып атаған топқа сыйлық беріледі.</a:t>
            </a:r>
            <a:r>
              <a:rPr lang="en-GB" sz="2700">
                <a:solidFill>
                  <a:srgbClr val="000000"/>
                </a:solidFill>
                <a:latin typeface="Times New Roman - 14" charset="0"/>
              </a:rPr>
              <a:t> </a:t>
            </a:r>
          </a:p>
        </p:txBody>
      </p:sp>
      <p:sp>
        <p:nvSpPr>
          <p:cNvPr id="31749" name="Line 12"/>
          <p:cNvSpPr>
            <a:spLocks noChangeShapeType="1"/>
          </p:cNvSpPr>
          <p:nvPr/>
        </p:nvSpPr>
        <p:spPr bwMode="auto">
          <a:xfrm>
            <a:off x="3022600" y="3365500"/>
            <a:ext cx="0" cy="317500"/>
          </a:xfrm>
          <a:prstGeom prst="line">
            <a:avLst/>
          </a:prstGeom>
          <a:noFill/>
          <a:ln w="127000">
            <a:solidFill>
              <a:srgbClr val="FF0000"/>
            </a:solidFill>
            <a:round/>
            <a:headEnd type="none" w="med" len="sm"/>
            <a:tailEnd type="triangle" w="med" len="sm"/>
          </a:ln>
        </p:spPr>
        <p:txBody>
          <a:bodyPr wrap="none" anchor="ctr"/>
          <a:lstStyle/>
          <a:p>
            <a:endParaRPr lang="ru-RU"/>
          </a:p>
        </p:txBody>
      </p:sp>
      <p:sp>
        <p:nvSpPr>
          <p:cNvPr id="31750" name="Line 14"/>
          <p:cNvSpPr>
            <a:spLocks noChangeShapeType="1"/>
          </p:cNvSpPr>
          <p:nvPr/>
        </p:nvSpPr>
        <p:spPr bwMode="auto">
          <a:xfrm>
            <a:off x="3009900" y="4826000"/>
            <a:ext cx="0" cy="317500"/>
          </a:xfrm>
          <a:prstGeom prst="line">
            <a:avLst/>
          </a:prstGeom>
          <a:noFill/>
          <a:ln w="127000">
            <a:solidFill>
              <a:srgbClr val="FF0000"/>
            </a:solidFill>
            <a:round/>
            <a:headEnd type="none" w="med" len="sm"/>
            <a:tailEnd type="triangle" w="med" len="sm"/>
          </a:ln>
        </p:spPr>
        <p:txBody>
          <a:bodyPr wrap="none" anchor="ctr"/>
          <a:lstStyle/>
          <a:p>
            <a:endParaRPr lang="ru-RU"/>
          </a:p>
        </p:txBody>
      </p:sp>
      <p:grpSp>
        <p:nvGrpSpPr>
          <p:cNvPr id="31751" name="Группа 1"/>
          <p:cNvGrpSpPr>
            <a:grpSpLocks/>
          </p:cNvGrpSpPr>
          <p:nvPr/>
        </p:nvGrpSpPr>
        <p:grpSpPr bwMode="auto">
          <a:xfrm>
            <a:off x="-134938" y="2384425"/>
            <a:ext cx="10059988" cy="4308475"/>
            <a:chOff x="-134938" y="1473200"/>
            <a:chExt cx="10059988" cy="4308475"/>
          </a:xfrm>
        </p:grpSpPr>
        <p:sp>
          <p:nvSpPr>
            <p:cNvPr id="31758" name="Freeform 2"/>
            <p:cNvSpPr>
              <a:spLocks/>
            </p:cNvSpPr>
            <p:nvPr/>
          </p:nvSpPr>
          <p:spPr bwMode="auto">
            <a:xfrm rot="-1763401">
              <a:off x="-134938" y="2009775"/>
              <a:ext cx="3413126" cy="3063875"/>
            </a:xfrm>
            <a:custGeom>
              <a:avLst/>
              <a:gdLst>
                <a:gd name="T0" fmla="*/ 0 w 2150"/>
                <a:gd name="T1" fmla="*/ 0 h 1930"/>
                <a:gd name="T2" fmla="*/ 2147483647 w 2150"/>
                <a:gd name="T3" fmla="*/ 0 h 1930"/>
                <a:gd name="T4" fmla="*/ 2147483647 w 2150"/>
                <a:gd name="T5" fmla="*/ 2147483647 h 1930"/>
                <a:gd name="T6" fmla="*/ 0 w 2150"/>
                <a:gd name="T7" fmla="*/ 2147483647 h 1930"/>
                <a:gd name="T8" fmla="*/ 0 w 2150"/>
                <a:gd name="T9" fmla="*/ 0 h 1930"/>
                <a:gd name="T10" fmla="*/ 0 60000 65536"/>
                <a:gd name="T11" fmla="*/ 0 60000 65536"/>
                <a:gd name="T12" fmla="*/ 0 60000 65536"/>
                <a:gd name="T13" fmla="*/ 0 60000 65536"/>
                <a:gd name="T14" fmla="*/ 0 60000 65536"/>
                <a:gd name="T15" fmla="*/ 0 w 2150"/>
                <a:gd name="T16" fmla="*/ 0 h 1930"/>
                <a:gd name="T17" fmla="*/ 2150 w 2150"/>
                <a:gd name="T18" fmla="*/ 1930 h 1930"/>
              </a:gdLst>
              <a:ahLst/>
              <a:cxnLst>
                <a:cxn ang="T10">
                  <a:pos x="T0" y="T1"/>
                </a:cxn>
                <a:cxn ang="T11">
                  <a:pos x="T2" y="T3"/>
                </a:cxn>
                <a:cxn ang="T12">
                  <a:pos x="T4" y="T5"/>
                </a:cxn>
                <a:cxn ang="T13">
                  <a:pos x="T6" y="T7"/>
                </a:cxn>
                <a:cxn ang="T14">
                  <a:pos x="T8" y="T9"/>
                </a:cxn>
              </a:cxnLst>
              <a:rect l="T15" t="T16" r="T17" b="T18"/>
              <a:pathLst>
                <a:path w="2150" h="1930">
                  <a:moveTo>
                    <a:pt x="0" y="0"/>
                  </a:moveTo>
                  <a:lnTo>
                    <a:pt x="2149" y="0"/>
                  </a:lnTo>
                  <a:lnTo>
                    <a:pt x="2149" y="1929"/>
                  </a:lnTo>
                  <a:lnTo>
                    <a:pt x="0" y="1929"/>
                  </a:lnTo>
                  <a:lnTo>
                    <a:pt x="0" y="0"/>
                  </a:lnTo>
                  <a:close/>
                </a:path>
              </a:pathLst>
            </a:custGeom>
            <a:solidFill>
              <a:srgbClr val="0000FF"/>
            </a:solidFill>
            <a:ln w="76200">
              <a:solidFill>
                <a:srgbClr val="FF0000"/>
              </a:solidFill>
              <a:round/>
              <a:headEnd/>
              <a:tailEnd/>
            </a:ln>
          </p:spPr>
          <p:txBody>
            <a:bodyPr wrap="none" anchor="ctr"/>
            <a:lstStyle/>
            <a:p>
              <a:endParaRPr lang="ru-RU"/>
            </a:p>
          </p:txBody>
        </p:sp>
        <p:sp>
          <p:nvSpPr>
            <p:cNvPr id="31759" name="Freeform 3"/>
            <p:cNvSpPr>
              <a:spLocks/>
            </p:cNvSpPr>
            <p:nvPr/>
          </p:nvSpPr>
          <p:spPr bwMode="auto">
            <a:xfrm rot="1551000">
              <a:off x="6848475" y="1960563"/>
              <a:ext cx="3076575" cy="2830512"/>
            </a:xfrm>
            <a:custGeom>
              <a:avLst/>
              <a:gdLst>
                <a:gd name="T0" fmla="*/ 0 w 1938"/>
                <a:gd name="T1" fmla="*/ 0 h 1783"/>
                <a:gd name="T2" fmla="*/ 2147483647 w 1938"/>
                <a:gd name="T3" fmla="*/ 0 h 1783"/>
                <a:gd name="T4" fmla="*/ 2147483647 w 1938"/>
                <a:gd name="T5" fmla="*/ 2147483647 h 1783"/>
                <a:gd name="T6" fmla="*/ 0 w 1938"/>
                <a:gd name="T7" fmla="*/ 2147483647 h 1783"/>
                <a:gd name="T8" fmla="*/ 0 w 1938"/>
                <a:gd name="T9" fmla="*/ 0 h 1783"/>
                <a:gd name="T10" fmla="*/ 0 60000 65536"/>
                <a:gd name="T11" fmla="*/ 0 60000 65536"/>
                <a:gd name="T12" fmla="*/ 0 60000 65536"/>
                <a:gd name="T13" fmla="*/ 0 60000 65536"/>
                <a:gd name="T14" fmla="*/ 0 60000 65536"/>
                <a:gd name="T15" fmla="*/ 0 w 1938"/>
                <a:gd name="T16" fmla="*/ 0 h 1783"/>
                <a:gd name="T17" fmla="*/ 1938 w 1938"/>
                <a:gd name="T18" fmla="*/ 1783 h 1783"/>
              </a:gdLst>
              <a:ahLst/>
              <a:cxnLst>
                <a:cxn ang="T10">
                  <a:pos x="T0" y="T1"/>
                </a:cxn>
                <a:cxn ang="T11">
                  <a:pos x="T2" y="T3"/>
                </a:cxn>
                <a:cxn ang="T12">
                  <a:pos x="T4" y="T5"/>
                </a:cxn>
                <a:cxn ang="T13">
                  <a:pos x="T6" y="T7"/>
                </a:cxn>
                <a:cxn ang="T14">
                  <a:pos x="T8" y="T9"/>
                </a:cxn>
              </a:cxnLst>
              <a:rect l="T15" t="T16" r="T17" b="T18"/>
              <a:pathLst>
                <a:path w="1938" h="1783">
                  <a:moveTo>
                    <a:pt x="0" y="0"/>
                  </a:moveTo>
                  <a:lnTo>
                    <a:pt x="1937" y="0"/>
                  </a:lnTo>
                  <a:lnTo>
                    <a:pt x="1937" y="1782"/>
                  </a:lnTo>
                  <a:lnTo>
                    <a:pt x="0" y="1782"/>
                  </a:lnTo>
                  <a:lnTo>
                    <a:pt x="0" y="0"/>
                  </a:lnTo>
                  <a:close/>
                </a:path>
              </a:pathLst>
            </a:custGeom>
            <a:solidFill>
              <a:srgbClr val="0000FF"/>
            </a:solidFill>
            <a:ln w="76200">
              <a:solidFill>
                <a:srgbClr val="FF0000"/>
              </a:solidFill>
              <a:round/>
              <a:headEnd/>
              <a:tailEnd/>
            </a:ln>
          </p:spPr>
          <p:txBody>
            <a:bodyPr wrap="none" anchor="ctr"/>
            <a:lstStyle/>
            <a:p>
              <a:endParaRPr lang="ru-RU"/>
            </a:p>
          </p:txBody>
        </p:sp>
        <p:sp>
          <p:nvSpPr>
            <p:cNvPr id="31760" name="Freeform 7"/>
            <p:cNvSpPr>
              <a:spLocks/>
            </p:cNvSpPr>
            <p:nvPr/>
          </p:nvSpPr>
          <p:spPr bwMode="auto">
            <a:xfrm>
              <a:off x="2895600" y="1473200"/>
              <a:ext cx="4346575" cy="574675"/>
            </a:xfrm>
            <a:custGeom>
              <a:avLst/>
              <a:gdLst>
                <a:gd name="T0" fmla="*/ 0 w 2738"/>
                <a:gd name="T1" fmla="*/ 0 h 362"/>
                <a:gd name="T2" fmla="*/ 2147483647 w 2738"/>
                <a:gd name="T3" fmla="*/ 0 h 362"/>
                <a:gd name="T4" fmla="*/ 2147483647 w 2738"/>
                <a:gd name="T5" fmla="*/ 2147483647 h 362"/>
                <a:gd name="T6" fmla="*/ 0 w 2738"/>
                <a:gd name="T7" fmla="*/ 2147483647 h 362"/>
                <a:gd name="T8" fmla="*/ 0 w 2738"/>
                <a:gd name="T9" fmla="*/ 0 h 362"/>
                <a:gd name="T10" fmla="*/ 0 60000 65536"/>
                <a:gd name="T11" fmla="*/ 0 60000 65536"/>
                <a:gd name="T12" fmla="*/ 0 60000 65536"/>
                <a:gd name="T13" fmla="*/ 0 60000 65536"/>
                <a:gd name="T14" fmla="*/ 0 60000 65536"/>
                <a:gd name="T15" fmla="*/ 0 w 2738"/>
                <a:gd name="T16" fmla="*/ 0 h 362"/>
                <a:gd name="T17" fmla="*/ 2738 w 2738"/>
                <a:gd name="T18" fmla="*/ 362 h 362"/>
              </a:gdLst>
              <a:ahLst/>
              <a:cxnLst>
                <a:cxn ang="T10">
                  <a:pos x="T0" y="T1"/>
                </a:cxn>
                <a:cxn ang="T11">
                  <a:pos x="T2" y="T3"/>
                </a:cxn>
                <a:cxn ang="T12">
                  <a:pos x="T4" y="T5"/>
                </a:cxn>
                <a:cxn ang="T13">
                  <a:pos x="T6" y="T7"/>
                </a:cxn>
                <a:cxn ang="T14">
                  <a:pos x="T8" y="T9"/>
                </a:cxn>
              </a:cxnLst>
              <a:rect l="T15" t="T16" r="T17" b="T18"/>
              <a:pathLst>
                <a:path w="2738" h="362">
                  <a:moveTo>
                    <a:pt x="0" y="0"/>
                  </a:moveTo>
                  <a:lnTo>
                    <a:pt x="2737" y="0"/>
                  </a:lnTo>
                  <a:lnTo>
                    <a:pt x="2737" y="361"/>
                  </a:lnTo>
                  <a:lnTo>
                    <a:pt x="0" y="361"/>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31761" name="Freeform 9"/>
            <p:cNvSpPr>
              <a:spLocks/>
            </p:cNvSpPr>
            <p:nvPr/>
          </p:nvSpPr>
          <p:spPr bwMode="auto">
            <a:xfrm>
              <a:off x="2908300" y="4495800"/>
              <a:ext cx="4346575" cy="574675"/>
            </a:xfrm>
            <a:custGeom>
              <a:avLst/>
              <a:gdLst>
                <a:gd name="T0" fmla="*/ 0 w 2738"/>
                <a:gd name="T1" fmla="*/ 0 h 362"/>
                <a:gd name="T2" fmla="*/ 2147483647 w 2738"/>
                <a:gd name="T3" fmla="*/ 0 h 362"/>
                <a:gd name="T4" fmla="*/ 2147483647 w 2738"/>
                <a:gd name="T5" fmla="*/ 2147483647 h 362"/>
                <a:gd name="T6" fmla="*/ 0 w 2738"/>
                <a:gd name="T7" fmla="*/ 2147483647 h 362"/>
                <a:gd name="T8" fmla="*/ 0 w 2738"/>
                <a:gd name="T9" fmla="*/ 0 h 362"/>
                <a:gd name="T10" fmla="*/ 0 60000 65536"/>
                <a:gd name="T11" fmla="*/ 0 60000 65536"/>
                <a:gd name="T12" fmla="*/ 0 60000 65536"/>
                <a:gd name="T13" fmla="*/ 0 60000 65536"/>
                <a:gd name="T14" fmla="*/ 0 60000 65536"/>
                <a:gd name="T15" fmla="*/ 0 w 2738"/>
                <a:gd name="T16" fmla="*/ 0 h 362"/>
                <a:gd name="T17" fmla="*/ 2738 w 2738"/>
                <a:gd name="T18" fmla="*/ 362 h 362"/>
              </a:gdLst>
              <a:ahLst/>
              <a:cxnLst>
                <a:cxn ang="T10">
                  <a:pos x="T0" y="T1"/>
                </a:cxn>
                <a:cxn ang="T11">
                  <a:pos x="T2" y="T3"/>
                </a:cxn>
                <a:cxn ang="T12">
                  <a:pos x="T4" y="T5"/>
                </a:cxn>
                <a:cxn ang="T13">
                  <a:pos x="T6" y="T7"/>
                </a:cxn>
                <a:cxn ang="T14">
                  <a:pos x="T8" y="T9"/>
                </a:cxn>
              </a:cxnLst>
              <a:rect l="T15" t="T16" r="T17" b="T18"/>
              <a:pathLst>
                <a:path w="2738" h="362">
                  <a:moveTo>
                    <a:pt x="0" y="0"/>
                  </a:moveTo>
                  <a:lnTo>
                    <a:pt x="2737" y="0"/>
                  </a:lnTo>
                  <a:lnTo>
                    <a:pt x="2737" y="361"/>
                  </a:lnTo>
                  <a:lnTo>
                    <a:pt x="0" y="361"/>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31762" name="Freeform 10"/>
            <p:cNvSpPr>
              <a:spLocks/>
            </p:cNvSpPr>
            <p:nvPr/>
          </p:nvSpPr>
          <p:spPr bwMode="auto">
            <a:xfrm>
              <a:off x="2908300" y="5207000"/>
              <a:ext cx="4346575" cy="574675"/>
            </a:xfrm>
            <a:custGeom>
              <a:avLst/>
              <a:gdLst>
                <a:gd name="T0" fmla="*/ 0 w 2738"/>
                <a:gd name="T1" fmla="*/ 0 h 362"/>
                <a:gd name="T2" fmla="*/ 2147483647 w 2738"/>
                <a:gd name="T3" fmla="*/ 0 h 362"/>
                <a:gd name="T4" fmla="*/ 2147483647 w 2738"/>
                <a:gd name="T5" fmla="*/ 2147483647 h 362"/>
                <a:gd name="T6" fmla="*/ 0 w 2738"/>
                <a:gd name="T7" fmla="*/ 2147483647 h 362"/>
                <a:gd name="T8" fmla="*/ 0 w 2738"/>
                <a:gd name="T9" fmla="*/ 0 h 362"/>
                <a:gd name="T10" fmla="*/ 0 60000 65536"/>
                <a:gd name="T11" fmla="*/ 0 60000 65536"/>
                <a:gd name="T12" fmla="*/ 0 60000 65536"/>
                <a:gd name="T13" fmla="*/ 0 60000 65536"/>
                <a:gd name="T14" fmla="*/ 0 60000 65536"/>
                <a:gd name="T15" fmla="*/ 0 w 2738"/>
                <a:gd name="T16" fmla="*/ 0 h 362"/>
                <a:gd name="T17" fmla="*/ 2738 w 2738"/>
                <a:gd name="T18" fmla="*/ 362 h 362"/>
              </a:gdLst>
              <a:ahLst/>
              <a:cxnLst>
                <a:cxn ang="T10">
                  <a:pos x="T0" y="T1"/>
                </a:cxn>
                <a:cxn ang="T11">
                  <a:pos x="T2" y="T3"/>
                </a:cxn>
                <a:cxn ang="T12">
                  <a:pos x="T4" y="T5"/>
                </a:cxn>
                <a:cxn ang="T13">
                  <a:pos x="T6" y="T7"/>
                </a:cxn>
                <a:cxn ang="T14">
                  <a:pos x="T8" y="T9"/>
                </a:cxn>
              </a:cxnLst>
              <a:rect l="T15" t="T16" r="T17" b="T18"/>
              <a:pathLst>
                <a:path w="2738" h="362">
                  <a:moveTo>
                    <a:pt x="0" y="0"/>
                  </a:moveTo>
                  <a:lnTo>
                    <a:pt x="2737" y="0"/>
                  </a:lnTo>
                  <a:lnTo>
                    <a:pt x="2737" y="361"/>
                  </a:lnTo>
                  <a:lnTo>
                    <a:pt x="0" y="361"/>
                  </a:lnTo>
                  <a:lnTo>
                    <a:pt x="0" y="0"/>
                  </a:lnTo>
                  <a:close/>
                </a:path>
              </a:pathLst>
            </a:custGeom>
            <a:solidFill>
              <a:srgbClr val="FFFFFF"/>
            </a:solidFill>
            <a:ln w="76200">
              <a:solidFill>
                <a:srgbClr val="000000"/>
              </a:solidFill>
              <a:round/>
              <a:headEnd/>
              <a:tailEnd/>
            </a:ln>
          </p:spPr>
          <p:txBody>
            <a:bodyPr wrap="none" anchor="ctr"/>
            <a:lstStyle/>
            <a:p>
              <a:endParaRPr lang="ru-RU"/>
            </a:p>
          </p:txBody>
        </p:sp>
        <p:pic>
          <p:nvPicPr>
            <p:cNvPr id="31763" name="Picture 13" descr="clipboard(14)"/>
            <p:cNvPicPr>
              <a:picLocks noChangeAspect="1" noChangeArrowheads="1"/>
            </p:cNvPicPr>
            <p:nvPr/>
          </p:nvPicPr>
          <p:blipFill>
            <a:blip r:embed="rId3" cstate="print"/>
            <a:srcRect/>
            <a:stretch>
              <a:fillRect/>
            </a:stretch>
          </p:blipFill>
          <p:spPr bwMode="auto">
            <a:xfrm rot="1508400">
              <a:off x="7038975" y="2192338"/>
              <a:ext cx="2703513" cy="2374900"/>
            </a:xfrm>
            <a:prstGeom prst="rect">
              <a:avLst/>
            </a:prstGeom>
            <a:noFill/>
            <a:ln w="9525">
              <a:noFill/>
              <a:miter lim="800000"/>
              <a:headEnd/>
              <a:tailEnd/>
            </a:ln>
          </p:spPr>
        </p:pic>
        <p:sp>
          <p:nvSpPr>
            <p:cNvPr id="31764" name="Freeform 15"/>
            <p:cNvSpPr>
              <a:spLocks/>
            </p:cNvSpPr>
            <p:nvPr/>
          </p:nvSpPr>
          <p:spPr bwMode="auto">
            <a:xfrm>
              <a:off x="2895600" y="2222500"/>
              <a:ext cx="4346575" cy="574675"/>
            </a:xfrm>
            <a:custGeom>
              <a:avLst/>
              <a:gdLst>
                <a:gd name="T0" fmla="*/ 0 w 2738"/>
                <a:gd name="T1" fmla="*/ 0 h 362"/>
                <a:gd name="T2" fmla="*/ 2147483647 w 2738"/>
                <a:gd name="T3" fmla="*/ 0 h 362"/>
                <a:gd name="T4" fmla="*/ 2147483647 w 2738"/>
                <a:gd name="T5" fmla="*/ 2147483647 h 362"/>
                <a:gd name="T6" fmla="*/ 0 w 2738"/>
                <a:gd name="T7" fmla="*/ 2147483647 h 362"/>
                <a:gd name="T8" fmla="*/ 0 w 2738"/>
                <a:gd name="T9" fmla="*/ 0 h 362"/>
                <a:gd name="T10" fmla="*/ 0 60000 65536"/>
                <a:gd name="T11" fmla="*/ 0 60000 65536"/>
                <a:gd name="T12" fmla="*/ 0 60000 65536"/>
                <a:gd name="T13" fmla="*/ 0 60000 65536"/>
                <a:gd name="T14" fmla="*/ 0 60000 65536"/>
                <a:gd name="T15" fmla="*/ 0 w 2738"/>
                <a:gd name="T16" fmla="*/ 0 h 362"/>
                <a:gd name="T17" fmla="*/ 2738 w 2738"/>
                <a:gd name="T18" fmla="*/ 362 h 362"/>
              </a:gdLst>
              <a:ahLst/>
              <a:cxnLst>
                <a:cxn ang="T10">
                  <a:pos x="T0" y="T1"/>
                </a:cxn>
                <a:cxn ang="T11">
                  <a:pos x="T2" y="T3"/>
                </a:cxn>
                <a:cxn ang="T12">
                  <a:pos x="T4" y="T5"/>
                </a:cxn>
                <a:cxn ang="T13">
                  <a:pos x="T6" y="T7"/>
                </a:cxn>
                <a:cxn ang="T14">
                  <a:pos x="T8" y="T9"/>
                </a:cxn>
              </a:cxnLst>
              <a:rect l="T15" t="T16" r="T17" b="T18"/>
              <a:pathLst>
                <a:path w="2738" h="362">
                  <a:moveTo>
                    <a:pt x="0" y="0"/>
                  </a:moveTo>
                  <a:lnTo>
                    <a:pt x="2737" y="0"/>
                  </a:lnTo>
                  <a:lnTo>
                    <a:pt x="2737" y="361"/>
                  </a:lnTo>
                  <a:lnTo>
                    <a:pt x="0" y="361"/>
                  </a:lnTo>
                  <a:lnTo>
                    <a:pt x="0" y="0"/>
                  </a:lnTo>
                  <a:close/>
                </a:path>
              </a:pathLst>
            </a:custGeom>
            <a:solidFill>
              <a:srgbClr val="FFFFFF"/>
            </a:solidFill>
            <a:ln w="76200">
              <a:solidFill>
                <a:srgbClr val="000000"/>
              </a:solidFill>
              <a:round/>
              <a:headEnd/>
              <a:tailEnd/>
            </a:ln>
          </p:spPr>
          <p:txBody>
            <a:bodyPr wrap="none" anchor="ctr"/>
            <a:lstStyle/>
            <a:p>
              <a:endParaRPr lang="ru-RU"/>
            </a:p>
          </p:txBody>
        </p:sp>
        <p:pic>
          <p:nvPicPr>
            <p:cNvPr id="31765" name="Picture 16" descr="clipboard(15)"/>
            <p:cNvPicPr>
              <a:picLocks noChangeAspect="1" noChangeArrowheads="1"/>
            </p:cNvPicPr>
            <p:nvPr/>
          </p:nvPicPr>
          <p:blipFill>
            <a:blip r:embed="rId4" cstate="print"/>
            <a:srcRect/>
            <a:stretch>
              <a:fillRect/>
            </a:stretch>
          </p:blipFill>
          <p:spPr bwMode="auto">
            <a:xfrm rot="-1794600">
              <a:off x="92075" y="2278063"/>
              <a:ext cx="2946400" cy="2579687"/>
            </a:xfrm>
            <a:prstGeom prst="rect">
              <a:avLst/>
            </a:prstGeom>
            <a:noFill/>
            <a:ln w="9525">
              <a:noFill/>
              <a:miter lim="800000"/>
              <a:headEnd/>
              <a:tailEnd/>
            </a:ln>
          </p:spPr>
        </p:pic>
        <p:sp>
          <p:nvSpPr>
            <p:cNvPr id="31766" name="Freeform 17"/>
            <p:cNvSpPr>
              <a:spLocks/>
            </p:cNvSpPr>
            <p:nvPr/>
          </p:nvSpPr>
          <p:spPr bwMode="auto">
            <a:xfrm>
              <a:off x="2895600" y="2971800"/>
              <a:ext cx="4346575" cy="574675"/>
            </a:xfrm>
            <a:custGeom>
              <a:avLst/>
              <a:gdLst>
                <a:gd name="T0" fmla="*/ 0 w 2738"/>
                <a:gd name="T1" fmla="*/ 0 h 362"/>
                <a:gd name="T2" fmla="*/ 2147483647 w 2738"/>
                <a:gd name="T3" fmla="*/ 0 h 362"/>
                <a:gd name="T4" fmla="*/ 2147483647 w 2738"/>
                <a:gd name="T5" fmla="*/ 2147483647 h 362"/>
                <a:gd name="T6" fmla="*/ 0 w 2738"/>
                <a:gd name="T7" fmla="*/ 2147483647 h 362"/>
                <a:gd name="T8" fmla="*/ 0 w 2738"/>
                <a:gd name="T9" fmla="*/ 0 h 362"/>
                <a:gd name="T10" fmla="*/ 0 60000 65536"/>
                <a:gd name="T11" fmla="*/ 0 60000 65536"/>
                <a:gd name="T12" fmla="*/ 0 60000 65536"/>
                <a:gd name="T13" fmla="*/ 0 60000 65536"/>
                <a:gd name="T14" fmla="*/ 0 60000 65536"/>
                <a:gd name="T15" fmla="*/ 0 w 2738"/>
                <a:gd name="T16" fmla="*/ 0 h 362"/>
                <a:gd name="T17" fmla="*/ 2738 w 2738"/>
                <a:gd name="T18" fmla="*/ 362 h 362"/>
              </a:gdLst>
              <a:ahLst/>
              <a:cxnLst>
                <a:cxn ang="T10">
                  <a:pos x="T0" y="T1"/>
                </a:cxn>
                <a:cxn ang="T11">
                  <a:pos x="T2" y="T3"/>
                </a:cxn>
                <a:cxn ang="T12">
                  <a:pos x="T4" y="T5"/>
                </a:cxn>
                <a:cxn ang="T13">
                  <a:pos x="T6" y="T7"/>
                </a:cxn>
                <a:cxn ang="T14">
                  <a:pos x="T8" y="T9"/>
                </a:cxn>
              </a:cxnLst>
              <a:rect l="T15" t="T16" r="T17" b="T18"/>
              <a:pathLst>
                <a:path w="2738" h="362">
                  <a:moveTo>
                    <a:pt x="0" y="0"/>
                  </a:moveTo>
                  <a:lnTo>
                    <a:pt x="2737" y="0"/>
                  </a:lnTo>
                  <a:lnTo>
                    <a:pt x="2737" y="361"/>
                  </a:lnTo>
                  <a:lnTo>
                    <a:pt x="0" y="361"/>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31767" name="Freeform 18"/>
            <p:cNvSpPr>
              <a:spLocks/>
            </p:cNvSpPr>
            <p:nvPr/>
          </p:nvSpPr>
          <p:spPr bwMode="auto">
            <a:xfrm>
              <a:off x="2908300" y="3733800"/>
              <a:ext cx="4346575" cy="574675"/>
            </a:xfrm>
            <a:custGeom>
              <a:avLst/>
              <a:gdLst>
                <a:gd name="T0" fmla="*/ 0 w 2738"/>
                <a:gd name="T1" fmla="*/ 0 h 362"/>
                <a:gd name="T2" fmla="*/ 2147483647 w 2738"/>
                <a:gd name="T3" fmla="*/ 0 h 362"/>
                <a:gd name="T4" fmla="*/ 2147483647 w 2738"/>
                <a:gd name="T5" fmla="*/ 2147483647 h 362"/>
                <a:gd name="T6" fmla="*/ 0 w 2738"/>
                <a:gd name="T7" fmla="*/ 2147483647 h 362"/>
                <a:gd name="T8" fmla="*/ 0 w 2738"/>
                <a:gd name="T9" fmla="*/ 0 h 362"/>
                <a:gd name="T10" fmla="*/ 0 60000 65536"/>
                <a:gd name="T11" fmla="*/ 0 60000 65536"/>
                <a:gd name="T12" fmla="*/ 0 60000 65536"/>
                <a:gd name="T13" fmla="*/ 0 60000 65536"/>
                <a:gd name="T14" fmla="*/ 0 60000 65536"/>
                <a:gd name="T15" fmla="*/ 0 w 2738"/>
                <a:gd name="T16" fmla="*/ 0 h 362"/>
                <a:gd name="T17" fmla="*/ 2738 w 2738"/>
                <a:gd name="T18" fmla="*/ 362 h 362"/>
              </a:gdLst>
              <a:ahLst/>
              <a:cxnLst>
                <a:cxn ang="T10">
                  <a:pos x="T0" y="T1"/>
                </a:cxn>
                <a:cxn ang="T11">
                  <a:pos x="T2" y="T3"/>
                </a:cxn>
                <a:cxn ang="T12">
                  <a:pos x="T4" y="T5"/>
                </a:cxn>
                <a:cxn ang="T13">
                  <a:pos x="T6" y="T7"/>
                </a:cxn>
                <a:cxn ang="T14">
                  <a:pos x="T8" y="T9"/>
                </a:cxn>
              </a:cxnLst>
              <a:rect l="T15" t="T16" r="T17" b="T18"/>
              <a:pathLst>
                <a:path w="2738" h="362">
                  <a:moveTo>
                    <a:pt x="0" y="0"/>
                  </a:moveTo>
                  <a:lnTo>
                    <a:pt x="2737" y="0"/>
                  </a:lnTo>
                  <a:lnTo>
                    <a:pt x="2737" y="361"/>
                  </a:lnTo>
                  <a:lnTo>
                    <a:pt x="0" y="361"/>
                  </a:lnTo>
                  <a:lnTo>
                    <a:pt x="0" y="0"/>
                  </a:lnTo>
                  <a:close/>
                </a:path>
              </a:pathLst>
            </a:custGeom>
            <a:solidFill>
              <a:srgbClr val="FFFFFF"/>
            </a:solidFill>
            <a:ln w="76200">
              <a:solidFill>
                <a:srgbClr val="000000"/>
              </a:solidFill>
              <a:round/>
              <a:headEnd/>
              <a:tailEnd/>
            </a:ln>
          </p:spPr>
          <p:txBody>
            <a:bodyPr wrap="none" anchor="ctr"/>
            <a:lstStyle/>
            <a:p>
              <a:endParaRPr lang="ru-RU"/>
            </a:p>
          </p:txBody>
        </p:sp>
      </p:grpSp>
      <p:grpSp>
        <p:nvGrpSpPr>
          <p:cNvPr id="31752" name="Группа 2"/>
          <p:cNvGrpSpPr>
            <a:grpSpLocks/>
          </p:cNvGrpSpPr>
          <p:nvPr/>
        </p:nvGrpSpPr>
        <p:grpSpPr bwMode="auto">
          <a:xfrm>
            <a:off x="2984500" y="3000375"/>
            <a:ext cx="38100" cy="2540000"/>
            <a:chOff x="2984500" y="1854200"/>
            <a:chExt cx="38100" cy="2540000"/>
          </a:xfrm>
        </p:grpSpPr>
        <p:sp>
          <p:nvSpPr>
            <p:cNvPr id="31754" name="Line 11"/>
            <p:cNvSpPr>
              <a:spLocks noChangeShapeType="1"/>
            </p:cNvSpPr>
            <p:nvPr/>
          </p:nvSpPr>
          <p:spPr bwMode="auto">
            <a:xfrm>
              <a:off x="3009900" y="1854200"/>
              <a:ext cx="0" cy="317500"/>
            </a:xfrm>
            <a:prstGeom prst="line">
              <a:avLst/>
            </a:prstGeom>
            <a:noFill/>
            <a:ln w="127000">
              <a:solidFill>
                <a:srgbClr val="FF0000"/>
              </a:solidFill>
              <a:round/>
              <a:headEnd type="none" w="med" len="sm"/>
              <a:tailEnd type="triangle" w="med" len="sm"/>
            </a:ln>
          </p:spPr>
          <p:txBody>
            <a:bodyPr wrap="none" anchor="ctr"/>
            <a:lstStyle/>
            <a:p>
              <a:endParaRPr lang="ru-RU"/>
            </a:p>
          </p:txBody>
        </p:sp>
        <p:sp>
          <p:nvSpPr>
            <p:cNvPr id="31755" name="Line 19"/>
            <p:cNvSpPr>
              <a:spLocks noChangeShapeType="1"/>
            </p:cNvSpPr>
            <p:nvPr/>
          </p:nvSpPr>
          <p:spPr bwMode="auto">
            <a:xfrm>
              <a:off x="2984500" y="4076700"/>
              <a:ext cx="0" cy="317500"/>
            </a:xfrm>
            <a:prstGeom prst="line">
              <a:avLst/>
            </a:prstGeom>
            <a:noFill/>
            <a:ln w="127000">
              <a:solidFill>
                <a:srgbClr val="FF0000"/>
              </a:solidFill>
              <a:round/>
              <a:headEnd type="none" w="med" len="sm"/>
              <a:tailEnd type="triangle" w="med" len="sm"/>
            </a:ln>
          </p:spPr>
          <p:txBody>
            <a:bodyPr wrap="none" anchor="ctr"/>
            <a:lstStyle/>
            <a:p>
              <a:endParaRPr lang="ru-RU"/>
            </a:p>
          </p:txBody>
        </p:sp>
        <p:sp>
          <p:nvSpPr>
            <p:cNvPr id="31756" name="Line 20"/>
            <p:cNvSpPr>
              <a:spLocks noChangeShapeType="1"/>
            </p:cNvSpPr>
            <p:nvPr/>
          </p:nvSpPr>
          <p:spPr bwMode="auto">
            <a:xfrm>
              <a:off x="3022600" y="2578100"/>
              <a:ext cx="0" cy="317500"/>
            </a:xfrm>
            <a:prstGeom prst="line">
              <a:avLst/>
            </a:prstGeom>
            <a:noFill/>
            <a:ln w="127000">
              <a:solidFill>
                <a:srgbClr val="FF0000"/>
              </a:solidFill>
              <a:round/>
              <a:headEnd type="none" w="med" len="sm"/>
              <a:tailEnd type="triangle" w="med" len="sm"/>
            </a:ln>
          </p:spPr>
          <p:txBody>
            <a:bodyPr wrap="none" anchor="ctr"/>
            <a:lstStyle/>
            <a:p>
              <a:endParaRPr lang="ru-RU"/>
            </a:p>
          </p:txBody>
        </p:sp>
        <p:sp>
          <p:nvSpPr>
            <p:cNvPr id="31757" name="Line 21"/>
            <p:cNvSpPr>
              <a:spLocks noChangeShapeType="1"/>
            </p:cNvSpPr>
            <p:nvPr/>
          </p:nvSpPr>
          <p:spPr bwMode="auto">
            <a:xfrm>
              <a:off x="2997200" y="3314700"/>
              <a:ext cx="0" cy="317500"/>
            </a:xfrm>
            <a:prstGeom prst="line">
              <a:avLst/>
            </a:prstGeom>
            <a:noFill/>
            <a:ln w="127000">
              <a:solidFill>
                <a:srgbClr val="FF0000"/>
              </a:solidFill>
              <a:round/>
              <a:headEnd type="none" w="med" len="sm"/>
              <a:tailEnd type="triangle" w="med" len="sm"/>
            </a:ln>
          </p:spPr>
          <p:txBody>
            <a:bodyPr wrap="none" anchor="ctr"/>
            <a:lstStyle/>
            <a:p>
              <a:endParaRPr lang="ru-RU"/>
            </a:p>
          </p:txBody>
        </p:sp>
      </p:grpSp>
      <p:sp>
        <p:nvSpPr>
          <p:cNvPr id="31753" name="Text Box 6"/>
          <p:cNvSpPr txBox="1">
            <a:spLocks noChangeArrowheads="1"/>
          </p:cNvSpPr>
          <p:nvPr/>
        </p:nvSpPr>
        <p:spPr bwMode="auto">
          <a:xfrm>
            <a:off x="184150" y="-76200"/>
            <a:ext cx="9975850" cy="641350"/>
          </a:xfrm>
          <a:prstGeom prst="rect">
            <a:avLst/>
          </a:prstGeom>
          <a:noFill/>
          <a:ln w="9525">
            <a:noFill/>
            <a:miter lim="800000"/>
            <a:headEnd/>
            <a:tailEnd/>
          </a:ln>
        </p:spPr>
        <p:txBody>
          <a:bodyPr>
            <a:spAutoFit/>
          </a:bodyPr>
          <a:lstStyle/>
          <a:p>
            <a:pPr algn="ctr"/>
            <a:r>
              <a:rPr lang="ru-RU" sz="3600" b="1">
                <a:solidFill>
                  <a:srgbClr val="FF0000"/>
                </a:solidFill>
              </a:rPr>
              <a:t>Жадыны дамытуға арналған ойын</a:t>
            </a:r>
            <a:endParaRPr lang="en-GB" sz="3600" b="1">
              <a:solidFill>
                <a:srgbClr val="FF0000"/>
              </a:solidFill>
              <a:latin typeface="Trebuchet MS - 1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E0D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866900" y="241300"/>
            <a:ext cx="6908800" cy="1174750"/>
          </a:xfrm>
          <a:prstGeom prst="rect">
            <a:avLst/>
          </a:prstGeom>
          <a:noFill/>
          <a:ln w="9525">
            <a:noFill/>
            <a:miter lim="800000"/>
            <a:headEnd/>
            <a:tailEnd/>
          </a:ln>
        </p:spPr>
        <p:txBody>
          <a:bodyPr>
            <a:spAutoFit/>
          </a:bodyPr>
          <a:lstStyle/>
          <a:p>
            <a:pPr algn="ctr"/>
            <a:r>
              <a:rPr lang="ru-RU" sz="7100">
                <a:solidFill>
                  <a:srgbClr val="0000FF"/>
                </a:solidFill>
                <a:latin typeface="Arial - 48" charset="0"/>
              </a:rPr>
              <a:t>Блиц-</a:t>
            </a:r>
            <a:r>
              <a:rPr lang="ru-RU" sz="7100">
                <a:solidFill>
                  <a:srgbClr val="0000FF"/>
                </a:solidFill>
              </a:rPr>
              <a:t>кездесу</a:t>
            </a:r>
            <a:endParaRPr lang="en-GB" sz="7100">
              <a:solidFill>
                <a:srgbClr val="0000FF"/>
              </a:solidFill>
            </a:endParaRPr>
          </a:p>
        </p:txBody>
      </p:sp>
      <p:sp>
        <p:nvSpPr>
          <p:cNvPr id="5123" name="Text Box 3"/>
          <p:cNvSpPr txBox="1">
            <a:spLocks noChangeArrowheads="1"/>
          </p:cNvSpPr>
          <p:nvPr/>
        </p:nvSpPr>
        <p:spPr bwMode="auto">
          <a:xfrm>
            <a:off x="1181100" y="1511300"/>
            <a:ext cx="7823200" cy="2225675"/>
          </a:xfrm>
          <a:prstGeom prst="rect">
            <a:avLst/>
          </a:prstGeom>
          <a:noFill/>
          <a:ln w="9525">
            <a:noFill/>
            <a:miter lim="800000"/>
            <a:headEnd/>
            <a:tailEnd/>
          </a:ln>
        </p:spPr>
        <p:txBody>
          <a:bodyPr>
            <a:spAutoFit/>
          </a:bodyPr>
          <a:lstStyle/>
          <a:p>
            <a:pPr algn="ctr"/>
            <a:r>
              <a:rPr lang="ru-RU" sz="2000" b="1">
                <a:solidFill>
                  <a:srgbClr val="0000FF"/>
                </a:solidFill>
              </a:rPr>
              <a:t>Әріптесіңіз екеуіңіз, біреуіңіз тақтаға, ал екіншіңіз қарама-қарсы жаққа қарап отырыңыз.  </a:t>
            </a:r>
          </a:p>
          <a:p>
            <a:pPr algn="ctr"/>
            <a:endParaRPr lang="en-GB" sz="2000" b="1">
              <a:solidFill>
                <a:srgbClr val="0000FF"/>
              </a:solidFill>
              <a:latin typeface="Times New Roman" pitchFamily="18" charset="0"/>
            </a:endParaRPr>
          </a:p>
          <a:p>
            <a:pPr algn="ctr"/>
            <a:r>
              <a:rPr lang="ru-RU" sz="2000" b="1">
                <a:solidFill>
                  <a:srgbClr val="0000FF"/>
                </a:solidFill>
              </a:rPr>
              <a:t>Бірінші қатысушыда келесі әріптесіне өтпей тұрып, төменде келтірілген негізгі сөзді (дерді) түсіндіру үшін бар-жоғы 30 секунды бар </a:t>
            </a:r>
            <a:r>
              <a:rPr lang="ru-RU" sz="2000" b="1">
                <a:solidFill>
                  <a:srgbClr val="0000FF"/>
                </a:solidFill>
                <a:latin typeface="Times New Roman" pitchFamily="18" charset="0"/>
              </a:rPr>
              <a:t>–</a:t>
            </a:r>
            <a:r>
              <a:rPr lang="ru-RU" sz="2000" b="1">
                <a:solidFill>
                  <a:srgbClr val="0000FF"/>
                </a:solidFill>
              </a:rPr>
              <a:t>мұғалім түсіндіру үшін </a:t>
            </a:r>
            <a:r>
              <a:rPr lang="ru-RU" sz="2000" b="1">
                <a:solidFill>
                  <a:srgbClr val="0000FF"/>
                </a:solidFill>
                <a:latin typeface="Times New Roman" pitchFamily="18" charset="0"/>
              </a:rPr>
              <a:t> </a:t>
            </a:r>
            <a:r>
              <a:rPr lang="ru-RU" sz="2000" b="1">
                <a:solidFill>
                  <a:srgbClr val="0000FF"/>
                </a:solidFill>
              </a:rPr>
              <a:t>негізгі сөзді мысал ретінде келтіреді. </a:t>
            </a:r>
            <a:r>
              <a:rPr lang="ru-RU" sz="2000" b="1">
                <a:solidFill>
                  <a:srgbClr val="0000FF"/>
                </a:solidFill>
                <a:latin typeface="Times New Roman" pitchFamily="18" charset="0"/>
              </a:rPr>
              <a:t> </a:t>
            </a:r>
            <a:r>
              <a:rPr lang="ru-RU" sz="2000" b="1">
                <a:solidFill>
                  <a:srgbClr val="0000FF"/>
                </a:solidFill>
              </a:rPr>
              <a:t> </a:t>
            </a:r>
            <a:endParaRPr lang="en-GB" sz="2000" b="1">
              <a:solidFill>
                <a:srgbClr val="0000FF"/>
              </a:solidFill>
            </a:endParaRPr>
          </a:p>
        </p:txBody>
      </p:sp>
      <p:pic>
        <p:nvPicPr>
          <p:cNvPr id="5124" name="Picture 4" descr="clipboard(10)"/>
          <p:cNvPicPr>
            <a:picLocks noChangeAspect="1" noChangeArrowheads="1"/>
          </p:cNvPicPr>
          <p:nvPr/>
        </p:nvPicPr>
        <p:blipFill>
          <a:blip r:embed="rId3" cstate="print"/>
          <a:srcRect/>
          <a:stretch>
            <a:fillRect/>
          </a:stretch>
        </p:blipFill>
        <p:spPr bwMode="auto">
          <a:xfrm>
            <a:off x="758825" y="4387850"/>
            <a:ext cx="2555875" cy="3214688"/>
          </a:xfrm>
          <a:prstGeom prst="rect">
            <a:avLst/>
          </a:prstGeom>
          <a:noFill/>
          <a:ln w="9525">
            <a:noFill/>
            <a:miter lim="800000"/>
            <a:headEnd/>
            <a:tailEnd/>
          </a:ln>
        </p:spPr>
      </p:pic>
      <p:sp>
        <p:nvSpPr>
          <p:cNvPr id="5125" name="Text Box 5"/>
          <p:cNvSpPr txBox="1">
            <a:spLocks noChangeArrowheads="1"/>
          </p:cNvSpPr>
          <p:nvPr/>
        </p:nvSpPr>
        <p:spPr bwMode="auto">
          <a:xfrm>
            <a:off x="3543300" y="4864100"/>
            <a:ext cx="6324600" cy="565150"/>
          </a:xfrm>
          <a:prstGeom prst="rect">
            <a:avLst/>
          </a:prstGeom>
          <a:noFill/>
          <a:ln w="9525">
            <a:noFill/>
            <a:miter lim="800000"/>
            <a:headEnd/>
            <a:tailEnd/>
          </a:ln>
        </p:spPr>
        <p:txBody>
          <a:bodyPr>
            <a:spAutoFit/>
          </a:bodyPr>
          <a:lstStyle/>
          <a:p>
            <a:pPr algn="ctr"/>
            <a:r>
              <a:rPr lang="ru-RU" sz="3100">
                <a:solidFill>
                  <a:srgbClr val="0000FF"/>
                </a:solidFill>
              </a:rPr>
              <a:t>Сіздің негізгі сөзіңіз</a:t>
            </a:r>
            <a:r>
              <a:rPr lang="en-GB" sz="3100">
                <a:solidFill>
                  <a:srgbClr val="0000FF"/>
                </a:solidFill>
                <a:latin typeface="Arial - 36" charset="0"/>
              </a:rPr>
              <a:t>:</a:t>
            </a:r>
          </a:p>
        </p:txBody>
      </p:sp>
      <p:grpSp>
        <p:nvGrpSpPr>
          <p:cNvPr id="5126" name="Group 8"/>
          <p:cNvGrpSpPr>
            <a:grpSpLocks/>
          </p:cNvGrpSpPr>
          <p:nvPr/>
        </p:nvGrpSpPr>
        <p:grpSpPr bwMode="auto">
          <a:xfrm>
            <a:off x="3797300" y="5626100"/>
            <a:ext cx="5722938" cy="1214438"/>
            <a:chOff x="2392" y="3544"/>
            <a:chExt cx="3605" cy="765"/>
          </a:xfrm>
        </p:grpSpPr>
        <p:sp>
          <p:nvSpPr>
            <p:cNvPr id="5127" name="Freeform 6"/>
            <p:cNvSpPr>
              <a:spLocks/>
            </p:cNvSpPr>
            <p:nvPr/>
          </p:nvSpPr>
          <p:spPr bwMode="auto">
            <a:xfrm>
              <a:off x="2392" y="3544"/>
              <a:ext cx="3605" cy="765"/>
            </a:xfrm>
            <a:custGeom>
              <a:avLst/>
              <a:gdLst>
                <a:gd name="T0" fmla="*/ 0 w 3605"/>
                <a:gd name="T1" fmla="*/ 0 h 765"/>
                <a:gd name="T2" fmla="*/ 3604 w 3605"/>
                <a:gd name="T3" fmla="*/ 0 h 765"/>
                <a:gd name="T4" fmla="*/ 3604 w 3605"/>
                <a:gd name="T5" fmla="*/ 764 h 765"/>
                <a:gd name="T6" fmla="*/ 0 w 3605"/>
                <a:gd name="T7" fmla="*/ 764 h 765"/>
                <a:gd name="T8" fmla="*/ 0 w 3605"/>
                <a:gd name="T9" fmla="*/ 0 h 765"/>
                <a:gd name="T10" fmla="*/ 0 60000 65536"/>
                <a:gd name="T11" fmla="*/ 0 60000 65536"/>
                <a:gd name="T12" fmla="*/ 0 60000 65536"/>
                <a:gd name="T13" fmla="*/ 0 60000 65536"/>
                <a:gd name="T14" fmla="*/ 0 60000 65536"/>
                <a:gd name="T15" fmla="*/ 0 w 3605"/>
                <a:gd name="T16" fmla="*/ 0 h 765"/>
                <a:gd name="T17" fmla="*/ 3605 w 3605"/>
                <a:gd name="T18" fmla="*/ 765 h 765"/>
              </a:gdLst>
              <a:ahLst/>
              <a:cxnLst>
                <a:cxn ang="T10">
                  <a:pos x="T0" y="T1"/>
                </a:cxn>
                <a:cxn ang="T11">
                  <a:pos x="T2" y="T3"/>
                </a:cxn>
                <a:cxn ang="T12">
                  <a:pos x="T4" y="T5"/>
                </a:cxn>
                <a:cxn ang="T13">
                  <a:pos x="T6" y="T7"/>
                </a:cxn>
                <a:cxn ang="T14">
                  <a:pos x="T8" y="T9"/>
                </a:cxn>
              </a:cxnLst>
              <a:rect l="T15" t="T16" r="T17" b="T18"/>
              <a:pathLst>
                <a:path w="3605" h="765">
                  <a:moveTo>
                    <a:pt x="0" y="0"/>
                  </a:moveTo>
                  <a:lnTo>
                    <a:pt x="3604" y="0"/>
                  </a:lnTo>
                  <a:lnTo>
                    <a:pt x="3604" y="764"/>
                  </a:lnTo>
                  <a:lnTo>
                    <a:pt x="0" y="764"/>
                  </a:lnTo>
                  <a:lnTo>
                    <a:pt x="0" y="0"/>
                  </a:lnTo>
                  <a:close/>
                </a:path>
              </a:pathLst>
            </a:custGeom>
            <a:solidFill>
              <a:srgbClr val="FFFF00"/>
            </a:solidFill>
            <a:ln w="38100">
              <a:solidFill>
                <a:srgbClr val="FF0000"/>
              </a:solidFill>
              <a:round/>
              <a:headEnd/>
              <a:tailEnd/>
            </a:ln>
          </p:spPr>
          <p:txBody>
            <a:bodyPr wrap="none" anchor="ctr"/>
            <a:lstStyle/>
            <a:p>
              <a:endParaRPr lang="ru-RU"/>
            </a:p>
          </p:txBody>
        </p:sp>
        <p:sp>
          <p:nvSpPr>
            <p:cNvPr id="5128" name="Text Box 7"/>
            <p:cNvSpPr txBox="1">
              <a:spLocks noChangeArrowheads="1"/>
            </p:cNvSpPr>
            <p:nvPr/>
          </p:nvSpPr>
          <p:spPr bwMode="auto">
            <a:xfrm>
              <a:off x="2532" y="3582"/>
              <a:ext cx="3288" cy="680"/>
            </a:xfrm>
            <a:prstGeom prst="rect">
              <a:avLst/>
            </a:prstGeom>
            <a:noFill/>
            <a:ln w="9525">
              <a:noFill/>
              <a:miter lim="800000"/>
              <a:headEnd/>
              <a:tailEnd/>
            </a:ln>
          </p:spPr>
          <p:txBody>
            <a:bodyPr>
              <a:spAutoFit/>
            </a:bodyPr>
            <a:lstStyle/>
            <a:p>
              <a:pPr algn="ctr"/>
              <a:r>
                <a:rPr lang="en-GB" sz="5600">
                  <a:solidFill>
                    <a:srgbClr val="FF0000"/>
                  </a:solidFill>
                  <a:latin typeface="Arial - 28" charset="0"/>
                </a:rPr>
                <a:t> </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pic>
        <p:nvPicPr>
          <p:cNvPr id="32770" name="Picture 2" descr="questions[1]"/>
          <p:cNvPicPr>
            <a:picLocks noChangeAspect="1" noChangeArrowheads="1"/>
          </p:cNvPicPr>
          <p:nvPr/>
        </p:nvPicPr>
        <p:blipFill>
          <a:blip r:embed="rId3" cstate="print"/>
          <a:srcRect/>
          <a:stretch>
            <a:fillRect/>
          </a:stretch>
        </p:blipFill>
        <p:spPr bwMode="auto">
          <a:xfrm>
            <a:off x="-190500" y="-101600"/>
            <a:ext cx="10160000" cy="7620000"/>
          </a:xfrm>
          <a:prstGeom prst="rect">
            <a:avLst/>
          </a:prstGeom>
          <a:noFill/>
          <a:ln w="9525">
            <a:noFill/>
            <a:miter lim="800000"/>
            <a:headEnd/>
            <a:tailEnd/>
          </a:ln>
        </p:spPr>
      </p:pic>
      <p:sp>
        <p:nvSpPr>
          <p:cNvPr id="32771" name="Text Box 3"/>
          <p:cNvSpPr txBox="1">
            <a:spLocks noChangeArrowheads="1"/>
          </p:cNvSpPr>
          <p:nvPr/>
        </p:nvSpPr>
        <p:spPr bwMode="auto">
          <a:xfrm>
            <a:off x="471488" y="146050"/>
            <a:ext cx="9042400" cy="777875"/>
          </a:xfrm>
          <a:prstGeom prst="rect">
            <a:avLst/>
          </a:prstGeom>
          <a:noFill/>
          <a:ln w="9525">
            <a:noFill/>
            <a:miter lim="800000"/>
            <a:headEnd/>
            <a:tailEnd/>
          </a:ln>
        </p:spPr>
        <p:txBody>
          <a:bodyPr>
            <a:spAutoFit/>
          </a:bodyPr>
          <a:lstStyle/>
          <a:p>
            <a:r>
              <a:rPr lang="ru-RU" sz="4500" b="1">
                <a:solidFill>
                  <a:srgbClr val="FF0000"/>
                </a:solidFill>
              </a:rPr>
              <a:t>Тақырыптық түйінді сөздер</a:t>
            </a:r>
            <a:endParaRPr lang="en-GB" sz="4500" b="1">
              <a:solidFill>
                <a:srgbClr val="FF0000"/>
              </a:solidFill>
            </a:endParaRPr>
          </a:p>
        </p:txBody>
      </p:sp>
      <p:sp>
        <p:nvSpPr>
          <p:cNvPr id="32772" name="Text Box 4"/>
          <p:cNvSpPr txBox="1">
            <a:spLocks noChangeArrowheads="1"/>
          </p:cNvSpPr>
          <p:nvPr/>
        </p:nvSpPr>
        <p:spPr bwMode="auto">
          <a:xfrm>
            <a:off x="-2049463" y="977900"/>
            <a:ext cx="13792201" cy="1250950"/>
          </a:xfrm>
          <a:prstGeom prst="rect">
            <a:avLst/>
          </a:prstGeom>
          <a:noFill/>
          <a:ln w="9525">
            <a:noFill/>
            <a:miter lim="800000"/>
            <a:headEnd/>
            <a:tailEnd/>
          </a:ln>
        </p:spPr>
        <p:txBody>
          <a:bodyPr>
            <a:spAutoFit/>
          </a:bodyPr>
          <a:lstStyle/>
          <a:p>
            <a:pPr algn="ctr"/>
            <a:r>
              <a:rPr lang="ru-RU" sz="3800" b="1">
                <a:solidFill>
                  <a:srgbClr val="0000FF"/>
                </a:solidFill>
              </a:rPr>
              <a:t>Келтірілген сөздердің қайсысы  </a:t>
            </a:r>
            <a:r>
              <a:rPr lang="ru-RU" sz="3800" b="1">
                <a:solidFill>
                  <a:srgbClr val="0000FF"/>
                </a:solidFill>
                <a:latin typeface="Times New Roman - 16" charset="0"/>
              </a:rPr>
              <a:t> </a:t>
            </a:r>
            <a:r>
              <a:rPr lang="en-GB" sz="3800" b="1">
                <a:solidFill>
                  <a:srgbClr val="0000FF"/>
                </a:solidFill>
                <a:latin typeface="Times New Roman - 16" charset="0"/>
              </a:rPr>
              <a:t>________________________________</a:t>
            </a:r>
            <a:r>
              <a:rPr lang="kk-KZ" sz="3800" b="1">
                <a:solidFill>
                  <a:srgbClr val="0000FF"/>
                </a:solidFill>
              </a:rPr>
              <a:t> жатады</a:t>
            </a:r>
            <a:r>
              <a:rPr lang="en-GB" sz="3800" b="1">
                <a:solidFill>
                  <a:srgbClr val="0000FF"/>
                </a:solidFill>
                <a:latin typeface="Times New Roman - 16" charset="0"/>
              </a:rPr>
              <a:t>?</a:t>
            </a:r>
          </a:p>
        </p:txBody>
      </p:sp>
      <p:sp>
        <p:nvSpPr>
          <p:cNvPr id="32773" name="Oval 5"/>
          <p:cNvSpPr>
            <a:spLocks noChangeArrowheads="1"/>
          </p:cNvSpPr>
          <p:nvPr/>
        </p:nvSpPr>
        <p:spPr bwMode="auto">
          <a:xfrm>
            <a:off x="203200" y="2717800"/>
            <a:ext cx="4584700" cy="3924300"/>
          </a:xfrm>
          <a:prstGeom prst="ellipse">
            <a:avLst/>
          </a:prstGeom>
          <a:solidFill>
            <a:srgbClr val="FFFF00"/>
          </a:solidFill>
          <a:ln w="76200">
            <a:solidFill>
              <a:srgbClr val="0000FF"/>
            </a:solidFill>
            <a:prstDash val="sysDot"/>
            <a:round/>
            <a:headEnd/>
            <a:tailEnd/>
          </a:ln>
        </p:spPr>
        <p:txBody>
          <a:bodyPr wrap="none" anchor="ctr"/>
          <a:lstStyle/>
          <a:p>
            <a:endParaRPr lang="en-US"/>
          </a:p>
        </p:txBody>
      </p:sp>
      <p:sp>
        <p:nvSpPr>
          <p:cNvPr id="32774" name="Text Box 6"/>
          <p:cNvSpPr txBox="1">
            <a:spLocks noChangeArrowheads="1"/>
          </p:cNvSpPr>
          <p:nvPr/>
        </p:nvSpPr>
        <p:spPr bwMode="auto">
          <a:xfrm>
            <a:off x="184150" y="1939925"/>
            <a:ext cx="4679950" cy="777875"/>
          </a:xfrm>
          <a:prstGeom prst="rect">
            <a:avLst/>
          </a:prstGeom>
          <a:noFill/>
          <a:ln w="9525">
            <a:noFill/>
            <a:miter lim="800000"/>
            <a:headEnd/>
            <a:tailEnd/>
          </a:ln>
        </p:spPr>
        <p:txBody>
          <a:bodyPr>
            <a:spAutoFit/>
          </a:bodyPr>
          <a:lstStyle/>
          <a:p>
            <a:r>
              <a:rPr lang="ru-RU" sz="4500" b="1">
                <a:solidFill>
                  <a:srgbClr val="FF6820"/>
                </a:solidFill>
              </a:rPr>
              <a:t>Сөздер банкісі</a:t>
            </a:r>
            <a:endParaRPr lang="en-GB" sz="4500" b="1">
              <a:solidFill>
                <a:srgbClr val="FF6820"/>
              </a:solidFill>
            </a:endParaRPr>
          </a:p>
        </p:txBody>
      </p:sp>
      <p:sp>
        <p:nvSpPr>
          <p:cNvPr id="32775" name="Text Box 7"/>
          <p:cNvSpPr txBox="1">
            <a:spLocks noChangeArrowheads="1"/>
          </p:cNvSpPr>
          <p:nvPr/>
        </p:nvSpPr>
        <p:spPr bwMode="auto">
          <a:xfrm>
            <a:off x="5008563" y="2070100"/>
            <a:ext cx="5151437" cy="808038"/>
          </a:xfrm>
          <a:prstGeom prst="rect">
            <a:avLst/>
          </a:prstGeom>
          <a:noFill/>
          <a:ln w="9525">
            <a:noFill/>
            <a:miter lim="800000"/>
            <a:headEnd/>
            <a:tailEnd/>
          </a:ln>
        </p:spPr>
        <p:txBody>
          <a:bodyPr>
            <a:spAutoFit/>
          </a:bodyPr>
          <a:lstStyle/>
          <a:p>
            <a:r>
              <a:rPr lang="ru-RU" sz="4700" b="1">
                <a:solidFill>
                  <a:srgbClr val="009300"/>
                </a:solidFill>
              </a:rPr>
              <a:t>Біздің тақырып</a:t>
            </a:r>
            <a:endParaRPr lang="en-GB" sz="4700" b="1">
              <a:solidFill>
                <a:srgbClr val="009300"/>
              </a:solidFill>
            </a:endParaRPr>
          </a:p>
        </p:txBody>
      </p:sp>
      <p:sp>
        <p:nvSpPr>
          <p:cNvPr id="32776" name="Oval 8"/>
          <p:cNvSpPr>
            <a:spLocks noChangeArrowheads="1"/>
          </p:cNvSpPr>
          <p:nvPr/>
        </p:nvSpPr>
        <p:spPr bwMode="auto">
          <a:xfrm>
            <a:off x="5308600" y="2806700"/>
            <a:ext cx="4508500" cy="3708400"/>
          </a:xfrm>
          <a:prstGeom prst="ellipse">
            <a:avLst/>
          </a:prstGeom>
          <a:solidFill>
            <a:srgbClr val="40E0D0"/>
          </a:solidFill>
          <a:ln w="76200">
            <a:solidFill>
              <a:srgbClr val="0000FF"/>
            </a:solidFill>
            <a:prstDash val="sysDot"/>
            <a:round/>
            <a:headEnd/>
            <a:tailEnd/>
          </a:ln>
        </p:spPr>
        <p:txBody>
          <a:bodyPr wrap="none" anchor="ctr"/>
          <a:lstStyle/>
          <a:p>
            <a:endParaRPr lang="en-US"/>
          </a:p>
        </p:txBody>
      </p:sp>
      <p:sp>
        <p:nvSpPr>
          <p:cNvPr id="32777" name="Line 9"/>
          <p:cNvSpPr>
            <a:spLocks noChangeShapeType="1"/>
          </p:cNvSpPr>
          <p:nvPr/>
        </p:nvSpPr>
        <p:spPr bwMode="auto">
          <a:xfrm>
            <a:off x="4559300" y="4559300"/>
            <a:ext cx="609600" cy="0"/>
          </a:xfrm>
          <a:prstGeom prst="line">
            <a:avLst/>
          </a:prstGeom>
          <a:noFill/>
          <a:ln w="190500">
            <a:solidFill>
              <a:srgbClr val="0000FF"/>
            </a:solidFill>
            <a:round/>
            <a:headEnd type="none" w="med" len="sm"/>
            <a:tailEnd type="triangle" w="med" len="sm"/>
          </a:ln>
        </p:spPr>
        <p:txBody>
          <a:bodyPr wrap="none" anchor="ctr"/>
          <a:lstStyle/>
          <a:p>
            <a:endParaRPr lang="ru-RU"/>
          </a:p>
        </p:txBody>
      </p:sp>
      <p:sp>
        <p:nvSpPr>
          <p:cNvPr id="32778" name="Text Box 10"/>
          <p:cNvSpPr txBox="1">
            <a:spLocks noChangeArrowheads="1"/>
          </p:cNvSpPr>
          <p:nvPr/>
        </p:nvSpPr>
        <p:spPr bwMode="auto">
          <a:xfrm>
            <a:off x="787400" y="4241800"/>
            <a:ext cx="3429000" cy="1016000"/>
          </a:xfrm>
          <a:prstGeom prst="rect">
            <a:avLst/>
          </a:prstGeom>
          <a:noFill/>
          <a:ln w="9525">
            <a:noFill/>
            <a:miter lim="800000"/>
            <a:headEnd/>
            <a:tailEnd/>
          </a:ln>
        </p:spPr>
        <p:txBody>
          <a:bodyPr>
            <a:spAutoFit/>
          </a:bodyPr>
          <a:lstStyle/>
          <a:p>
            <a:r>
              <a:rPr lang="ru-RU" sz="1500">
                <a:solidFill>
                  <a:srgbClr val="000000"/>
                </a:solidFill>
              </a:rPr>
              <a:t>Оқушыны шатастыру үшін тақырыпқа қатысы бар сөздерді оған қатысы жоқ сөздермен араластырып орналастырыңдар.  </a:t>
            </a:r>
            <a:endParaRPr lang="en-GB" sz="1500">
              <a:solidFill>
                <a:srgbClr val="000000"/>
              </a:solidFill>
            </a:endParaRPr>
          </a:p>
        </p:txBody>
      </p:sp>
      <p:sp>
        <p:nvSpPr>
          <p:cNvPr id="32779" name="Text Box 11"/>
          <p:cNvSpPr txBox="1">
            <a:spLocks noChangeArrowheads="1"/>
          </p:cNvSpPr>
          <p:nvPr/>
        </p:nvSpPr>
        <p:spPr bwMode="auto">
          <a:xfrm>
            <a:off x="6413500" y="4379913"/>
            <a:ext cx="2819400" cy="581025"/>
          </a:xfrm>
          <a:prstGeom prst="rect">
            <a:avLst/>
          </a:prstGeom>
          <a:noFill/>
          <a:ln w="9525">
            <a:noFill/>
            <a:miter lim="800000"/>
            <a:headEnd/>
            <a:tailEnd/>
          </a:ln>
        </p:spPr>
        <p:txBody>
          <a:bodyPr>
            <a:spAutoFit/>
          </a:bodyPr>
          <a:lstStyle/>
          <a:p>
            <a:r>
              <a:rPr lang="ru-RU" sz="1600">
                <a:solidFill>
                  <a:srgbClr val="000000"/>
                </a:solidFill>
              </a:rPr>
              <a:t>Негізгі сөздер осы жерге ауыстырылуы тиіс.</a:t>
            </a:r>
            <a:endParaRPr lang="en-GB" sz="1600">
              <a:solidFill>
                <a:srgbClr val="000000"/>
              </a:solidFill>
              <a:latin typeface="Times New Roman - 1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11125" y="373063"/>
            <a:ext cx="7345363" cy="625475"/>
          </a:xfrm>
          <a:prstGeom prst="rect">
            <a:avLst/>
          </a:prstGeom>
          <a:noFill/>
          <a:ln w="9525">
            <a:noFill/>
            <a:miter lim="800000"/>
            <a:headEnd/>
            <a:tailEnd/>
          </a:ln>
        </p:spPr>
        <p:txBody>
          <a:bodyPr>
            <a:spAutoFit/>
          </a:bodyPr>
          <a:lstStyle/>
          <a:p>
            <a:r>
              <a:rPr lang="ru-RU" sz="3500" b="1">
                <a:solidFill>
                  <a:srgbClr val="0000FF"/>
                </a:solidFill>
              </a:rPr>
              <a:t>Ойлан</a:t>
            </a:r>
            <a:r>
              <a:rPr lang="en-GB" sz="3500" b="1">
                <a:solidFill>
                  <a:srgbClr val="0000FF"/>
                </a:solidFill>
                <a:latin typeface="Arial - 16" charset="0"/>
              </a:rPr>
              <a:t>, </a:t>
            </a:r>
            <a:r>
              <a:rPr lang="ru-RU" sz="3500" b="1">
                <a:solidFill>
                  <a:srgbClr val="0000FF"/>
                </a:solidFill>
              </a:rPr>
              <a:t>Бірік</a:t>
            </a:r>
            <a:r>
              <a:rPr lang="en-GB" sz="3500" b="1">
                <a:solidFill>
                  <a:srgbClr val="0000FF"/>
                </a:solidFill>
                <a:latin typeface="Arial - 16" charset="0"/>
              </a:rPr>
              <a:t>, </a:t>
            </a:r>
            <a:r>
              <a:rPr lang="ru-RU" sz="3500" b="1">
                <a:solidFill>
                  <a:srgbClr val="0000FF"/>
                </a:solidFill>
              </a:rPr>
              <a:t>Бөліс</a:t>
            </a:r>
            <a:endParaRPr lang="en-GB" sz="3500" b="1">
              <a:solidFill>
                <a:srgbClr val="0000FF"/>
              </a:solidFill>
            </a:endParaRPr>
          </a:p>
        </p:txBody>
      </p:sp>
      <p:sp>
        <p:nvSpPr>
          <p:cNvPr id="33795" name="Text Box 3"/>
          <p:cNvSpPr txBox="1">
            <a:spLocks noChangeArrowheads="1"/>
          </p:cNvSpPr>
          <p:nvPr/>
        </p:nvSpPr>
        <p:spPr bwMode="auto">
          <a:xfrm>
            <a:off x="444500" y="1231900"/>
            <a:ext cx="5232400" cy="3970338"/>
          </a:xfrm>
          <a:prstGeom prst="rect">
            <a:avLst/>
          </a:prstGeom>
          <a:noFill/>
          <a:ln w="9525">
            <a:noFill/>
            <a:miter lim="800000"/>
            <a:headEnd/>
            <a:tailEnd/>
          </a:ln>
        </p:spPr>
        <p:txBody>
          <a:bodyPr>
            <a:spAutoFit/>
          </a:bodyPr>
          <a:lstStyle/>
          <a:p>
            <a:r>
              <a:rPr lang="ru-RU" sz="2800">
                <a:solidFill>
                  <a:srgbClr val="0000FF"/>
                </a:solidFill>
              </a:rPr>
              <a:t>Оқушылар ойына келген жауаптарды немесе идеяларды барынша көп жазады </a:t>
            </a:r>
            <a:r>
              <a:rPr lang="ru-RU" sz="2800">
                <a:solidFill>
                  <a:srgbClr val="0000FF"/>
                </a:solidFill>
                <a:latin typeface="Arial - 16" charset="0"/>
              </a:rPr>
              <a:t>(</a:t>
            </a:r>
            <a:r>
              <a:rPr lang="ru-RU" sz="2800">
                <a:solidFill>
                  <a:srgbClr val="0000FF"/>
                </a:solidFill>
              </a:rPr>
              <a:t>Ойлан</a:t>
            </a:r>
            <a:r>
              <a:rPr lang="ru-RU" sz="2800">
                <a:solidFill>
                  <a:srgbClr val="0000FF"/>
                </a:solidFill>
                <a:latin typeface="Arial - 16" charset="0"/>
              </a:rPr>
              <a:t>)</a:t>
            </a:r>
            <a:r>
              <a:rPr lang="en-GB" sz="2800">
                <a:solidFill>
                  <a:srgbClr val="0000FF"/>
                </a:solidFill>
                <a:latin typeface="Arial - 16" charset="0"/>
              </a:rPr>
              <a:t>. </a:t>
            </a:r>
            <a:r>
              <a:rPr lang="kk-KZ" sz="2800">
                <a:solidFill>
                  <a:srgbClr val="0000FF"/>
                </a:solidFill>
              </a:rPr>
              <a:t>Одан кейін олар өз идеяларын әріптестерімен біріктіреді </a:t>
            </a:r>
            <a:r>
              <a:rPr lang="ru-RU" sz="2800">
                <a:solidFill>
                  <a:srgbClr val="0000FF"/>
                </a:solidFill>
                <a:latin typeface="Arial - 16" charset="0"/>
              </a:rPr>
              <a:t>(</a:t>
            </a:r>
            <a:r>
              <a:rPr lang="ru-RU" sz="2800">
                <a:solidFill>
                  <a:srgbClr val="0000FF"/>
                </a:solidFill>
              </a:rPr>
              <a:t>Бірік</a:t>
            </a:r>
            <a:r>
              <a:rPr lang="en-GB" sz="2800">
                <a:solidFill>
                  <a:srgbClr val="0000FF"/>
                </a:solidFill>
                <a:latin typeface="Arial - 16" charset="0"/>
              </a:rPr>
              <a:t>)</a:t>
            </a:r>
            <a:r>
              <a:rPr lang="kk-KZ" sz="2800">
                <a:solidFill>
                  <a:srgbClr val="0000FF"/>
                </a:solidFill>
              </a:rPr>
              <a:t> және соңында</a:t>
            </a:r>
            <a:r>
              <a:rPr lang="ru-RU" sz="2800">
                <a:solidFill>
                  <a:srgbClr val="0000FF"/>
                </a:solidFill>
                <a:latin typeface="Arial - 16" charset="0"/>
              </a:rPr>
              <a:t> </a:t>
            </a:r>
            <a:r>
              <a:rPr lang="ru-RU" sz="2800">
                <a:solidFill>
                  <a:srgbClr val="0000FF"/>
                </a:solidFill>
              </a:rPr>
              <a:t>мұғалім бүкіл сыныптың идеяларын талқылауды бастайды (Бөліс). </a:t>
            </a:r>
            <a:endParaRPr lang="en-GB" sz="2800">
              <a:solidFill>
                <a:srgbClr val="0000FF"/>
              </a:solidFill>
            </a:endParaRPr>
          </a:p>
        </p:txBody>
      </p:sp>
      <p:pic>
        <p:nvPicPr>
          <p:cNvPr id="33796" name="Picture 4" descr="TALKthinkpairshare2[1]"/>
          <p:cNvPicPr>
            <a:picLocks noChangeAspect="1" noChangeArrowheads="1"/>
          </p:cNvPicPr>
          <p:nvPr/>
        </p:nvPicPr>
        <p:blipFill>
          <a:blip r:embed="rId3" cstate="print"/>
          <a:srcRect/>
          <a:stretch>
            <a:fillRect/>
          </a:stretch>
        </p:blipFill>
        <p:spPr bwMode="auto">
          <a:xfrm>
            <a:off x="6896100" y="673100"/>
            <a:ext cx="2820988" cy="56657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60700" y="165100"/>
            <a:ext cx="4521200" cy="701675"/>
          </a:xfrm>
          <a:prstGeom prst="rect">
            <a:avLst/>
          </a:prstGeom>
          <a:noFill/>
          <a:ln w="9525">
            <a:noFill/>
            <a:miter lim="800000"/>
            <a:headEnd/>
            <a:tailEnd/>
          </a:ln>
        </p:spPr>
        <p:txBody>
          <a:bodyPr>
            <a:spAutoFit/>
          </a:bodyPr>
          <a:lstStyle/>
          <a:p>
            <a:r>
              <a:rPr lang="ru-RU" sz="4000" b="1">
                <a:solidFill>
                  <a:srgbClr val="0000FF"/>
                </a:solidFill>
              </a:rPr>
              <a:t>Бірге ойлаймыз</a:t>
            </a:r>
            <a:endParaRPr lang="en-GB" sz="4000" b="1">
              <a:solidFill>
                <a:srgbClr val="0000FF"/>
              </a:solidFill>
              <a:latin typeface="Arial - 16" charset="0"/>
            </a:endParaRPr>
          </a:p>
        </p:txBody>
      </p:sp>
      <p:sp>
        <p:nvSpPr>
          <p:cNvPr id="34819" name="Text Box 3"/>
          <p:cNvSpPr txBox="1">
            <a:spLocks noChangeArrowheads="1"/>
          </p:cNvSpPr>
          <p:nvPr/>
        </p:nvSpPr>
        <p:spPr bwMode="auto">
          <a:xfrm>
            <a:off x="4719638" y="920750"/>
            <a:ext cx="5080000" cy="4278313"/>
          </a:xfrm>
          <a:prstGeom prst="rect">
            <a:avLst/>
          </a:prstGeom>
          <a:noFill/>
          <a:ln w="9525">
            <a:noFill/>
            <a:miter lim="800000"/>
            <a:headEnd/>
            <a:tailEnd/>
          </a:ln>
        </p:spPr>
        <p:txBody>
          <a:bodyPr>
            <a:spAutoFit/>
          </a:bodyPr>
          <a:lstStyle/>
          <a:p>
            <a:r>
              <a:rPr lang="ru-RU" sz="1700">
                <a:solidFill>
                  <a:srgbClr val="0000FF"/>
                </a:solidFill>
              </a:rPr>
              <a:t>Бұл сыныбыңызда талқылауға және диалогқа ықпал ететін және «Қолыңды көтер/1 адамға сену» көзқарасынан бас тартуға көмектесетін жақсы тәсілі</a:t>
            </a:r>
            <a:r>
              <a:rPr lang="en-GB" altLang="ja-JP" sz="1700">
                <a:solidFill>
                  <a:srgbClr val="0000FF"/>
                </a:solidFill>
                <a:latin typeface="Arial - 16" charset="0"/>
                <a:ea typeface="MS PGothic" pitchFamily="34" charset="-128"/>
              </a:rPr>
              <a:t>. </a:t>
            </a:r>
          </a:p>
          <a:p>
            <a:r>
              <a:rPr lang="en-GB" sz="1700">
                <a:solidFill>
                  <a:srgbClr val="0000FF"/>
                </a:solidFill>
                <a:latin typeface="Arial - 16" charset="0"/>
              </a:rPr>
              <a:t>1.  </a:t>
            </a:r>
            <a:r>
              <a:rPr lang="kk-KZ" sz="1700">
                <a:solidFill>
                  <a:srgbClr val="0000FF"/>
                </a:solidFill>
              </a:rPr>
              <a:t>Оқушыларды 4 адамнан тұратын топқа бөліңіз</a:t>
            </a:r>
            <a:r>
              <a:rPr lang="ru-RU" sz="1700">
                <a:solidFill>
                  <a:srgbClr val="0000FF"/>
                </a:solidFill>
                <a:latin typeface="Arial - 16" charset="0"/>
              </a:rPr>
              <a:t>, </a:t>
            </a:r>
            <a:r>
              <a:rPr lang="ru-RU" sz="1700">
                <a:solidFill>
                  <a:srgbClr val="0000FF"/>
                </a:solidFill>
              </a:rPr>
              <a:t>әр оқушыға 1-ден 4-ке дейін нөмір беріңіз.  </a:t>
            </a:r>
            <a:endParaRPr lang="en-GB" sz="1700">
              <a:solidFill>
                <a:srgbClr val="0000FF"/>
              </a:solidFill>
            </a:endParaRPr>
          </a:p>
          <a:p>
            <a:r>
              <a:rPr lang="en-GB" sz="1700">
                <a:solidFill>
                  <a:srgbClr val="0000FF"/>
                </a:solidFill>
                <a:latin typeface="Arial - 16" charset="0"/>
              </a:rPr>
              <a:t>2.  </a:t>
            </a:r>
            <a:r>
              <a:rPr lang="kk-KZ" sz="1700">
                <a:solidFill>
                  <a:srgbClr val="0000FF"/>
                </a:solidFill>
              </a:rPr>
              <a:t>Одан кейін сіз оқушыларға топта талқылау үшін сұрақ қоясыз</a:t>
            </a:r>
            <a:r>
              <a:rPr lang="ru-RU" sz="1700">
                <a:solidFill>
                  <a:srgbClr val="0000FF"/>
                </a:solidFill>
                <a:latin typeface="Arial - 16" charset="0"/>
              </a:rPr>
              <a:t>. </a:t>
            </a:r>
            <a:r>
              <a:rPr lang="ru-RU" sz="1700">
                <a:solidFill>
                  <a:srgbClr val="0000FF"/>
                </a:solidFill>
              </a:rPr>
              <a:t>Берілген уақыт біткеннен кейін, олар өз жауаптарын планшетке жазады және сыныппен бөліседі.  </a:t>
            </a:r>
            <a:endParaRPr lang="en-GB" sz="1700">
              <a:solidFill>
                <a:srgbClr val="0000FF"/>
              </a:solidFill>
            </a:endParaRPr>
          </a:p>
          <a:p>
            <a:r>
              <a:rPr lang="en-GB" sz="1700">
                <a:solidFill>
                  <a:srgbClr val="0000FF"/>
                </a:solidFill>
                <a:latin typeface="Arial - 16" charset="0"/>
              </a:rPr>
              <a:t> </a:t>
            </a:r>
            <a:r>
              <a:rPr lang="kk-KZ" sz="1700">
                <a:solidFill>
                  <a:srgbClr val="0000FF"/>
                </a:solidFill>
              </a:rPr>
              <a:t>Сізге балалар арасында бәсекелестік тудыру үшін ұпай есептеу жүйесін пайдалануға болады. Одан кейін барған сайын күрделілігі артатын сұрақтарды пайдалана отырып, сипатталған қадамдарды қайталайсыз. </a:t>
            </a:r>
            <a:r>
              <a:rPr lang="ru-RU" sz="1700">
                <a:solidFill>
                  <a:srgbClr val="0000FF"/>
                </a:solidFill>
              </a:rPr>
              <a:t> </a:t>
            </a:r>
            <a:endParaRPr lang="en-GB" sz="1700">
              <a:solidFill>
                <a:srgbClr val="0000FF"/>
              </a:solidFill>
            </a:endParaRPr>
          </a:p>
        </p:txBody>
      </p:sp>
      <p:pic>
        <p:nvPicPr>
          <p:cNvPr id="34820" name="Picture 4" descr="heads_together[1]"/>
          <p:cNvPicPr>
            <a:picLocks noChangeAspect="1" noChangeArrowheads="1"/>
          </p:cNvPicPr>
          <p:nvPr/>
        </p:nvPicPr>
        <p:blipFill>
          <a:blip r:embed="rId3" cstate="print"/>
          <a:srcRect/>
          <a:stretch>
            <a:fillRect/>
          </a:stretch>
        </p:blipFill>
        <p:spPr bwMode="auto">
          <a:xfrm>
            <a:off x="762000" y="965200"/>
            <a:ext cx="3589338" cy="39576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228600" y="2476500"/>
            <a:ext cx="9702800" cy="3524250"/>
          </a:xfrm>
          <a:prstGeom prst="rect">
            <a:avLst/>
          </a:prstGeom>
          <a:noFill/>
          <a:ln w="9525">
            <a:noFill/>
            <a:miter lim="800000"/>
            <a:headEnd/>
            <a:tailEnd/>
          </a:ln>
        </p:spPr>
        <p:txBody>
          <a:bodyPr>
            <a:spAutoFit/>
          </a:bodyPr>
          <a:lstStyle/>
          <a:p>
            <a:endParaRPr lang="en-GB"/>
          </a:p>
          <a:p>
            <a:r>
              <a:rPr lang="en-GB"/>
              <a:t>1</a:t>
            </a:r>
            <a:r>
              <a:rPr lang="en-GB" sz="1700">
                <a:solidFill>
                  <a:srgbClr val="000000"/>
                </a:solidFill>
                <a:latin typeface="Arial - 16" charset="0"/>
              </a:rPr>
              <a:t>.  </a:t>
            </a:r>
            <a:r>
              <a:rPr lang="kk-KZ" sz="1700">
                <a:solidFill>
                  <a:srgbClr val="000000"/>
                </a:solidFill>
              </a:rPr>
              <a:t>Топтарға бөліңіз.</a:t>
            </a:r>
            <a:r>
              <a:rPr lang="en-GB" sz="1700">
                <a:solidFill>
                  <a:srgbClr val="000000"/>
                </a:solidFill>
                <a:latin typeface="Arial - 16" charset="0"/>
              </a:rPr>
              <a:t> </a:t>
            </a:r>
            <a:r>
              <a:rPr lang="kk-KZ" sz="1700">
                <a:solidFill>
                  <a:srgbClr val="000000"/>
                </a:solidFill>
              </a:rPr>
              <a:t>Әр топ топ мүшелерінің санына қарай өз мүшелеріне 1-ден 4-ке дейін немесе 5-ке дейін нөмір береді. </a:t>
            </a:r>
            <a:r>
              <a:rPr lang="en-GB" sz="1700">
                <a:solidFill>
                  <a:srgbClr val="000000"/>
                </a:solidFill>
                <a:latin typeface="Arial - 16" charset="0"/>
              </a:rPr>
              <a:t> </a:t>
            </a:r>
            <a:r>
              <a:rPr lang="ru-RU" sz="1700">
                <a:solidFill>
                  <a:srgbClr val="000000"/>
                </a:solidFill>
              </a:rPr>
              <a:t> </a:t>
            </a:r>
            <a:endParaRPr lang="en-GB" sz="1700">
              <a:solidFill>
                <a:srgbClr val="000000"/>
              </a:solidFill>
            </a:endParaRPr>
          </a:p>
          <a:p>
            <a:r>
              <a:rPr lang="en-GB" sz="1700">
                <a:solidFill>
                  <a:srgbClr val="000000"/>
                </a:solidFill>
                <a:latin typeface="Arial - 16" charset="0"/>
              </a:rPr>
              <a:t>2.  </a:t>
            </a:r>
            <a:r>
              <a:rPr lang="kk-KZ" sz="1700">
                <a:solidFill>
                  <a:srgbClr val="000000"/>
                </a:solidFill>
              </a:rPr>
              <a:t>Мұғалім сұрақ қояды, ойлануға уақыт белгілейді және одан кейін “Бірге ойлаймыз” – деп айтады. </a:t>
            </a:r>
            <a:r>
              <a:rPr lang="ru-RU" sz="1700">
                <a:solidFill>
                  <a:srgbClr val="000000"/>
                </a:solidFill>
              </a:rPr>
              <a:t> </a:t>
            </a:r>
            <a:r>
              <a:rPr lang="ru-RU" sz="1700">
                <a:solidFill>
                  <a:srgbClr val="000000"/>
                </a:solidFill>
                <a:latin typeface="Arial - 16" charset="0"/>
              </a:rPr>
              <a:t> </a:t>
            </a:r>
          </a:p>
          <a:p>
            <a:r>
              <a:rPr lang="en-GB" sz="1700">
                <a:solidFill>
                  <a:srgbClr val="000000"/>
                </a:solidFill>
                <a:latin typeface="Arial - 16" charset="0"/>
              </a:rPr>
              <a:t>3. </a:t>
            </a:r>
            <a:r>
              <a:rPr lang="kk-KZ" sz="1700">
                <a:solidFill>
                  <a:srgbClr val="000000"/>
                </a:solidFill>
              </a:rPr>
              <a:t>Оқушылар тұрады және сұрақты ауызша талқылау үшін үстелдің орта тұсында түйісе, еңкейеді. </a:t>
            </a:r>
            <a:r>
              <a:rPr lang="ru-RU" sz="1700">
                <a:solidFill>
                  <a:srgbClr val="000000"/>
                </a:solidFill>
              </a:rPr>
              <a:t> </a:t>
            </a:r>
          </a:p>
          <a:p>
            <a:pPr>
              <a:buFontTx/>
              <a:buAutoNum type="arabicPeriod" startAt="4"/>
            </a:pPr>
            <a:r>
              <a:rPr lang="ru-RU" sz="1700">
                <a:solidFill>
                  <a:srgbClr val="000000"/>
                </a:solidFill>
              </a:rPr>
              <a:t> Барлығы жауапты білгеннен кейін, өз орындарына отырады да</a:t>
            </a:r>
            <a:r>
              <a:rPr lang="ru-RU" sz="1700">
                <a:solidFill>
                  <a:srgbClr val="000000"/>
                </a:solidFill>
                <a:latin typeface="Arial - 16" charset="0"/>
              </a:rPr>
              <a:t>, </a:t>
            </a:r>
            <a:r>
              <a:rPr lang="ru-RU" sz="1700">
                <a:solidFill>
                  <a:srgbClr val="000000"/>
                </a:solidFill>
              </a:rPr>
              <a:t>сынып дайын деп айтады.</a:t>
            </a:r>
            <a:r>
              <a:rPr lang="ru-RU" sz="1700">
                <a:solidFill>
                  <a:srgbClr val="000000"/>
                </a:solidFill>
                <a:latin typeface="Arial - 16" charset="0"/>
              </a:rPr>
              <a:t> </a:t>
            </a:r>
          </a:p>
          <a:p>
            <a:pPr>
              <a:buFontTx/>
              <a:buAutoNum type="arabicPeriod" startAt="4"/>
            </a:pPr>
            <a:r>
              <a:rPr lang="ru-RU" sz="1700">
                <a:solidFill>
                  <a:srgbClr val="000000"/>
                </a:solidFill>
              </a:rPr>
              <a:t> Санды таңдау үшін зырылдауықты айналдырады </a:t>
            </a:r>
            <a:r>
              <a:rPr lang="ru-RU" sz="1700">
                <a:solidFill>
                  <a:srgbClr val="000000"/>
                </a:solidFill>
                <a:latin typeface="Arial - 16" charset="0"/>
              </a:rPr>
              <a:t>(</a:t>
            </a:r>
            <a:r>
              <a:rPr lang="ru-RU" sz="1700">
                <a:solidFill>
                  <a:srgbClr val="000000"/>
                </a:solidFill>
              </a:rPr>
              <a:t>немесе 1-ден 4-ке немесе 5-ке дейін кез келген санды атаңыз</a:t>
            </a:r>
            <a:r>
              <a:rPr lang="ru-RU" sz="1700">
                <a:solidFill>
                  <a:srgbClr val="000000"/>
                </a:solidFill>
                <a:latin typeface="Arial - 16" charset="0"/>
              </a:rPr>
              <a:t>). </a:t>
            </a:r>
            <a:r>
              <a:rPr lang="ru-RU" sz="1700">
                <a:solidFill>
                  <a:srgbClr val="000000"/>
                </a:solidFill>
              </a:rPr>
              <a:t>Әр команданың тиісті оқушысы үстелден планшет пен қаламды алып, жауап жазады да, орнынан тұрады. Бұл тыныштықта орындалады.  </a:t>
            </a:r>
            <a:r>
              <a:rPr lang="ru-RU" sz="1700">
                <a:solidFill>
                  <a:srgbClr val="000000"/>
                </a:solidFill>
                <a:latin typeface="Arial - 16" charset="0"/>
              </a:rPr>
              <a:t> </a:t>
            </a:r>
          </a:p>
          <a:p>
            <a:pPr>
              <a:buFontTx/>
              <a:buAutoNum type="arabicPeriod" startAt="4"/>
            </a:pPr>
            <a:r>
              <a:rPr lang="ru-RU" sz="1700">
                <a:solidFill>
                  <a:srgbClr val="000000"/>
                </a:solidFill>
              </a:rPr>
              <a:t> Командаға бір мезетте жауаптарын көрсетуге белгі беріңіз. Әрбір дұрыс жауап үшін ұпайларын есептейсіз.   </a:t>
            </a:r>
            <a:endParaRPr lang="en-GB" sz="1700">
              <a:solidFill>
                <a:srgbClr val="000000"/>
              </a:solidFill>
            </a:endParaRPr>
          </a:p>
        </p:txBody>
      </p:sp>
      <p:pic>
        <p:nvPicPr>
          <p:cNvPr id="1028" name="Picture 3" descr="clipboard(19)"/>
          <p:cNvPicPr>
            <a:picLocks noChangeAspect="1" noChangeArrowheads="1"/>
          </p:cNvPicPr>
          <p:nvPr/>
        </p:nvPicPr>
        <p:blipFill>
          <a:blip r:embed="rId5" cstate="print"/>
          <a:srcRect/>
          <a:stretch>
            <a:fillRect/>
          </a:stretch>
        </p:blipFill>
        <p:spPr bwMode="auto">
          <a:xfrm>
            <a:off x="88900" y="101600"/>
            <a:ext cx="5556250" cy="2560638"/>
          </a:xfrm>
          <a:prstGeom prst="rect">
            <a:avLst/>
          </a:prstGeom>
          <a:noFill/>
          <a:ln w="9525">
            <a:noFill/>
            <a:miter lim="800000"/>
            <a:headEnd/>
            <a:tailEnd/>
          </a:ln>
        </p:spPr>
      </p:pic>
    </p:spTree>
    <p:controls>
      <p:control spid="1026" name="ShockwaveFlash1" r:id="rId2" imgW="2704762" imgH="2704762"/>
    </p:controls>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178300" y="1092200"/>
            <a:ext cx="5664200" cy="3267075"/>
          </a:xfrm>
          <a:prstGeom prst="rect">
            <a:avLst/>
          </a:prstGeom>
          <a:noFill/>
          <a:ln w="9525">
            <a:noFill/>
            <a:miter lim="800000"/>
            <a:headEnd/>
            <a:tailEnd/>
          </a:ln>
        </p:spPr>
        <p:txBody>
          <a:bodyPr>
            <a:spAutoFit/>
          </a:bodyPr>
          <a:lstStyle/>
          <a:p>
            <a:r>
              <a:rPr lang="en-GB" sz="2600">
                <a:solidFill>
                  <a:srgbClr val="000000"/>
                </a:solidFill>
                <a:latin typeface="Arial - 58" charset="0"/>
              </a:rPr>
              <a:t>1.  </a:t>
            </a:r>
            <a:r>
              <a:rPr lang="kk-KZ" sz="2600">
                <a:solidFill>
                  <a:srgbClr val="000000"/>
                </a:solidFill>
              </a:rPr>
              <a:t>Жұпқа бөлініңіздер</a:t>
            </a:r>
            <a:r>
              <a:rPr lang="en-GB" sz="2600">
                <a:solidFill>
                  <a:srgbClr val="000000"/>
                </a:solidFill>
                <a:latin typeface="Arial - 58" charset="0"/>
              </a:rPr>
              <a:t>.</a:t>
            </a:r>
          </a:p>
          <a:p>
            <a:r>
              <a:rPr lang="en-GB" sz="2600">
                <a:solidFill>
                  <a:srgbClr val="000000"/>
                </a:solidFill>
                <a:latin typeface="Arial - 58" charset="0"/>
              </a:rPr>
              <a:t>2.  </a:t>
            </a:r>
            <a:r>
              <a:rPr lang="kk-KZ" sz="2600">
                <a:solidFill>
                  <a:srgbClr val="000000"/>
                </a:solidFill>
              </a:rPr>
              <a:t>3 ұйғарым жазыңыз, оның біреуі “жалған” болып табылады. </a:t>
            </a:r>
            <a:r>
              <a:rPr lang="ru-RU" sz="2600">
                <a:solidFill>
                  <a:srgbClr val="000000"/>
                </a:solidFill>
              </a:rPr>
              <a:t> </a:t>
            </a:r>
            <a:endParaRPr lang="en-GB" sz="2600">
              <a:solidFill>
                <a:srgbClr val="000000"/>
              </a:solidFill>
            </a:endParaRPr>
          </a:p>
          <a:p>
            <a:r>
              <a:rPr lang="en-GB" sz="2600">
                <a:solidFill>
                  <a:srgbClr val="000000"/>
                </a:solidFill>
                <a:latin typeface="Arial - 58" charset="0"/>
              </a:rPr>
              <a:t>3.  </a:t>
            </a:r>
            <a:r>
              <a:rPr lang="kk-KZ" sz="2600">
                <a:solidFill>
                  <a:srgbClr val="000000"/>
                </a:solidFill>
              </a:rPr>
              <a:t>Өз ұйғарымдарыңызды басқа жұпқа беріңіздер</a:t>
            </a:r>
            <a:r>
              <a:rPr lang="ru-RU" sz="2600">
                <a:solidFill>
                  <a:srgbClr val="000000"/>
                </a:solidFill>
                <a:latin typeface="Arial - 58" charset="0"/>
              </a:rPr>
              <a:t>.</a:t>
            </a:r>
          </a:p>
          <a:p>
            <a:r>
              <a:rPr lang="en-GB" sz="2600">
                <a:solidFill>
                  <a:srgbClr val="000000"/>
                </a:solidFill>
                <a:latin typeface="Arial - 58" charset="0"/>
              </a:rPr>
              <a:t>4.  </a:t>
            </a:r>
            <a:r>
              <a:rPr lang="kk-KZ" sz="2600">
                <a:solidFill>
                  <a:srgbClr val="000000"/>
                </a:solidFill>
              </a:rPr>
              <a:t>Екінші жұп ұйғарымды оқиды және үш жауаптың қайсысы дұрыс еместігін талқылайды. </a:t>
            </a:r>
            <a:r>
              <a:rPr lang="ru-RU" sz="2600">
                <a:solidFill>
                  <a:srgbClr val="000000"/>
                </a:solidFill>
              </a:rPr>
              <a:t> </a:t>
            </a:r>
            <a:endParaRPr lang="en-GB" sz="2600">
              <a:solidFill>
                <a:srgbClr val="000000"/>
              </a:solidFill>
            </a:endParaRPr>
          </a:p>
        </p:txBody>
      </p:sp>
      <p:pic>
        <p:nvPicPr>
          <p:cNvPr id="35843" name="Picture 3" descr="clipboard(20)"/>
          <p:cNvPicPr>
            <a:picLocks noChangeAspect="1" noChangeArrowheads="1"/>
          </p:cNvPicPr>
          <p:nvPr/>
        </p:nvPicPr>
        <p:blipFill>
          <a:blip r:embed="rId3" cstate="print"/>
          <a:srcRect/>
          <a:stretch>
            <a:fillRect/>
          </a:stretch>
        </p:blipFill>
        <p:spPr bwMode="auto">
          <a:xfrm>
            <a:off x="215900" y="254000"/>
            <a:ext cx="3810000" cy="51181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ALKlistentriangle2[1]"/>
          <p:cNvPicPr>
            <a:picLocks noChangeAspect="1" noChangeArrowheads="1"/>
          </p:cNvPicPr>
          <p:nvPr/>
        </p:nvPicPr>
        <p:blipFill>
          <a:blip r:embed="rId3" cstate="print"/>
          <a:srcRect/>
          <a:stretch>
            <a:fillRect/>
          </a:stretch>
        </p:blipFill>
        <p:spPr bwMode="auto">
          <a:xfrm rot="1245600">
            <a:off x="5321300" y="558800"/>
            <a:ext cx="2774950" cy="2774950"/>
          </a:xfrm>
          <a:prstGeom prst="rect">
            <a:avLst/>
          </a:prstGeom>
          <a:noFill/>
          <a:ln w="9525">
            <a:noFill/>
            <a:miter lim="800000"/>
            <a:headEnd/>
            <a:tailEnd/>
          </a:ln>
        </p:spPr>
      </p:pic>
      <p:sp>
        <p:nvSpPr>
          <p:cNvPr id="36867" name="Text Box 3"/>
          <p:cNvSpPr txBox="1">
            <a:spLocks noChangeArrowheads="1"/>
          </p:cNvSpPr>
          <p:nvPr/>
        </p:nvSpPr>
        <p:spPr bwMode="auto">
          <a:xfrm>
            <a:off x="165100" y="3492500"/>
            <a:ext cx="10058400" cy="1816100"/>
          </a:xfrm>
          <a:prstGeom prst="rect">
            <a:avLst/>
          </a:prstGeom>
          <a:noFill/>
          <a:ln w="9525">
            <a:noFill/>
            <a:miter lim="800000"/>
            <a:headEnd/>
            <a:tailEnd/>
          </a:ln>
        </p:spPr>
        <p:txBody>
          <a:bodyPr>
            <a:spAutoFit/>
          </a:bodyPr>
          <a:lstStyle/>
          <a:p>
            <a:r>
              <a:rPr lang="ru-RU" sz="1400">
                <a:solidFill>
                  <a:srgbClr val="00008B"/>
                </a:solidFill>
              </a:rPr>
              <a:t>Оқушылар үш адамнан тұратын топта бірлесіп жұмыс істейді</a:t>
            </a:r>
            <a:r>
              <a:rPr lang="ru-RU" sz="1400">
                <a:solidFill>
                  <a:srgbClr val="00008B"/>
                </a:solidFill>
                <a:latin typeface="Arial - 21" charset="0"/>
              </a:rPr>
              <a:t>:</a:t>
            </a:r>
            <a:endParaRPr lang="en-GB" sz="1400">
              <a:solidFill>
                <a:srgbClr val="00008B"/>
              </a:solidFill>
              <a:latin typeface="Arial - 21" charset="0"/>
            </a:endParaRPr>
          </a:p>
          <a:p>
            <a:endParaRPr lang="en-GB" sz="1400">
              <a:solidFill>
                <a:srgbClr val="00008B"/>
              </a:solidFill>
              <a:latin typeface="Arial - 21" charset="0"/>
            </a:endParaRPr>
          </a:p>
          <a:p>
            <a:r>
              <a:rPr lang="ru-RU" sz="1400">
                <a:solidFill>
                  <a:srgbClr val="00008B"/>
                </a:solidFill>
                <a:latin typeface="Arial - 21" charset="0"/>
              </a:rPr>
              <a:t>СПИКЕР </a:t>
            </a:r>
            <a:r>
              <a:rPr lang="ru-RU" sz="1400">
                <a:solidFill>
                  <a:srgbClr val="00008B"/>
                </a:solidFill>
              </a:rPr>
              <a:t>мұғалімнің нұсқаулығы бойынша тақырыпты түсіндіреді (немесе проблема туралы өз ойымен бөліседі)</a:t>
            </a:r>
            <a:r>
              <a:rPr lang="en-GB" sz="1400">
                <a:solidFill>
                  <a:srgbClr val="00008B"/>
                </a:solidFill>
                <a:latin typeface="Arial - 21" charset="0"/>
              </a:rPr>
              <a:t>.</a:t>
            </a:r>
          </a:p>
          <a:p>
            <a:r>
              <a:rPr lang="ru-RU" sz="1400">
                <a:solidFill>
                  <a:srgbClr val="00008B"/>
                </a:solidFill>
                <a:latin typeface="Arial - 21" charset="0"/>
              </a:rPr>
              <a:t>ИНТЕРВЬЮЕР </a:t>
            </a:r>
            <a:r>
              <a:rPr lang="ru-RU" sz="1400">
                <a:solidFill>
                  <a:srgbClr val="00008B"/>
                </a:solidFill>
              </a:rPr>
              <a:t>мұқият тыңдайды және егжей-тегжейін анықтау үшін сұрақтар қояды.  </a:t>
            </a:r>
          </a:p>
          <a:p>
            <a:r>
              <a:rPr lang="ru-RU" sz="1400">
                <a:solidFill>
                  <a:srgbClr val="00008B"/>
                </a:solidFill>
              </a:rPr>
              <a:t>ХАТШЫ</a:t>
            </a:r>
            <a:r>
              <a:rPr lang="ru-RU" sz="1400">
                <a:solidFill>
                  <a:srgbClr val="00008B"/>
                </a:solidFill>
                <a:latin typeface="Arial - 21" charset="0"/>
              </a:rPr>
              <a:t> </a:t>
            </a:r>
            <a:r>
              <a:rPr lang="ru-RU" sz="1400">
                <a:solidFill>
                  <a:srgbClr val="00008B"/>
                </a:solidFill>
              </a:rPr>
              <a:t>үдерісті бақылайды және «спикерге» де, «интервьюерге» де кері байланыс береді.  </a:t>
            </a:r>
            <a:endParaRPr lang="en-GB" sz="1400">
              <a:solidFill>
                <a:srgbClr val="00008B"/>
              </a:solidFill>
            </a:endParaRPr>
          </a:p>
          <a:p>
            <a:endParaRPr lang="en-GB" sz="1400">
              <a:solidFill>
                <a:srgbClr val="00008B"/>
              </a:solidFill>
              <a:latin typeface="Arial - 21" charset="0"/>
            </a:endParaRPr>
          </a:p>
          <a:p>
            <a:r>
              <a:rPr lang="en-GB" sz="1400">
                <a:solidFill>
                  <a:srgbClr val="00008B"/>
                </a:solidFill>
                <a:latin typeface="Arial - 21" charset="0"/>
              </a:rPr>
              <a:t>(</a:t>
            </a:r>
            <a:r>
              <a:rPr lang="kk-KZ" sz="1400">
                <a:solidFill>
                  <a:srgbClr val="00008B"/>
                </a:solidFill>
              </a:rPr>
              <a:t>Рөлдерді анықтау үшін “Бірге ойланамыз” тәсілі қолданылуы мүмкін – рөлдермен ауысуға болады (қазір немесе кешіректеу).</a:t>
            </a:r>
            <a:r>
              <a:rPr lang="ru-RU" sz="1400">
                <a:solidFill>
                  <a:srgbClr val="00008B"/>
                </a:solidFill>
              </a:rPr>
              <a:t> </a:t>
            </a:r>
            <a:endParaRPr lang="en-GB" sz="1400">
              <a:solidFill>
                <a:srgbClr val="00008B"/>
              </a:solidFill>
            </a:endParaRPr>
          </a:p>
        </p:txBody>
      </p:sp>
      <p:sp>
        <p:nvSpPr>
          <p:cNvPr id="36868" name="Text Box 4"/>
          <p:cNvSpPr txBox="1">
            <a:spLocks noChangeArrowheads="1"/>
          </p:cNvSpPr>
          <p:nvPr/>
        </p:nvSpPr>
        <p:spPr bwMode="auto">
          <a:xfrm rot="-1500000">
            <a:off x="65088" y="1255713"/>
            <a:ext cx="6103937" cy="625475"/>
          </a:xfrm>
          <a:prstGeom prst="rect">
            <a:avLst/>
          </a:prstGeom>
          <a:noFill/>
          <a:ln w="9525">
            <a:noFill/>
            <a:miter lim="800000"/>
            <a:headEnd/>
            <a:tailEnd/>
          </a:ln>
        </p:spPr>
        <p:txBody>
          <a:bodyPr>
            <a:spAutoFit/>
          </a:bodyPr>
          <a:lstStyle/>
          <a:p>
            <a:r>
              <a:rPr lang="ru-RU" sz="3500">
                <a:solidFill>
                  <a:srgbClr val="0000FF"/>
                </a:solidFill>
              </a:rPr>
              <a:t>Тыңдайтын үшбұрыштар</a:t>
            </a:r>
            <a:endParaRPr lang="en-GB" sz="3500">
              <a:solidFill>
                <a:srgbClr val="0000FF"/>
              </a:solidFill>
              <a:latin typeface="Bookman Old Style - 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ALKinfogap2[1]"/>
          <p:cNvPicPr>
            <a:picLocks noChangeAspect="1" noChangeArrowheads="1"/>
          </p:cNvPicPr>
          <p:nvPr/>
        </p:nvPicPr>
        <p:blipFill>
          <a:blip r:embed="rId3" cstate="print"/>
          <a:srcRect/>
          <a:stretch>
            <a:fillRect/>
          </a:stretch>
        </p:blipFill>
        <p:spPr bwMode="auto">
          <a:xfrm>
            <a:off x="3467100" y="1676400"/>
            <a:ext cx="2794000" cy="2794000"/>
          </a:xfrm>
          <a:prstGeom prst="rect">
            <a:avLst/>
          </a:prstGeom>
          <a:noFill/>
          <a:ln w="9525">
            <a:noFill/>
            <a:miter lim="800000"/>
            <a:headEnd/>
            <a:tailEnd/>
          </a:ln>
        </p:spPr>
      </p:pic>
      <p:sp>
        <p:nvSpPr>
          <p:cNvPr id="37891" name="Text Box 3"/>
          <p:cNvSpPr txBox="1">
            <a:spLocks noChangeArrowheads="1"/>
          </p:cNvSpPr>
          <p:nvPr/>
        </p:nvSpPr>
        <p:spPr bwMode="auto">
          <a:xfrm>
            <a:off x="139700" y="2628900"/>
            <a:ext cx="3251200" cy="554038"/>
          </a:xfrm>
          <a:prstGeom prst="rect">
            <a:avLst/>
          </a:prstGeom>
          <a:noFill/>
          <a:ln w="9525">
            <a:noFill/>
            <a:miter lim="800000"/>
            <a:headEnd/>
            <a:tailEnd/>
          </a:ln>
        </p:spPr>
        <p:txBody>
          <a:bodyPr>
            <a:spAutoFit/>
          </a:bodyPr>
          <a:lstStyle/>
          <a:p>
            <a:r>
              <a:rPr lang="ru-RU" sz="1500">
                <a:solidFill>
                  <a:srgbClr val="0000FF"/>
                </a:solidFill>
              </a:rPr>
              <a:t>1-ші оқушыда ақпараттың 50 пайызы жазылған парақ бар</a:t>
            </a:r>
            <a:r>
              <a:rPr lang="en-GB" sz="1500">
                <a:solidFill>
                  <a:srgbClr val="0000FF"/>
                </a:solidFill>
                <a:latin typeface="Bookman Old Style - 8" charset="0"/>
              </a:rPr>
              <a:t>.</a:t>
            </a:r>
          </a:p>
        </p:txBody>
      </p:sp>
      <p:sp>
        <p:nvSpPr>
          <p:cNvPr id="37892" name="Text Box 4"/>
          <p:cNvSpPr txBox="1">
            <a:spLocks noChangeArrowheads="1"/>
          </p:cNvSpPr>
          <p:nvPr/>
        </p:nvSpPr>
        <p:spPr bwMode="auto">
          <a:xfrm>
            <a:off x="2703513" y="1003300"/>
            <a:ext cx="4743450" cy="579438"/>
          </a:xfrm>
          <a:prstGeom prst="rect">
            <a:avLst/>
          </a:prstGeom>
          <a:noFill/>
          <a:ln w="9525">
            <a:noFill/>
            <a:miter lim="800000"/>
            <a:headEnd/>
            <a:tailEnd/>
          </a:ln>
        </p:spPr>
        <p:txBody>
          <a:bodyPr>
            <a:spAutoFit/>
          </a:bodyPr>
          <a:lstStyle/>
          <a:p>
            <a:r>
              <a:rPr lang="ru-RU" sz="3200">
                <a:solidFill>
                  <a:srgbClr val="0000FF"/>
                </a:solidFill>
              </a:rPr>
              <a:t>Ақпараттағы ақаулық</a:t>
            </a:r>
            <a:endParaRPr lang="en-GB" sz="3200">
              <a:solidFill>
                <a:srgbClr val="0000FF"/>
              </a:solidFill>
              <a:latin typeface="Bookman Old Style - 8" charset="0"/>
            </a:endParaRPr>
          </a:p>
        </p:txBody>
      </p:sp>
      <p:sp>
        <p:nvSpPr>
          <p:cNvPr id="37893" name="Text Box 5"/>
          <p:cNvSpPr txBox="1">
            <a:spLocks noChangeArrowheads="1"/>
          </p:cNvSpPr>
          <p:nvPr/>
        </p:nvSpPr>
        <p:spPr bwMode="auto">
          <a:xfrm>
            <a:off x="6592888" y="2516188"/>
            <a:ext cx="3784600" cy="581025"/>
          </a:xfrm>
          <a:prstGeom prst="rect">
            <a:avLst/>
          </a:prstGeom>
          <a:noFill/>
          <a:ln w="9525">
            <a:noFill/>
            <a:miter lim="800000"/>
            <a:headEnd/>
            <a:tailEnd/>
          </a:ln>
        </p:spPr>
        <p:txBody>
          <a:bodyPr>
            <a:spAutoFit/>
          </a:bodyPr>
          <a:lstStyle/>
          <a:p>
            <a:r>
              <a:rPr lang="ru-RU" sz="1600">
                <a:solidFill>
                  <a:srgbClr val="0000FF"/>
                </a:solidFill>
              </a:rPr>
              <a:t>Ақпараттың қалған бөлігі 2-ші оқушыдағы парақта</a:t>
            </a:r>
            <a:r>
              <a:rPr lang="ru-RU" sz="1600">
                <a:solidFill>
                  <a:srgbClr val="0000FF"/>
                </a:solidFill>
                <a:latin typeface="Bookman Old Style - 8" charset="0"/>
              </a:rPr>
              <a:t>. </a:t>
            </a:r>
            <a:endParaRPr lang="en-GB" sz="1600">
              <a:solidFill>
                <a:srgbClr val="0000FF"/>
              </a:solidFill>
              <a:latin typeface="Bookman Old Style - 8" charset="0"/>
            </a:endParaRPr>
          </a:p>
        </p:txBody>
      </p:sp>
      <p:sp>
        <p:nvSpPr>
          <p:cNvPr id="37894" name="Line 6"/>
          <p:cNvSpPr>
            <a:spLocks noChangeShapeType="1"/>
          </p:cNvSpPr>
          <p:nvPr/>
        </p:nvSpPr>
        <p:spPr bwMode="auto">
          <a:xfrm flipH="1">
            <a:off x="5584825" y="3163888"/>
            <a:ext cx="2413000" cy="1790700"/>
          </a:xfrm>
          <a:prstGeom prst="line">
            <a:avLst/>
          </a:prstGeom>
          <a:noFill/>
          <a:ln w="38100">
            <a:solidFill>
              <a:srgbClr val="000000"/>
            </a:solidFill>
            <a:round/>
            <a:headEnd type="oval" w="med" len="sm"/>
            <a:tailEnd type="triangle" w="med" len="sm"/>
          </a:ln>
        </p:spPr>
        <p:txBody>
          <a:bodyPr wrap="none" anchor="ctr"/>
          <a:lstStyle/>
          <a:p>
            <a:endParaRPr lang="ru-RU"/>
          </a:p>
        </p:txBody>
      </p:sp>
      <p:sp>
        <p:nvSpPr>
          <p:cNvPr id="37895" name="Line 7"/>
          <p:cNvSpPr>
            <a:spLocks noChangeShapeType="1"/>
          </p:cNvSpPr>
          <p:nvPr/>
        </p:nvSpPr>
        <p:spPr bwMode="auto">
          <a:xfrm>
            <a:off x="1839913" y="3235325"/>
            <a:ext cx="2341562" cy="1731963"/>
          </a:xfrm>
          <a:prstGeom prst="line">
            <a:avLst/>
          </a:prstGeom>
          <a:noFill/>
          <a:ln w="38100">
            <a:solidFill>
              <a:srgbClr val="000000"/>
            </a:solidFill>
            <a:round/>
            <a:headEnd type="oval" w="med" len="sm"/>
            <a:tailEnd type="triangle" w="med" len="sm"/>
          </a:ln>
        </p:spPr>
        <p:txBody>
          <a:bodyPr wrap="none" anchor="ctr"/>
          <a:lstStyle/>
          <a:p>
            <a:endParaRPr lang="ru-RU"/>
          </a:p>
        </p:txBody>
      </p:sp>
      <p:sp>
        <p:nvSpPr>
          <p:cNvPr id="37896" name="Text Box 8"/>
          <p:cNvSpPr txBox="1">
            <a:spLocks noChangeArrowheads="1"/>
          </p:cNvSpPr>
          <p:nvPr/>
        </p:nvSpPr>
        <p:spPr bwMode="auto">
          <a:xfrm>
            <a:off x="2184400" y="4940300"/>
            <a:ext cx="5842000" cy="549275"/>
          </a:xfrm>
          <a:prstGeom prst="rect">
            <a:avLst/>
          </a:prstGeom>
          <a:noFill/>
          <a:ln w="9525">
            <a:noFill/>
            <a:miter lim="800000"/>
            <a:headEnd/>
            <a:tailEnd/>
          </a:ln>
        </p:spPr>
        <p:txBody>
          <a:bodyPr>
            <a:spAutoFit/>
          </a:bodyPr>
          <a:lstStyle/>
          <a:p>
            <a:pPr algn="ctr"/>
            <a:r>
              <a:rPr lang="ru-RU" sz="1500">
                <a:solidFill>
                  <a:srgbClr val="0000FF"/>
                </a:solidFill>
              </a:rPr>
              <a:t>Жұптағы екі оқушы бір-біріне өз бөлігіне қатысты түсініктеме береді</a:t>
            </a:r>
            <a:r>
              <a:rPr lang="ru-RU" sz="1500">
                <a:solidFill>
                  <a:srgbClr val="0000FF"/>
                </a:solidFill>
                <a:latin typeface="Bookman Old Style - 8" charset="0"/>
              </a:rPr>
              <a:t> (</a:t>
            </a:r>
            <a:r>
              <a:rPr lang="ru-RU" sz="1500">
                <a:solidFill>
                  <a:srgbClr val="0000FF"/>
                </a:solidFill>
              </a:rPr>
              <a:t>оны қағаздан көрсетпестен</a:t>
            </a:r>
            <a:r>
              <a:rPr lang="ru-RU" sz="1500">
                <a:solidFill>
                  <a:srgbClr val="0000FF"/>
                </a:solidFill>
                <a:latin typeface="Bookman Old Style - 8" charset="0"/>
              </a:rPr>
              <a:t>).</a:t>
            </a:r>
            <a:endParaRPr lang="en-GB" sz="1500">
              <a:solidFill>
                <a:srgbClr val="0000FF"/>
              </a:solidFill>
              <a:latin typeface="Bookman Old Style - 8" charset="0"/>
            </a:endParaRPr>
          </a:p>
        </p:txBody>
      </p:sp>
      <p:sp>
        <p:nvSpPr>
          <p:cNvPr id="37897" name="Text Box 9"/>
          <p:cNvSpPr txBox="1">
            <a:spLocks noChangeArrowheads="1"/>
          </p:cNvSpPr>
          <p:nvPr/>
        </p:nvSpPr>
        <p:spPr bwMode="auto">
          <a:xfrm>
            <a:off x="2487613" y="6259513"/>
            <a:ext cx="5113337" cy="336550"/>
          </a:xfrm>
          <a:prstGeom prst="rect">
            <a:avLst/>
          </a:prstGeom>
          <a:noFill/>
          <a:ln w="9525">
            <a:noFill/>
            <a:miter lim="800000"/>
            <a:headEnd/>
            <a:tailEnd/>
          </a:ln>
        </p:spPr>
        <p:txBody>
          <a:bodyPr>
            <a:spAutoFit/>
          </a:bodyPr>
          <a:lstStyle/>
          <a:p>
            <a:r>
              <a:rPr lang="ru-RU" sz="1600">
                <a:solidFill>
                  <a:srgbClr val="0000FF"/>
                </a:solidFill>
              </a:rPr>
              <a:t>Жұптар сыныппен кері байланыс орнатады.  </a:t>
            </a:r>
            <a:endParaRPr lang="en-GB" sz="1600">
              <a:solidFill>
                <a:srgbClr val="0000FF"/>
              </a:solidFill>
            </a:endParaRPr>
          </a:p>
        </p:txBody>
      </p:sp>
      <p:sp>
        <p:nvSpPr>
          <p:cNvPr id="37898" name="Line 10"/>
          <p:cNvSpPr>
            <a:spLocks noChangeShapeType="1"/>
          </p:cNvSpPr>
          <p:nvPr/>
        </p:nvSpPr>
        <p:spPr bwMode="auto">
          <a:xfrm>
            <a:off x="4927600" y="5486400"/>
            <a:ext cx="0" cy="673100"/>
          </a:xfrm>
          <a:prstGeom prst="line">
            <a:avLst/>
          </a:prstGeom>
          <a:noFill/>
          <a:ln w="38100">
            <a:solidFill>
              <a:srgbClr val="000000"/>
            </a:solidFill>
            <a:round/>
            <a:headEnd type="oval" w="med" len="sm"/>
            <a:tailEnd type="triangle" w="med" len="sm"/>
          </a:ln>
        </p:spPr>
        <p:txBody>
          <a:bodyPr wrap="none" anchor="ctr"/>
          <a:lstStyle/>
          <a:p>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38914" name="Oval 2"/>
          <p:cNvSpPr>
            <a:spLocks noChangeArrowheads="1"/>
          </p:cNvSpPr>
          <p:nvPr/>
        </p:nvSpPr>
        <p:spPr bwMode="auto">
          <a:xfrm>
            <a:off x="-152400" y="1955800"/>
            <a:ext cx="5394325" cy="4232275"/>
          </a:xfrm>
          <a:prstGeom prst="ellipse">
            <a:avLst/>
          </a:prstGeom>
          <a:gradFill rotWithShape="0">
            <a:gsLst>
              <a:gs pos="0">
                <a:srgbClr val="98FB98"/>
              </a:gs>
              <a:gs pos="100000">
                <a:srgbClr val="7B7BC0"/>
              </a:gs>
            </a:gsLst>
            <a:lin ang="0" scaled="1"/>
          </a:gradFill>
          <a:ln w="38100">
            <a:solidFill>
              <a:srgbClr val="000000"/>
            </a:solidFill>
            <a:prstDash val="sysDot"/>
            <a:round/>
            <a:headEnd/>
            <a:tailEnd/>
          </a:ln>
        </p:spPr>
        <p:txBody>
          <a:bodyPr wrap="none" anchor="ctr"/>
          <a:lstStyle/>
          <a:p>
            <a:endParaRPr lang="en-US"/>
          </a:p>
        </p:txBody>
      </p:sp>
      <p:sp>
        <p:nvSpPr>
          <p:cNvPr id="38915" name="Oval 3"/>
          <p:cNvSpPr>
            <a:spLocks noChangeArrowheads="1"/>
          </p:cNvSpPr>
          <p:nvPr/>
        </p:nvSpPr>
        <p:spPr bwMode="auto">
          <a:xfrm>
            <a:off x="255588" y="177800"/>
            <a:ext cx="9577387" cy="1079500"/>
          </a:xfrm>
          <a:prstGeom prst="ellipse">
            <a:avLst/>
          </a:prstGeom>
          <a:gradFill rotWithShape="0">
            <a:gsLst>
              <a:gs pos="0">
                <a:srgbClr val="7B7BC0"/>
              </a:gs>
              <a:gs pos="100000">
                <a:srgbClr val="98FB98"/>
              </a:gs>
            </a:gsLst>
            <a:lin ang="0" scaled="1"/>
          </a:gradFill>
          <a:ln w="38100">
            <a:solidFill>
              <a:srgbClr val="000000"/>
            </a:solidFill>
            <a:prstDash val="sysDot"/>
            <a:round/>
            <a:headEnd/>
            <a:tailEnd/>
          </a:ln>
        </p:spPr>
        <p:txBody>
          <a:bodyPr wrap="none" anchor="ctr"/>
          <a:lstStyle/>
          <a:p>
            <a:endParaRPr lang="en-US"/>
          </a:p>
        </p:txBody>
      </p:sp>
      <p:sp>
        <p:nvSpPr>
          <p:cNvPr id="38916" name="Text Box 4"/>
          <p:cNvSpPr txBox="1">
            <a:spLocks noChangeArrowheads="1"/>
          </p:cNvSpPr>
          <p:nvPr/>
        </p:nvSpPr>
        <p:spPr bwMode="auto">
          <a:xfrm>
            <a:off x="1201738" y="330200"/>
            <a:ext cx="7839075" cy="579438"/>
          </a:xfrm>
          <a:prstGeom prst="rect">
            <a:avLst/>
          </a:prstGeom>
          <a:noFill/>
          <a:ln w="9525">
            <a:noFill/>
            <a:miter lim="800000"/>
            <a:headEnd/>
            <a:tailEnd/>
          </a:ln>
        </p:spPr>
        <p:txBody>
          <a:bodyPr>
            <a:spAutoFit/>
          </a:bodyPr>
          <a:lstStyle/>
          <a:p>
            <a:pPr algn="ctr"/>
            <a:r>
              <a:rPr lang="ru-RU" sz="3200" b="1">
                <a:solidFill>
                  <a:srgbClr val="4B0082"/>
                </a:solidFill>
              </a:rPr>
              <a:t>Кабинет объектілерінің модельдері</a:t>
            </a:r>
            <a:endParaRPr lang="en-GB" sz="3200" b="1">
              <a:solidFill>
                <a:srgbClr val="4B0082"/>
              </a:solidFill>
              <a:latin typeface="Bookman Old Style - 16" charset="0"/>
            </a:endParaRPr>
          </a:p>
        </p:txBody>
      </p:sp>
      <p:sp>
        <p:nvSpPr>
          <p:cNvPr id="38917" name="Text Box 5"/>
          <p:cNvSpPr txBox="1">
            <a:spLocks noChangeArrowheads="1"/>
          </p:cNvSpPr>
          <p:nvPr/>
        </p:nvSpPr>
        <p:spPr bwMode="auto">
          <a:xfrm>
            <a:off x="368300" y="1346200"/>
            <a:ext cx="9499600" cy="609600"/>
          </a:xfrm>
          <a:prstGeom prst="rect">
            <a:avLst/>
          </a:prstGeom>
          <a:noFill/>
          <a:ln w="9525">
            <a:noFill/>
            <a:miter lim="800000"/>
            <a:headEnd/>
            <a:tailEnd/>
          </a:ln>
        </p:spPr>
        <p:txBody>
          <a:bodyPr>
            <a:spAutoFit/>
          </a:bodyPr>
          <a:lstStyle/>
          <a:p>
            <a:r>
              <a:rPr lang="ru-RU" sz="1700">
                <a:solidFill>
                  <a:srgbClr val="000000"/>
                </a:solidFill>
              </a:rPr>
              <a:t>Әрбір топ қораптағы заттарды пайдалана отырып, өздеріне берілген сұлбаны/жүйені/картаны дыбыстауы қажет </a:t>
            </a:r>
            <a:r>
              <a:rPr lang="ru-RU" sz="1000">
                <a:solidFill>
                  <a:srgbClr val="000000"/>
                </a:solidFill>
              </a:rPr>
              <a:t>(қажетсізін алып тастаңыз)</a:t>
            </a:r>
            <a:r>
              <a:rPr lang="en-GB" sz="1700">
                <a:solidFill>
                  <a:srgbClr val="000000"/>
                </a:solidFill>
                <a:latin typeface="Bookman Old Style - 16" charset="0"/>
              </a:rPr>
              <a:t>.</a:t>
            </a:r>
          </a:p>
        </p:txBody>
      </p:sp>
      <p:sp>
        <p:nvSpPr>
          <p:cNvPr id="38918" name="Text Box 6"/>
          <p:cNvSpPr txBox="1">
            <a:spLocks noChangeArrowheads="1"/>
          </p:cNvSpPr>
          <p:nvPr/>
        </p:nvSpPr>
        <p:spPr bwMode="auto">
          <a:xfrm>
            <a:off x="866775" y="2432050"/>
            <a:ext cx="3708400" cy="3000375"/>
          </a:xfrm>
          <a:prstGeom prst="rect">
            <a:avLst/>
          </a:prstGeom>
          <a:noFill/>
          <a:ln w="9525">
            <a:noFill/>
            <a:miter lim="800000"/>
            <a:headEnd/>
            <a:tailEnd/>
          </a:ln>
        </p:spPr>
        <p:txBody>
          <a:bodyPr>
            <a:spAutoFit/>
          </a:bodyPr>
          <a:lstStyle/>
          <a:p>
            <a:r>
              <a:rPr lang="ru-RU" sz="2100">
                <a:solidFill>
                  <a:srgbClr val="000000"/>
                </a:solidFill>
              </a:rPr>
              <a:t>Ескерілуі тиіс</a:t>
            </a:r>
            <a:r>
              <a:rPr lang="ru-RU" sz="2100">
                <a:solidFill>
                  <a:srgbClr val="000000"/>
                </a:solidFill>
                <a:latin typeface="Bookman Old Style - 16" charset="0"/>
              </a:rPr>
              <a:t>:</a:t>
            </a:r>
            <a:endParaRPr lang="en-GB" sz="2100">
              <a:solidFill>
                <a:srgbClr val="000000"/>
              </a:solidFill>
              <a:latin typeface="Bookman Old Style - 16" charset="0"/>
            </a:endParaRPr>
          </a:p>
          <a:p>
            <a:endParaRPr lang="en-GB" sz="2100">
              <a:solidFill>
                <a:srgbClr val="000000"/>
              </a:solidFill>
              <a:latin typeface="Bookman Old Style - 16" charset="0"/>
            </a:endParaRPr>
          </a:p>
          <a:p>
            <a:r>
              <a:rPr lang="en-GB" sz="2100">
                <a:solidFill>
                  <a:srgbClr val="000000"/>
                </a:solidFill>
                <a:latin typeface="Bookman Old Style - 16" charset="0"/>
              </a:rPr>
              <a:t>·</a:t>
            </a:r>
            <a:r>
              <a:rPr lang="kk-KZ" sz="2100">
                <a:solidFill>
                  <a:srgbClr val="000000"/>
                </a:solidFill>
                <a:latin typeface="Bookman Old Style - 16" charset="0"/>
              </a:rPr>
              <a:t>С</a:t>
            </a:r>
            <a:r>
              <a:rPr lang="kk-KZ" sz="2100">
                <a:solidFill>
                  <a:srgbClr val="000000"/>
                </a:solidFill>
              </a:rPr>
              <a:t>ұлба қандай нысанда болуы тиіс</a:t>
            </a:r>
            <a:r>
              <a:rPr lang="en-GB" sz="2100">
                <a:solidFill>
                  <a:srgbClr val="000000"/>
                </a:solidFill>
                <a:latin typeface="Bookman Old Style - 16" charset="0"/>
              </a:rPr>
              <a:t>?</a:t>
            </a:r>
          </a:p>
          <a:p>
            <a:r>
              <a:rPr lang="en-GB" sz="2100">
                <a:solidFill>
                  <a:srgbClr val="000000"/>
                </a:solidFill>
                <a:latin typeface="Bookman Old Style - 16" charset="0"/>
              </a:rPr>
              <a:t>·</a:t>
            </a:r>
            <a:r>
              <a:rPr lang="kk-KZ" sz="2100">
                <a:solidFill>
                  <a:srgbClr val="000000"/>
                </a:solidFill>
              </a:rPr>
              <a:t>Бұл нысанды дыбыстау үшін нені пайдалана аламыз</a:t>
            </a:r>
            <a:r>
              <a:rPr lang="en-GB" sz="2100">
                <a:solidFill>
                  <a:srgbClr val="000000"/>
                </a:solidFill>
                <a:latin typeface="Bookman Old Style - 16" charset="0"/>
              </a:rPr>
              <a:t>?</a:t>
            </a:r>
          </a:p>
          <a:p>
            <a:r>
              <a:rPr lang="en-GB" sz="2100">
                <a:solidFill>
                  <a:srgbClr val="000000"/>
                </a:solidFill>
                <a:latin typeface="Bookman Old Style - 16" charset="0"/>
              </a:rPr>
              <a:t>·</a:t>
            </a:r>
            <a:r>
              <a:rPr lang="kk-KZ" sz="2100">
                <a:solidFill>
                  <a:srgbClr val="000000"/>
                </a:solidFill>
              </a:rPr>
              <a:t>Негізгі объектілерді қалай ұсына аламыз</a:t>
            </a:r>
            <a:r>
              <a:rPr lang="en-GB" sz="2100">
                <a:solidFill>
                  <a:srgbClr val="000000"/>
                </a:solidFill>
                <a:latin typeface="Bookman Old Style - 16" charset="0"/>
              </a:rPr>
              <a:t>?</a:t>
            </a:r>
          </a:p>
        </p:txBody>
      </p:sp>
      <p:pic>
        <p:nvPicPr>
          <p:cNvPr id="38919" name="Picture 7" descr="st_catz_outreach2[1]"/>
          <p:cNvPicPr>
            <a:picLocks noChangeAspect="1" noChangeArrowheads="1"/>
          </p:cNvPicPr>
          <p:nvPr/>
        </p:nvPicPr>
        <p:blipFill>
          <a:blip r:embed="rId3" cstate="print"/>
          <a:srcRect/>
          <a:stretch>
            <a:fillRect/>
          </a:stretch>
        </p:blipFill>
        <p:spPr bwMode="auto">
          <a:xfrm>
            <a:off x="6337300" y="2108200"/>
            <a:ext cx="3278188" cy="3113088"/>
          </a:xfrm>
          <a:prstGeom prst="rect">
            <a:avLst/>
          </a:prstGeom>
          <a:noFill/>
          <a:ln w="9525">
            <a:noFill/>
            <a:miter lim="800000"/>
            <a:headEnd/>
            <a:tailEnd/>
          </a:ln>
        </p:spPr>
      </p:pic>
      <p:pic>
        <p:nvPicPr>
          <p:cNvPr id="38920" name="Picture 8" descr="biocity[1]"/>
          <p:cNvPicPr>
            <a:picLocks noChangeAspect="1" noChangeArrowheads="1"/>
          </p:cNvPicPr>
          <p:nvPr/>
        </p:nvPicPr>
        <p:blipFill>
          <a:blip r:embed="rId4" cstate="print"/>
          <a:srcRect/>
          <a:stretch>
            <a:fillRect/>
          </a:stretch>
        </p:blipFill>
        <p:spPr bwMode="auto">
          <a:xfrm>
            <a:off x="4483100" y="3702050"/>
            <a:ext cx="3125788" cy="2954338"/>
          </a:xfrm>
          <a:prstGeom prst="rect">
            <a:avLst/>
          </a:prstGeom>
          <a:noFill/>
          <a:ln w="9525">
            <a:noFill/>
            <a:miter lim="800000"/>
            <a:headEnd/>
            <a:tailEnd/>
          </a:ln>
        </p:spPr>
      </p:pic>
      <p:sp>
        <p:nvSpPr>
          <p:cNvPr id="38921" name="Oval 9"/>
          <p:cNvSpPr>
            <a:spLocks noChangeArrowheads="1"/>
          </p:cNvSpPr>
          <p:nvPr/>
        </p:nvSpPr>
        <p:spPr bwMode="auto">
          <a:xfrm>
            <a:off x="5664200" y="5829300"/>
            <a:ext cx="254000" cy="254000"/>
          </a:xfrm>
          <a:prstGeom prst="ellipse">
            <a:avLst/>
          </a:prstGeom>
          <a:solidFill>
            <a:schemeClr val="accent1">
              <a:alpha val="1176"/>
            </a:schemeClr>
          </a:solidFill>
          <a:ln w="38100">
            <a:solidFill>
              <a:srgbClr val="000000"/>
            </a:solidFill>
            <a:prstDash val="sysDot"/>
            <a:round/>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44500" y="1358900"/>
            <a:ext cx="8991600" cy="1054100"/>
          </a:xfrm>
          <a:prstGeom prst="rect">
            <a:avLst/>
          </a:prstGeom>
          <a:noFill/>
          <a:ln w="9525">
            <a:noFill/>
            <a:miter lim="800000"/>
            <a:headEnd/>
            <a:tailEnd/>
          </a:ln>
        </p:spPr>
        <p:txBody>
          <a:bodyPr>
            <a:spAutoFit/>
          </a:bodyPr>
          <a:lstStyle/>
          <a:p>
            <a:pPr algn="ctr"/>
            <a:r>
              <a:rPr lang="ru-RU" sz="2100">
                <a:solidFill>
                  <a:srgbClr val="0000FF"/>
                </a:solidFill>
              </a:rPr>
              <a:t>Кабинетте қорап қойылып, оған оқушылар сабақтың соңында өз сұрақтарын қалдыра алады. Бұл сұрақтар</a:t>
            </a:r>
            <a:r>
              <a:rPr lang="ru-RU" sz="2100">
                <a:solidFill>
                  <a:srgbClr val="0000FF"/>
                </a:solidFill>
                <a:latin typeface="Bookman Old Style - 8" charset="0"/>
              </a:rPr>
              <a:t> </a:t>
            </a:r>
            <a:r>
              <a:rPr lang="ru-RU" sz="2100">
                <a:solidFill>
                  <a:srgbClr val="0000FF"/>
                </a:solidFill>
              </a:rPr>
              <a:t>келесі сабақтың басында талқыланады.  </a:t>
            </a:r>
            <a:endParaRPr lang="en-GB" sz="2100">
              <a:solidFill>
                <a:srgbClr val="0000FF"/>
              </a:solidFill>
            </a:endParaRPr>
          </a:p>
        </p:txBody>
      </p:sp>
      <p:sp>
        <p:nvSpPr>
          <p:cNvPr id="39939" name="Text Box 3"/>
          <p:cNvSpPr txBox="1">
            <a:spLocks noChangeArrowheads="1"/>
          </p:cNvSpPr>
          <p:nvPr/>
        </p:nvSpPr>
        <p:spPr bwMode="auto">
          <a:xfrm>
            <a:off x="1695450" y="304800"/>
            <a:ext cx="7416800" cy="723900"/>
          </a:xfrm>
          <a:prstGeom prst="rect">
            <a:avLst/>
          </a:prstGeom>
          <a:noFill/>
          <a:ln w="9525">
            <a:noFill/>
            <a:miter lim="800000"/>
            <a:headEnd/>
            <a:tailEnd/>
          </a:ln>
        </p:spPr>
        <p:txBody>
          <a:bodyPr>
            <a:spAutoFit/>
          </a:bodyPr>
          <a:lstStyle/>
          <a:p>
            <a:r>
              <a:rPr lang="ru-RU" sz="4100" b="1">
                <a:solidFill>
                  <a:srgbClr val="0000FF"/>
                </a:solidFill>
              </a:rPr>
              <a:t>Сұрақтары бар қорап</a:t>
            </a:r>
            <a:endParaRPr lang="en-GB" sz="4100" b="1">
              <a:solidFill>
                <a:srgbClr val="0000FF"/>
              </a:solidFill>
              <a:latin typeface="Bookman Old Style - 8" charset="0"/>
            </a:endParaRPr>
          </a:p>
        </p:txBody>
      </p:sp>
      <p:pic>
        <p:nvPicPr>
          <p:cNvPr id="39940" name="Picture 4" descr="Question%20box[1]"/>
          <p:cNvPicPr>
            <a:picLocks noChangeAspect="1" noChangeArrowheads="1"/>
          </p:cNvPicPr>
          <p:nvPr/>
        </p:nvPicPr>
        <p:blipFill>
          <a:blip r:embed="rId3" cstate="print"/>
          <a:srcRect/>
          <a:stretch>
            <a:fillRect/>
          </a:stretch>
        </p:blipFill>
        <p:spPr bwMode="auto">
          <a:xfrm>
            <a:off x="3187700" y="2571750"/>
            <a:ext cx="3556000" cy="34671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25500" y="101600"/>
            <a:ext cx="8991600" cy="1616075"/>
          </a:xfrm>
          <a:prstGeom prst="rect">
            <a:avLst/>
          </a:prstGeom>
          <a:noFill/>
          <a:ln w="9525">
            <a:noFill/>
            <a:miter lim="800000"/>
            <a:headEnd/>
            <a:tailEnd/>
          </a:ln>
        </p:spPr>
        <p:txBody>
          <a:bodyPr>
            <a:spAutoFit/>
          </a:bodyPr>
          <a:lstStyle/>
          <a:p>
            <a:r>
              <a:rPr lang="ru-RU" sz="5000">
                <a:solidFill>
                  <a:srgbClr val="0000FF"/>
                </a:solidFill>
              </a:rPr>
              <a:t>Оқушылар СҰРАҚТАРЫН қалдырады</a:t>
            </a:r>
            <a:endParaRPr lang="en-GB" sz="5000">
              <a:solidFill>
                <a:srgbClr val="0000FF"/>
              </a:solidFill>
              <a:latin typeface="Arial - 32" charset="0"/>
            </a:endParaRPr>
          </a:p>
        </p:txBody>
      </p:sp>
      <p:sp>
        <p:nvSpPr>
          <p:cNvPr id="40963" name="Text Box 3"/>
          <p:cNvSpPr txBox="1">
            <a:spLocks noChangeArrowheads="1"/>
          </p:cNvSpPr>
          <p:nvPr/>
        </p:nvSpPr>
        <p:spPr bwMode="auto">
          <a:xfrm>
            <a:off x="520700" y="1828800"/>
            <a:ext cx="5715000" cy="2978150"/>
          </a:xfrm>
          <a:prstGeom prst="rect">
            <a:avLst/>
          </a:prstGeom>
          <a:noFill/>
          <a:ln w="9525">
            <a:noFill/>
            <a:miter lim="800000"/>
            <a:headEnd/>
            <a:tailEnd/>
          </a:ln>
        </p:spPr>
        <p:txBody>
          <a:bodyPr>
            <a:spAutoFit/>
          </a:bodyPr>
          <a:lstStyle/>
          <a:p>
            <a:r>
              <a:rPr lang="ru-RU" sz="2100" b="1">
                <a:solidFill>
                  <a:srgbClr val="0000FF"/>
                </a:solidFill>
              </a:rPr>
              <a:t>Мысалы</a:t>
            </a:r>
            <a:r>
              <a:rPr lang="en-GB" sz="2100" b="1">
                <a:solidFill>
                  <a:srgbClr val="0000FF"/>
                </a:solidFill>
                <a:latin typeface="Arial - 14" charset="0"/>
              </a:rPr>
              <a:t>– </a:t>
            </a:r>
          </a:p>
          <a:p>
            <a:endParaRPr lang="en-GB" sz="2100" b="1">
              <a:solidFill>
                <a:srgbClr val="0000FF"/>
              </a:solidFill>
              <a:latin typeface="Arial - 14" charset="0"/>
            </a:endParaRPr>
          </a:p>
          <a:p>
            <a:r>
              <a:rPr lang="en-GB" sz="2100" b="1">
                <a:solidFill>
                  <a:srgbClr val="0000FF"/>
                </a:solidFill>
                <a:latin typeface="Arial - 14" charset="0"/>
              </a:rPr>
              <a:t>·</a:t>
            </a:r>
            <a:r>
              <a:rPr lang="kk-KZ" sz="2100" b="1">
                <a:solidFill>
                  <a:srgbClr val="0000FF"/>
                </a:solidFill>
              </a:rPr>
              <a:t> Жаңа тақырыпты оқыған кезде не туралы білгіңіз келеді?</a:t>
            </a:r>
            <a:r>
              <a:rPr lang="ru-RU" sz="2100" b="1">
                <a:solidFill>
                  <a:srgbClr val="0000FF"/>
                </a:solidFill>
                <a:latin typeface="Arial - 14" charset="0"/>
              </a:rPr>
              <a:t> </a:t>
            </a:r>
          </a:p>
          <a:p>
            <a:r>
              <a:rPr lang="en-GB" sz="2100" b="1">
                <a:solidFill>
                  <a:srgbClr val="0000FF"/>
                </a:solidFill>
                <a:latin typeface="Arial - 14" charset="0"/>
              </a:rPr>
              <a:t>·</a:t>
            </a:r>
            <a:r>
              <a:rPr lang="kk-KZ" sz="2100" b="1">
                <a:solidFill>
                  <a:srgbClr val="0000FF"/>
                </a:solidFill>
              </a:rPr>
              <a:t> Білімді бағалау үшін мұғалімнен немесе басқа оқушылардан сұрау.</a:t>
            </a:r>
            <a:endParaRPr lang="en-GB" sz="2100" b="1">
              <a:solidFill>
                <a:srgbClr val="0000FF"/>
              </a:solidFill>
              <a:latin typeface="Arial - 14" charset="0"/>
            </a:endParaRPr>
          </a:p>
          <a:p>
            <a:r>
              <a:rPr lang="en-GB" sz="2100" b="1">
                <a:solidFill>
                  <a:srgbClr val="0000FF"/>
                </a:solidFill>
                <a:latin typeface="Arial - 14" charset="0"/>
              </a:rPr>
              <a:t>·</a:t>
            </a:r>
            <a:r>
              <a:rPr lang="kk-KZ" sz="2100" b="1">
                <a:solidFill>
                  <a:srgbClr val="0000FF"/>
                </a:solidFill>
              </a:rPr>
              <a:t> Алдағы уақытта біліміңізді жақсартқыңыз келетін білім/түсінбеу саласын көрсету. </a:t>
            </a:r>
            <a:r>
              <a:rPr lang="ru-RU" sz="2100" b="1">
                <a:solidFill>
                  <a:srgbClr val="0000FF"/>
                </a:solidFill>
              </a:rPr>
              <a:t> </a:t>
            </a:r>
            <a:endParaRPr lang="en-GB" sz="2100" b="1">
              <a:solidFill>
                <a:srgbClr val="0000FF"/>
              </a:solidFill>
            </a:endParaRPr>
          </a:p>
        </p:txBody>
      </p:sp>
      <p:pic>
        <p:nvPicPr>
          <p:cNvPr id="40964" name="Picture 4" descr="MSOfficePNG(1)"/>
          <p:cNvPicPr>
            <a:picLocks noChangeAspect="1" noChangeArrowheads="1"/>
          </p:cNvPicPr>
          <p:nvPr/>
        </p:nvPicPr>
        <p:blipFill>
          <a:blip r:embed="rId3" cstate="print"/>
          <a:srcRect/>
          <a:stretch>
            <a:fillRect/>
          </a:stretch>
        </p:blipFill>
        <p:spPr bwMode="auto">
          <a:xfrm>
            <a:off x="6496050" y="1104900"/>
            <a:ext cx="3022600" cy="4721225"/>
          </a:xfrm>
          <a:prstGeom prst="rect">
            <a:avLst/>
          </a:prstGeom>
          <a:noFill/>
          <a:ln w="9525">
            <a:noFill/>
            <a:miter lim="800000"/>
            <a:headEnd/>
            <a:tailEnd/>
          </a:ln>
        </p:spPr>
      </p:pic>
      <p:sp>
        <p:nvSpPr>
          <p:cNvPr id="40965" name="Text Box 5"/>
          <p:cNvSpPr txBox="1">
            <a:spLocks noChangeArrowheads="1"/>
          </p:cNvSpPr>
          <p:nvPr/>
        </p:nvSpPr>
        <p:spPr bwMode="auto">
          <a:xfrm>
            <a:off x="615950" y="5334000"/>
            <a:ext cx="5232400" cy="1016000"/>
          </a:xfrm>
          <a:prstGeom prst="rect">
            <a:avLst/>
          </a:prstGeom>
          <a:noFill/>
          <a:ln w="9525">
            <a:noFill/>
            <a:miter lim="800000"/>
            <a:headEnd/>
            <a:tailEnd/>
          </a:ln>
        </p:spPr>
        <p:txBody>
          <a:bodyPr>
            <a:spAutoFit/>
          </a:bodyPr>
          <a:lstStyle/>
          <a:p>
            <a:r>
              <a:rPr lang="ru-RU" sz="1500" b="1">
                <a:solidFill>
                  <a:srgbClr val="0000FF"/>
                </a:solidFill>
              </a:rPr>
              <a:t>Қабілеттері шамалы оқушыларды «Не» сұрау есімдігін пайдаланып сұрақ қоюға, ал қабілеттері барынша дамыған оқушыларды «Егер де …, не болады?» деген үлгіде сұрақ қоюға ынталандыру.  </a:t>
            </a:r>
            <a:endParaRPr lang="en-GB" sz="15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35163" y="139700"/>
            <a:ext cx="7321550" cy="1112838"/>
          </a:xfrm>
          <a:prstGeom prst="rect">
            <a:avLst/>
          </a:prstGeom>
          <a:noFill/>
          <a:ln w="9525">
            <a:noFill/>
            <a:miter lim="800000"/>
            <a:headEnd/>
            <a:tailEnd/>
          </a:ln>
        </p:spPr>
        <p:txBody>
          <a:bodyPr>
            <a:spAutoFit/>
          </a:bodyPr>
          <a:lstStyle/>
          <a:p>
            <a:pPr algn="ctr"/>
            <a:r>
              <a:rPr lang="ru-RU" sz="6700">
                <a:solidFill>
                  <a:srgbClr val="FF0000"/>
                </a:solidFill>
              </a:rPr>
              <a:t>Он сұрақ</a:t>
            </a:r>
            <a:r>
              <a:rPr lang="en-GB" sz="6700">
                <a:solidFill>
                  <a:srgbClr val="FF0000"/>
                </a:solidFill>
                <a:latin typeface="Arial - 36" charset="0"/>
              </a:rPr>
              <a:t>!</a:t>
            </a:r>
          </a:p>
        </p:txBody>
      </p:sp>
      <p:sp>
        <p:nvSpPr>
          <p:cNvPr id="6147" name="Text Box 3"/>
          <p:cNvSpPr txBox="1">
            <a:spLocks noChangeArrowheads="1"/>
          </p:cNvSpPr>
          <p:nvPr/>
        </p:nvSpPr>
        <p:spPr bwMode="auto">
          <a:xfrm>
            <a:off x="1917700" y="1292225"/>
            <a:ext cx="7137400" cy="3046413"/>
          </a:xfrm>
          <a:prstGeom prst="rect">
            <a:avLst/>
          </a:prstGeom>
          <a:noFill/>
          <a:ln w="9525">
            <a:noFill/>
            <a:miter lim="800000"/>
            <a:headEnd/>
            <a:tailEnd/>
          </a:ln>
        </p:spPr>
        <p:txBody>
          <a:bodyPr>
            <a:spAutoFit/>
          </a:bodyPr>
          <a:lstStyle/>
          <a:p>
            <a:pPr algn="ctr"/>
            <a:r>
              <a:rPr lang="ru-RU" sz="3200">
                <a:solidFill>
                  <a:srgbClr val="0000FF"/>
                </a:solidFill>
              </a:rPr>
              <a:t>Мұғалім бір оқушыны таңдап алады және оның маңдайына негізгі сөз жазылған стикерді жапсырады </a:t>
            </a:r>
            <a:r>
              <a:rPr lang="ru-RU" sz="3200">
                <a:solidFill>
                  <a:srgbClr val="0000FF"/>
                </a:solidFill>
                <a:latin typeface="Bookman Old Style - 20" charset="0"/>
              </a:rPr>
              <a:t>–</a:t>
            </a:r>
            <a:r>
              <a:rPr lang="en-GB" sz="3200">
                <a:solidFill>
                  <a:srgbClr val="0000FF"/>
                </a:solidFill>
                <a:latin typeface="Bookman Old Style - 20" charset="0"/>
              </a:rPr>
              <a:t> </a:t>
            </a:r>
            <a:r>
              <a:rPr lang="kk-KZ" sz="3200">
                <a:solidFill>
                  <a:srgbClr val="0000FF"/>
                </a:solidFill>
              </a:rPr>
              <a:t>қатысушы сыныпқа 10 сұрақ қоя алады</a:t>
            </a:r>
            <a:r>
              <a:rPr lang="ru-RU" sz="3200">
                <a:solidFill>
                  <a:srgbClr val="0000FF"/>
                </a:solidFill>
                <a:latin typeface="Bookman Old Style - 20" charset="0"/>
              </a:rPr>
              <a:t>, </a:t>
            </a:r>
            <a:r>
              <a:rPr lang="ru-RU" sz="3200">
                <a:solidFill>
                  <a:srgbClr val="0000FF"/>
                </a:solidFill>
              </a:rPr>
              <a:t>оған жауап не ИӘ, не ЖОҚ деп беріледі.  </a:t>
            </a:r>
            <a:r>
              <a:rPr lang="ru-RU" sz="3200">
                <a:solidFill>
                  <a:srgbClr val="0000FF"/>
                </a:solidFill>
                <a:latin typeface="Bookman Old Style - 20" charset="0"/>
              </a:rPr>
              <a:t> </a:t>
            </a:r>
            <a:endParaRPr lang="en-GB" sz="3200">
              <a:solidFill>
                <a:srgbClr val="0000FF"/>
              </a:solidFill>
              <a:latin typeface="Bookman Old Style - 20" charset="0"/>
            </a:endParaRPr>
          </a:p>
        </p:txBody>
      </p:sp>
      <p:pic>
        <p:nvPicPr>
          <p:cNvPr id="6148" name="Picture 4" descr="clipboard(8)"/>
          <p:cNvPicPr>
            <a:picLocks noChangeAspect="1" noChangeArrowheads="1"/>
          </p:cNvPicPr>
          <p:nvPr/>
        </p:nvPicPr>
        <p:blipFill>
          <a:blip r:embed="rId3" cstate="print"/>
          <a:srcRect/>
          <a:stretch>
            <a:fillRect/>
          </a:stretch>
        </p:blipFill>
        <p:spPr bwMode="auto">
          <a:xfrm>
            <a:off x="3784600" y="4748213"/>
            <a:ext cx="3333750" cy="331311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0800" y="1168400"/>
            <a:ext cx="6146800" cy="4902200"/>
          </a:xfrm>
          <a:prstGeom prst="rect">
            <a:avLst/>
          </a:prstGeom>
          <a:noFill/>
          <a:ln w="9525">
            <a:noFill/>
            <a:miter lim="800000"/>
            <a:headEnd/>
            <a:tailEnd/>
          </a:ln>
        </p:spPr>
        <p:txBody>
          <a:bodyPr>
            <a:spAutoFit/>
          </a:bodyPr>
          <a:lstStyle/>
          <a:p>
            <a:r>
              <a:rPr lang="ru-RU" sz="2100">
                <a:solidFill>
                  <a:srgbClr val="0000FF"/>
                </a:solidFill>
              </a:rPr>
              <a:t>Күту уақыты оқушыларға ойлануға және жауап беруге мүмкіндік береді. Сыныптағы балалар барлығы бірдей бір бағытта және жылдам ойламайды </a:t>
            </a:r>
            <a:r>
              <a:rPr lang="en-GB" sz="2100">
                <a:solidFill>
                  <a:srgbClr val="0000FF"/>
                </a:solidFill>
                <a:latin typeface="Arial - 14" charset="0"/>
              </a:rPr>
              <a:t>– </a:t>
            </a:r>
            <a:r>
              <a:rPr lang="kk-KZ" sz="2100">
                <a:solidFill>
                  <a:srgbClr val="0000FF"/>
                </a:solidFill>
              </a:rPr>
              <a:t>күту оқушыларға өз ойларын жинақтауға және қойылған сұрақ төңірегінде ойлануға мүмкіндік береді. </a:t>
            </a:r>
            <a:r>
              <a:rPr lang="ru-RU" sz="2100">
                <a:solidFill>
                  <a:srgbClr val="0000FF"/>
                </a:solidFill>
              </a:rPr>
              <a:t> </a:t>
            </a:r>
            <a:endParaRPr lang="en-GB" sz="2100">
              <a:solidFill>
                <a:srgbClr val="0000FF"/>
              </a:solidFill>
            </a:endParaRPr>
          </a:p>
          <a:p>
            <a:r>
              <a:rPr lang="kk-KZ" sz="2100">
                <a:solidFill>
                  <a:srgbClr val="0000FF"/>
                </a:solidFill>
              </a:rPr>
              <a:t>Күту уақытының 2 үлгісі</a:t>
            </a:r>
            <a:r>
              <a:rPr lang="en-GB" sz="2100">
                <a:solidFill>
                  <a:srgbClr val="0000FF"/>
                </a:solidFill>
                <a:latin typeface="Arial - 14" charset="0"/>
              </a:rPr>
              <a:t>:</a:t>
            </a:r>
          </a:p>
          <a:p>
            <a:endParaRPr lang="en-GB" sz="2100">
              <a:solidFill>
                <a:srgbClr val="0000FF"/>
              </a:solidFill>
              <a:latin typeface="Arial - 14" charset="0"/>
            </a:endParaRPr>
          </a:p>
          <a:p>
            <a:r>
              <a:rPr lang="ru-RU" sz="2100">
                <a:solidFill>
                  <a:srgbClr val="0000FF"/>
                </a:solidFill>
              </a:rPr>
              <a:t>Мұғалім айтады</a:t>
            </a:r>
            <a:r>
              <a:rPr lang="ru-RU" sz="2100">
                <a:solidFill>
                  <a:srgbClr val="0000FF"/>
                </a:solidFill>
                <a:latin typeface="Arial - 14" charset="0"/>
              </a:rPr>
              <a:t>, </a:t>
            </a:r>
            <a:r>
              <a:rPr lang="ru-RU" sz="2100">
                <a:solidFill>
                  <a:srgbClr val="0000FF"/>
                </a:solidFill>
              </a:rPr>
              <a:t>одан кейін оқушылар өз жауаптарын бергенге дейін кідіріс жасайды.  </a:t>
            </a:r>
            <a:endParaRPr lang="en-GB" sz="2100">
              <a:solidFill>
                <a:srgbClr val="0000FF"/>
              </a:solidFill>
            </a:endParaRPr>
          </a:p>
          <a:p>
            <a:r>
              <a:rPr lang="ru-RU" sz="2100">
                <a:solidFill>
                  <a:srgbClr val="0000FF"/>
                </a:solidFill>
              </a:rPr>
              <a:t>Оқушы жауап беруді аяқтайды және мұғалім оның жауабына ықпал еткенге дейін кідіріс жасайды. </a:t>
            </a:r>
            <a:r>
              <a:rPr lang="ru-RU" sz="2100">
                <a:solidFill>
                  <a:srgbClr val="0000FF"/>
                </a:solidFill>
                <a:latin typeface="Arial - 14" charset="0"/>
              </a:rPr>
              <a:t> </a:t>
            </a:r>
            <a:r>
              <a:rPr lang="ru-RU" sz="2100">
                <a:solidFill>
                  <a:srgbClr val="0000FF"/>
                </a:solidFill>
              </a:rPr>
              <a:t>Бұл амал оқушыға толықтыруға және жалғастыруға немесе басқа оқушыға жауап беруіне мүмкіндік береді. </a:t>
            </a:r>
            <a:r>
              <a:rPr lang="ru-RU" sz="2100">
                <a:solidFill>
                  <a:srgbClr val="0000FF"/>
                </a:solidFill>
                <a:latin typeface="Arial - 14" charset="0"/>
              </a:rPr>
              <a:t> </a:t>
            </a:r>
            <a:r>
              <a:rPr lang="ru-RU" sz="2100">
                <a:solidFill>
                  <a:srgbClr val="0000FF"/>
                </a:solidFill>
              </a:rPr>
              <a:t> </a:t>
            </a:r>
            <a:endParaRPr lang="en-GB" sz="2100">
              <a:solidFill>
                <a:srgbClr val="0000FF"/>
              </a:solidFill>
            </a:endParaRPr>
          </a:p>
        </p:txBody>
      </p:sp>
      <p:pic>
        <p:nvPicPr>
          <p:cNvPr id="41987" name="Picture 3" descr="MSOfficePNG(3)"/>
          <p:cNvPicPr>
            <a:picLocks noChangeAspect="1" noChangeArrowheads="1"/>
          </p:cNvPicPr>
          <p:nvPr/>
        </p:nvPicPr>
        <p:blipFill>
          <a:blip r:embed="rId3" cstate="print"/>
          <a:srcRect/>
          <a:stretch>
            <a:fillRect/>
          </a:stretch>
        </p:blipFill>
        <p:spPr bwMode="auto">
          <a:xfrm>
            <a:off x="6375400" y="381000"/>
            <a:ext cx="3810000" cy="6350000"/>
          </a:xfrm>
          <a:prstGeom prst="rect">
            <a:avLst/>
          </a:prstGeom>
          <a:noFill/>
          <a:ln w="9525">
            <a:noFill/>
            <a:miter lim="800000"/>
            <a:headEnd/>
            <a:tailEnd/>
          </a:ln>
        </p:spPr>
      </p:pic>
      <p:sp>
        <p:nvSpPr>
          <p:cNvPr id="41988" name="Text Box 4"/>
          <p:cNvSpPr txBox="1">
            <a:spLocks noChangeArrowheads="1"/>
          </p:cNvSpPr>
          <p:nvPr/>
        </p:nvSpPr>
        <p:spPr bwMode="auto">
          <a:xfrm>
            <a:off x="903288" y="76200"/>
            <a:ext cx="5764212" cy="914400"/>
          </a:xfrm>
          <a:prstGeom prst="rect">
            <a:avLst/>
          </a:prstGeom>
          <a:noFill/>
          <a:ln w="9525">
            <a:noFill/>
            <a:miter lim="800000"/>
            <a:headEnd/>
            <a:tailEnd/>
          </a:ln>
        </p:spPr>
        <p:txBody>
          <a:bodyPr>
            <a:spAutoFit/>
          </a:bodyPr>
          <a:lstStyle/>
          <a:p>
            <a:r>
              <a:rPr lang="ru-RU" sz="5400">
                <a:solidFill>
                  <a:srgbClr val="0000FF"/>
                </a:solidFill>
              </a:rPr>
              <a:t>Күту уақыты</a:t>
            </a:r>
            <a:endParaRPr lang="en-GB" sz="5400">
              <a:solidFill>
                <a:srgbClr val="0000FF"/>
              </a:solidFill>
              <a:latin typeface="Bookman Old Style - 2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992438" y="38100"/>
            <a:ext cx="5054600" cy="976313"/>
          </a:xfrm>
          <a:prstGeom prst="rect">
            <a:avLst/>
          </a:prstGeom>
          <a:noFill/>
          <a:ln w="9525">
            <a:noFill/>
            <a:miter lim="800000"/>
            <a:headEnd/>
            <a:tailEnd/>
          </a:ln>
        </p:spPr>
        <p:txBody>
          <a:bodyPr>
            <a:spAutoFit/>
          </a:bodyPr>
          <a:lstStyle/>
          <a:p>
            <a:r>
              <a:rPr lang="kk-KZ" sz="5800">
                <a:solidFill>
                  <a:srgbClr val="0000FF"/>
                </a:solidFill>
              </a:rPr>
              <a:t>Бағдаршам</a:t>
            </a:r>
            <a:endParaRPr lang="en-GB" sz="5800">
              <a:solidFill>
                <a:srgbClr val="0000FF"/>
              </a:solidFill>
            </a:endParaRPr>
          </a:p>
        </p:txBody>
      </p:sp>
      <p:sp>
        <p:nvSpPr>
          <p:cNvPr id="43011" name="Text Box 3"/>
          <p:cNvSpPr txBox="1">
            <a:spLocks noChangeArrowheads="1"/>
          </p:cNvSpPr>
          <p:nvPr/>
        </p:nvSpPr>
        <p:spPr bwMode="auto">
          <a:xfrm>
            <a:off x="381000" y="1168400"/>
            <a:ext cx="5969000" cy="4400550"/>
          </a:xfrm>
          <a:prstGeom prst="rect">
            <a:avLst/>
          </a:prstGeom>
          <a:noFill/>
          <a:ln w="9525">
            <a:noFill/>
            <a:miter lim="800000"/>
            <a:headEnd/>
            <a:tailEnd/>
          </a:ln>
        </p:spPr>
        <p:txBody>
          <a:bodyPr>
            <a:spAutoFit/>
          </a:bodyPr>
          <a:lstStyle/>
          <a:p>
            <a:r>
              <a:rPr lang="ru-RU" sz="2000">
                <a:solidFill>
                  <a:srgbClr val="0000FF"/>
                </a:solidFill>
              </a:rPr>
              <a:t>Түсінгендікті көрсету үшін бағдаршамның түстерін көрнекі құрал ретінде пайдаланыңыз.  </a:t>
            </a:r>
            <a:endParaRPr lang="en-GB" sz="2000">
              <a:solidFill>
                <a:srgbClr val="0000FF"/>
              </a:solidFill>
            </a:endParaRPr>
          </a:p>
          <a:p>
            <a:endParaRPr lang="en-GB" sz="2000">
              <a:solidFill>
                <a:srgbClr val="0000FF"/>
              </a:solidFill>
              <a:latin typeface="Arial - 14" charset="0"/>
            </a:endParaRPr>
          </a:p>
          <a:p>
            <a:r>
              <a:rPr lang="ru-RU" sz="2000">
                <a:solidFill>
                  <a:srgbClr val="0000FF"/>
                </a:solidFill>
              </a:rPr>
              <a:t>Мысалы</a:t>
            </a:r>
            <a:r>
              <a:rPr lang="ru-RU" sz="2000">
                <a:solidFill>
                  <a:srgbClr val="0000FF"/>
                </a:solidFill>
                <a:latin typeface="Arial - 14" charset="0"/>
              </a:rPr>
              <a:t>:</a:t>
            </a:r>
            <a:r>
              <a:rPr lang="en-GB" sz="2000">
                <a:solidFill>
                  <a:srgbClr val="0000FF"/>
                </a:solidFill>
                <a:latin typeface="Arial - 14" charset="0"/>
              </a:rPr>
              <a:t> </a:t>
            </a:r>
          </a:p>
          <a:p>
            <a:r>
              <a:rPr lang="en-GB" sz="2000">
                <a:solidFill>
                  <a:srgbClr val="0000FF"/>
                </a:solidFill>
                <a:latin typeface="Arial - 14" charset="0"/>
              </a:rPr>
              <a:t>·</a:t>
            </a:r>
            <a:r>
              <a:rPr lang="kk-KZ" sz="2000">
                <a:solidFill>
                  <a:srgbClr val="0000FF"/>
                </a:solidFill>
              </a:rPr>
              <a:t>Оқушыларда қызыл, жасыл және сары түсті карточкалар бар, оны олар өз парталарына қояды немесе жоғары көтереді</a:t>
            </a:r>
            <a:r>
              <a:rPr lang="ru-RU" sz="2000">
                <a:solidFill>
                  <a:srgbClr val="0000FF"/>
                </a:solidFill>
                <a:latin typeface="Arial - 14" charset="0"/>
              </a:rPr>
              <a:t> (</a:t>
            </a:r>
            <a:r>
              <a:rPr lang="ru-RU" sz="2000">
                <a:solidFill>
                  <a:srgbClr val="0000FF"/>
                </a:solidFill>
              </a:rPr>
              <a:t>қызыл</a:t>
            </a:r>
            <a:r>
              <a:rPr lang="ru-RU" sz="2000">
                <a:solidFill>
                  <a:srgbClr val="0000FF"/>
                </a:solidFill>
                <a:latin typeface="Arial - 14" charset="0"/>
              </a:rPr>
              <a:t> = </a:t>
            </a:r>
            <a:r>
              <a:rPr lang="ru-RU" sz="2000">
                <a:solidFill>
                  <a:srgbClr val="0000FF"/>
                </a:solidFill>
              </a:rPr>
              <a:t>түсінбеймін, жасыл</a:t>
            </a:r>
            <a:r>
              <a:rPr lang="ru-RU" sz="2000">
                <a:solidFill>
                  <a:srgbClr val="0000FF"/>
                </a:solidFill>
                <a:latin typeface="Arial - 14" charset="0"/>
              </a:rPr>
              <a:t> = </a:t>
            </a:r>
            <a:r>
              <a:rPr lang="ru-RU" sz="2000">
                <a:solidFill>
                  <a:srgbClr val="0000FF"/>
                </a:solidFill>
              </a:rPr>
              <a:t>барлығы түсінікті</a:t>
            </a:r>
            <a:r>
              <a:rPr lang="ru-RU" sz="2000">
                <a:solidFill>
                  <a:srgbClr val="0000FF"/>
                </a:solidFill>
                <a:latin typeface="Arial - 14" charset="0"/>
              </a:rPr>
              <a:t>).</a:t>
            </a:r>
            <a:r>
              <a:rPr lang="ru-RU" sz="2000">
                <a:solidFill>
                  <a:srgbClr val="0000FF"/>
                </a:solidFill>
              </a:rPr>
              <a:t> </a:t>
            </a:r>
            <a:endParaRPr lang="en-GB" sz="2000">
              <a:solidFill>
                <a:srgbClr val="0000FF"/>
              </a:solidFill>
            </a:endParaRPr>
          </a:p>
          <a:p>
            <a:r>
              <a:rPr lang="en-GB" sz="2000">
                <a:solidFill>
                  <a:srgbClr val="0000FF"/>
                </a:solidFill>
                <a:latin typeface="Arial - 14" charset="0"/>
              </a:rPr>
              <a:t>·</a:t>
            </a:r>
            <a:r>
              <a:rPr lang="ru-RU" sz="2000">
                <a:solidFill>
                  <a:srgbClr val="0000FF"/>
                </a:solidFill>
              </a:rPr>
              <a:t>Оқушылар бағдаршамның түстерін пайдалана отырып, өздерін бағалайды. Мұғалімге көрсетілген бағалауды оқушылардың күнделіктеріне жазуына болады. </a:t>
            </a:r>
            <a:r>
              <a:rPr lang="ru-RU" sz="2000">
                <a:solidFill>
                  <a:srgbClr val="0000FF"/>
                </a:solidFill>
                <a:latin typeface="Arial - 14" charset="0"/>
              </a:rPr>
              <a:t> </a:t>
            </a:r>
            <a:r>
              <a:rPr lang="ru-RU" sz="2000">
                <a:solidFill>
                  <a:srgbClr val="0000FF"/>
                </a:solidFill>
              </a:rPr>
              <a:t> </a:t>
            </a:r>
          </a:p>
          <a:p>
            <a:r>
              <a:rPr lang="en-GB" sz="2000">
                <a:solidFill>
                  <a:srgbClr val="0000FF"/>
                </a:solidFill>
                <a:latin typeface="Arial - 14" charset="0"/>
              </a:rPr>
              <a:t>·</a:t>
            </a:r>
            <a:r>
              <a:rPr lang="kk-KZ" sz="2000">
                <a:solidFill>
                  <a:srgbClr val="0000FF"/>
                </a:solidFill>
              </a:rPr>
              <a:t>Сыныптастары бағдаршам түстерінің көмегімен таныстырылымдарды және т.б. бағалайды. </a:t>
            </a:r>
            <a:r>
              <a:rPr lang="ru-RU" sz="2000">
                <a:solidFill>
                  <a:srgbClr val="0000FF"/>
                </a:solidFill>
              </a:rPr>
              <a:t> </a:t>
            </a:r>
            <a:endParaRPr lang="en-GB" sz="2000">
              <a:solidFill>
                <a:srgbClr val="0000FF"/>
              </a:solidFill>
            </a:endParaRPr>
          </a:p>
        </p:txBody>
      </p:sp>
      <p:pic>
        <p:nvPicPr>
          <p:cNvPr id="43012" name="Picture 4" descr="MSOfficePNG(4)"/>
          <p:cNvPicPr>
            <a:picLocks noChangeAspect="1" noChangeArrowheads="1"/>
          </p:cNvPicPr>
          <p:nvPr/>
        </p:nvPicPr>
        <p:blipFill>
          <a:blip r:embed="rId3" cstate="print"/>
          <a:srcRect/>
          <a:stretch>
            <a:fillRect/>
          </a:stretch>
        </p:blipFill>
        <p:spPr bwMode="auto">
          <a:xfrm>
            <a:off x="6242050" y="952500"/>
            <a:ext cx="3568700" cy="45037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7388" y="141288"/>
            <a:ext cx="9256712" cy="762000"/>
          </a:xfrm>
          <a:prstGeom prst="rect">
            <a:avLst/>
          </a:prstGeom>
          <a:noFill/>
          <a:ln w="9525">
            <a:noFill/>
            <a:miter lim="800000"/>
            <a:headEnd/>
            <a:tailEnd/>
          </a:ln>
        </p:spPr>
        <p:txBody>
          <a:bodyPr>
            <a:spAutoFit/>
          </a:bodyPr>
          <a:lstStyle/>
          <a:p>
            <a:pPr algn="ctr"/>
            <a:r>
              <a:rPr lang="ru-RU" sz="4400">
                <a:solidFill>
                  <a:srgbClr val="0000FF"/>
                </a:solidFill>
              </a:rPr>
              <a:t>Құрастыр, одан кейін Жауап бер</a:t>
            </a:r>
            <a:endParaRPr lang="en-GB" sz="4400">
              <a:solidFill>
                <a:srgbClr val="0000FF"/>
              </a:solidFill>
              <a:latin typeface="Arial - 32" charset="0"/>
            </a:endParaRPr>
          </a:p>
        </p:txBody>
      </p:sp>
      <p:sp>
        <p:nvSpPr>
          <p:cNvPr id="44035" name="Text Box 3"/>
          <p:cNvSpPr txBox="1">
            <a:spLocks noChangeArrowheads="1"/>
          </p:cNvSpPr>
          <p:nvPr/>
        </p:nvSpPr>
        <p:spPr bwMode="auto">
          <a:xfrm>
            <a:off x="736600" y="1358900"/>
            <a:ext cx="4572000" cy="4524375"/>
          </a:xfrm>
          <a:prstGeom prst="rect">
            <a:avLst/>
          </a:prstGeom>
          <a:noFill/>
          <a:ln w="9525">
            <a:noFill/>
            <a:miter lim="800000"/>
            <a:headEnd/>
            <a:tailEnd/>
          </a:ln>
        </p:spPr>
        <p:txBody>
          <a:bodyPr>
            <a:spAutoFit/>
          </a:bodyPr>
          <a:lstStyle/>
          <a:p>
            <a:r>
              <a:rPr lang="ru-RU" sz="2400">
                <a:solidFill>
                  <a:srgbClr val="0000FF"/>
                </a:solidFill>
              </a:rPr>
              <a:t>Оқушыларға жауап бергенге дейін өз ойларын жинақтауға мүмкіндік беріңіз</a:t>
            </a:r>
            <a:r>
              <a:rPr lang="ru-RU" sz="2400">
                <a:solidFill>
                  <a:srgbClr val="0000FF"/>
                </a:solidFill>
                <a:latin typeface="Trebuchet MS - 20" charset="0"/>
              </a:rPr>
              <a:t>–</a:t>
            </a:r>
          </a:p>
          <a:p>
            <a:endParaRPr lang="en-GB" sz="2400">
              <a:solidFill>
                <a:srgbClr val="0000FF"/>
              </a:solidFill>
              <a:latin typeface="Trebuchet MS - 20" charset="0"/>
            </a:endParaRPr>
          </a:p>
          <a:p>
            <a:r>
              <a:rPr lang="en-GB" sz="2400">
                <a:solidFill>
                  <a:srgbClr val="0000FF"/>
                </a:solidFill>
                <a:latin typeface="Trebuchet MS - 20" charset="0"/>
              </a:rPr>
              <a:t>·</a:t>
            </a:r>
            <a:r>
              <a:rPr lang="kk-KZ" sz="2400">
                <a:solidFill>
                  <a:srgbClr val="0000FF"/>
                </a:solidFill>
              </a:rPr>
              <a:t> жауап алдындағы </a:t>
            </a:r>
            <a:r>
              <a:rPr lang="ru-RU" sz="2400">
                <a:solidFill>
                  <a:srgbClr val="0000FF"/>
                </a:solidFill>
                <a:latin typeface="Trebuchet MS - 20" charset="0"/>
              </a:rPr>
              <a:t>30 секунд</a:t>
            </a:r>
            <a:r>
              <a:rPr lang="ru-RU" sz="2400">
                <a:solidFill>
                  <a:srgbClr val="0000FF"/>
                </a:solidFill>
              </a:rPr>
              <a:t>тық үнсіз ойлау;</a:t>
            </a:r>
          </a:p>
          <a:p>
            <a:r>
              <a:rPr lang="en-GB" sz="2400">
                <a:solidFill>
                  <a:srgbClr val="0000FF"/>
                </a:solidFill>
                <a:latin typeface="Trebuchet MS - 20" charset="0"/>
              </a:rPr>
              <a:t>·</a:t>
            </a:r>
            <a:r>
              <a:rPr lang="kk-KZ" sz="2400">
                <a:solidFill>
                  <a:srgbClr val="0000FF"/>
                </a:solidFill>
              </a:rPr>
              <a:t>жұптағы </a:t>
            </a:r>
            <a:r>
              <a:rPr lang="ru-RU" sz="2400">
                <a:solidFill>
                  <a:srgbClr val="0000FF"/>
                </a:solidFill>
                <a:latin typeface="Trebuchet MS - 20" charset="0"/>
              </a:rPr>
              <a:t>2-3 минут</a:t>
            </a:r>
            <a:r>
              <a:rPr lang="ru-RU" sz="2400">
                <a:solidFill>
                  <a:srgbClr val="0000FF"/>
                </a:solidFill>
              </a:rPr>
              <a:t>тық миға шабуыл;</a:t>
            </a:r>
            <a:r>
              <a:rPr lang="ru-RU" sz="2400">
                <a:solidFill>
                  <a:srgbClr val="0000FF"/>
                </a:solidFill>
                <a:latin typeface="Trebuchet MS - 20" charset="0"/>
              </a:rPr>
              <a:t> </a:t>
            </a:r>
          </a:p>
          <a:p>
            <a:r>
              <a:rPr lang="en-GB" sz="2400">
                <a:solidFill>
                  <a:srgbClr val="0000FF"/>
                </a:solidFill>
                <a:latin typeface="Trebuchet MS - 20" charset="0"/>
              </a:rPr>
              <a:t>·</a:t>
            </a:r>
            <a:r>
              <a:rPr lang="kk-KZ" sz="2400">
                <a:solidFill>
                  <a:srgbClr val="0000FF"/>
                </a:solidFill>
              </a:rPr>
              <a:t> жауап бермес бұрын бірнеше ойларыңды жаз;</a:t>
            </a:r>
          </a:p>
          <a:p>
            <a:r>
              <a:rPr lang="en-GB" sz="2400">
                <a:solidFill>
                  <a:srgbClr val="0000FF"/>
                </a:solidFill>
                <a:latin typeface="Trebuchet MS - 20" charset="0"/>
              </a:rPr>
              <a:t>·</a:t>
            </a:r>
            <a:r>
              <a:rPr lang="kk-KZ" sz="2400">
                <a:solidFill>
                  <a:srgbClr val="0000FF"/>
                </a:solidFill>
              </a:rPr>
              <a:t> өз көршіңмен болжамды жауапты талқыла. </a:t>
            </a:r>
            <a:r>
              <a:rPr lang="ru-RU" sz="2400">
                <a:solidFill>
                  <a:srgbClr val="0000FF"/>
                </a:solidFill>
              </a:rPr>
              <a:t> </a:t>
            </a:r>
            <a:endParaRPr lang="en-GB" sz="2400">
              <a:solidFill>
                <a:srgbClr val="0000FF"/>
              </a:solidFill>
            </a:endParaRPr>
          </a:p>
        </p:txBody>
      </p:sp>
      <p:pic>
        <p:nvPicPr>
          <p:cNvPr id="44036" name="Picture 4" descr="MSOfficePNG(5)"/>
          <p:cNvPicPr>
            <a:picLocks noChangeAspect="1" noChangeArrowheads="1"/>
          </p:cNvPicPr>
          <p:nvPr/>
        </p:nvPicPr>
        <p:blipFill>
          <a:blip r:embed="rId3" cstate="print"/>
          <a:srcRect/>
          <a:stretch>
            <a:fillRect/>
          </a:stretch>
        </p:blipFill>
        <p:spPr bwMode="auto">
          <a:xfrm>
            <a:off x="5880100" y="1619250"/>
            <a:ext cx="4368800" cy="41529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03288" y="0"/>
            <a:ext cx="8424862" cy="960438"/>
          </a:xfrm>
          <a:prstGeom prst="rect">
            <a:avLst/>
          </a:prstGeom>
          <a:noFill/>
          <a:ln w="9525">
            <a:noFill/>
            <a:miter lim="800000"/>
            <a:headEnd/>
            <a:tailEnd/>
          </a:ln>
        </p:spPr>
        <p:txBody>
          <a:bodyPr>
            <a:spAutoFit/>
          </a:bodyPr>
          <a:lstStyle/>
          <a:p>
            <a:r>
              <a:rPr lang="ru-RU" sz="5700">
                <a:solidFill>
                  <a:srgbClr val="0000FF"/>
                </a:solidFill>
              </a:rPr>
              <a:t>Көршіңе әңгімелеп бер</a:t>
            </a:r>
            <a:endParaRPr lang="en-GB" sz="5700">
              <a:solidFill>
                <a:srgbClr val="0000FF"/>
              </a:solidFill>
              <a:latin typeface="Arial - 32" charset="0"/>
            </a:endParaRPr>
          </a:p>
        </p:txBody>
      </p:sp>
      <p:sp>
        <p:nvSpPr>
          <p:cNvPr id="45059" name="Text Box 3"/>
          <p:cNvSpPr txBox="1">
            <a:spLocks noChangeArrowheads="1"/>
          </p:cNvSpPr>
          <p:nvPr/>
        </p:nvSpPr>
        <p:spPr bwMode="auto">
          <a:xfrm>
            <a:off x="254000" y="1447800"/>
            <a:ext cx="5689600" cy="4302125"/>
          </a:xfrm>
          <a:prstGeom prst="rect">
            <a:avLst/>
          </a:prstGeom>
          <a:noFill/>
          <a:ln w="9525">
            <a:noFill/>
            <a:miter lim="800000"/>
            <a:headEnd/>
            <a:tailEnd/>
          </a:ln>
        </p:spPr>
        <p:txBody>
          <a:bodyPr>
            <a:spAutoFit/>
          </a:bodyPr>
          <a:lstStyle/>
          <a:p>
            <a:r>
              <a:rPr lang="ru-RU" sz="2300">
                <a:solidFill>
                  <a:srgbClr val="0000FF"/>
                </a:solidFill>
              </a:rPr>
              <a:t>«Көршіңе әңгімелеп бер» әдістемесі оқушылар өз ойларын дауыстап айтып беру үшін пайдаланылады.  </a:t>
            </a:r>
            <a:endParaRPr lang="en-GB" sz="2300">
              <a:solidFill>
                <a:srgbClr val="0000FF"/>
              </a:solidFill>
            </a:endParaRPr>
          </a:p>
          <a:p>
            <a:endParaRPr lang="en-GB" sz="2300">
              <a:solidFill>
                <a:srgbClr val="0000FF"/>
              </a:solidFill>
              <a:latin typeface="Trebuchet MS - 20" charset="0"/>
            </a:endParaRPr>
          </a:p>
          <a:p>
            <a:r>
              <a:rPr lang="en-GB" sz="2300">
                <a:solidFill>
                  <a:srgbClr val="0000FF"/>
                </a:solidFill>
                <a:latin typeface="Trebuchet MS - 20" charset="0"/>
              </a:rPr>
              <a:t>·</a:t>
            </a:r>
            <a:r>
              <a:rPr lang="kk-KZ" sz="2300">
                <a:solidFill>
                  <a:srgbClr val="0000FF"/>
                </a:solidFill>
              </a:rPr>
              <a:t> сұрақ қойыңыз, ойластыруға уақыт беріңіз;</a:t>
            </a:r>
            <a:r>
              <a:rPr lang="ru-RU" sz="2300">
                <a:solidFill>
                  <a:srgbClr val="0000FF"/>
                </a:solidFill>
                <a:latin typeface="Trebuchet MS - 20" charset="0"/>
              </a:rPr>
              <a:t> </a:t>
            </a:r>
          </a:p>
          <a:p>
            <a:r>
              <a:rPr lang="en-GB" sz="2300">
                <a:solidFill>
                  <a:srgbClr val="0000FF"/>
                </a:solidFill>
                <a:latin typeface="Trebuchet MS - 20" charset="0"/>
              </a:rPr>
              <a:t>· </a:t>
            </a:r>
            <a:r>
              <a:rPr lang="kk-KZ" sz="2300">
                <a:solidFill>
                  <a:srgbClr val="0000FF"/>
                </a:solidFill>
              </a:rPr>
              <a:t>одан кейін оқушылардан өз ойларын көршілерімен бөлісуді сұраңыз; </a:t>
            </a:r>
            <a:r>
              <a:rPr lang="ru-RU" sz="2300">
                <a:solidFill>
                  <a:srgbClr val="0000FF"/>
                </a:solidFill>
              </a:rPr>
              <a:t> </a:t>
            </a:r>
            <a:endParaRPr lang="en-GB" sz="2300">
              <a:solidFill>
                <a:srgbClr val="0000FF"/>
              </a:solidFill>
            </a:endParaRPr>
          </a:p>
          <a:p>
            <a:r>
              <a:rPr lang="en-GB" sz="2300">
                <a:solidFill>
                  <a:srgbClr val="0000FF"/>
                </a:solidFill>
                <a:latin typeface="Trebuchet MS - 20" charset="0"/>
              </a:rPr>
              <a:t>·</a:t>
            </a:r>
            <a:r>
              <a:rPr lang="kk-KZ" sz="2300">
                <a:solidFill>
                  <a:srgbClr val="0000FF"/>
                </a:solidFill>
              </a:rPr>
              <a:t>оқушыларға жаңа тақырыпты айтыңыз және осы тақырып бойынша өздері білетін барлық жағдайды көршісіне айтуын ұсыныңыз</a:t>
            </a:r>
            <a:r>
              <a:rPr lang="en-GB" sz="2300">
                <a:solidFill>
                  <a:srgbClr val="0000FF"/>
                </a:solidFill>
                <a:latin typeface="Trebuchet MS - 20" charset="0"/>
              </a:rPr>
              <a:t>.</a:t>
            </a:r>
          </a:p>
        </p:txBody>
      </p:sp>
      <p:pic>
        <p:nvPicPr>
          <p:cNvPr id="45060" name="Picture 4" descr="MSOfficePNG(6)"/>
          <p:cNvPicPr>
            <a:picLocks noChangeAspect="1" noChangeArrowheads="1"/>
          </p:cNvPicPr>
          <p:nvPr/>
        </p:nvPicPr>
        <p:blipFill>
          <a:blip r:embed="rId3" cstate="print"/>
          <a:srcRect/>
          <a:stretch>
            <a:fillRect/>
          </a:stretch>
        </p:blipFill>
        <p:spPr bwMode="auto">
          <a:xfrm>
            <a:off x="5695950" y="850900"/>
            <a:ext cx="3879850" cy="32670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93938" y="12700"/>
            <a:ext cx="5522912" cy="960438"/>
          </a:xfrm>
          <a:prstGeom prst="rect">
            <a:avLst/>
          </a:prstGeom>
          <a:noFill/>
          <a:ln w="9525">
            <a:noFill/>
            <a:miter lim="800000"/>
            <a:headEnd/>
            <a:tailEnd/>
          </a:ln>
        </p:spPr>
        <p:txBody>
          <a:bodyPr>
            <a:spAutoFit/>
          </a:bodyPr>
          <a:lstStyle/>
          <a:p>
            <a:r>
              <a:rPr lang="ru-RU" sz="5700">
                <a:solidFill>
                  <a:srgbClr val="0000FF"/>
                </a:solidFill>
              </a:rPr>
              <a:t>Басбармақ</a:t>
            </a:r>
            <a:endParaRPr lang="en-GB" sz="5700">
              <a:solidFill>
                <a:srgbClr val="0000FF"/>
              </a:solidFill>
            </a:endParaRPr>
          </a:p>
        </p:txBody>
      </p:sp>
      <p:sp>
        <p:nvSpPr>
          <p:cNvPr id="46083" name="Text Box 3"/>
          <p:cNvSpPr txBox="1">
            <a:spLocks noChangeArrowheads="1"/>
          </p:cNvSpPr>
          <p:nvPr/>
        </p:nvSpPr>
        <p:spPr bwMode="auto">
          <a:xfrm>
            <a:off x="139700" y="1257300"/>
            <a:ext cx="5661025" cy="4524375"/>
          </a:xfrm>
          <a:prstGeom prst="rect">
            <a:avLst/>
          </a:prstGeom>
          <a:noFill/>
          <a:ln w="9525">
            <a:noFill/>
            <a:miter lim="800000"/>
            <a:headEnd/>
            <a:tailEnd/>
          </a:ln>
        </p:spPr>
        <p:txBody>
          <a:bodyPr>
            <a:spAutoFit/>
          </a:bodyPr>
          <a:lstStyle/>
          <a:p>
            <a:r>
              <a:rPr lang="ru-RU" sz="2400">
                <a:solidFill>
                  <a:srgbClr val="0000FF"/>
                </a:solidFill>
              </a:rPr>
              <a:t>Оқушылардың басбармақтарын көрсету арқылы сіз түсіндіргенді олардың ұғу деңгейін тексеріңіз</a:t>
            </a:r>
            <a:r>
              <a:rPr lang="ru-RU" sz="2400">
                <a:solidFill>
                  <a:srgbClr val="0000FF"/>
                </a:solidFill>
                <a:latin typeface="Trebuchet MS - 20" charset="0"/>
              </a:rPr>
              <a:t>.</a:t>
            </a:r>
          </a:p>
          <a:p>
            <a:endParaRPr lang="en-GB" sz="2400">
              <a:solidFill>
                <a:srgbClr val="0000FF"/>
              </a:solidFill>
              <a:latin typeface="Trebuchet MS - 20" charset="0"/>
            </a:endParaRPr>
          </a:p>
          <a:p>
            <a:r>
              <a:rPr lang="ru-RU" sz="2400">
                <a:solidFill>
                  <a:srgbClr val="0000FF"/>
                </a:solidFill>
              </a:rPr>
              <a:t>Басбармақ жоғарыға қарай</a:t>
            </a:r>
            <a:r>
              <a:rPr lang="ru-RU" sz="2400">
                <a:solidFill>
                  <a:srgbClr val="0000FF"/>
                </a:solidFill>
                <a:latin typeface="Trebuchet MS - 20" charset="0"/>
              </a:rPr>
              <a:t> </a:t>
            </a:r>
            <a:r>
              <a:rPr lang="en-GB" sz="2400">
                <a:solidFill>
                  <a:srgbClr val="0000FF"/>
                </a:solidFill>
                <a:latin typeface="Trebuchet MS - 20" charset="0"/>
              </a:rPr>
              <a:t>= </a:t>
            </a:r>
            <a:r>
              <a:rPr lang="kk-KZ" sz="2400">
                <a:solidFill>
                  <a:srgbClr val="0000FF"/>
                </a:solidFill>
              </a:rPr>
              <a:t>Мен түсінемін.</a:t>
            </a:r>
            <a:endParaRPr lang="en-GB" sz="2400">
              <a:solidFill>
                <a:srgbClr val="0000FF"/>
              </a:solidFill>
              <a:latin typeface="Trebuchet MS - 20" charset="0"/>
            </a:endParaRPr>
          </a:p>
          <a:p>
            <a:endParaRPr lang="en-GB" sz="2400">
              <a:solidFill>
                <a:srgbClr val="0000FF"/>
              </a:solidFill>
              <a:latin typeface="Trebuchet MS - 20" charset="0"/>
            </a:endParaRPr>
          </a:p>
          <a:p>
            <a:r>
              <a:rPr lang="ru-RU" sz="2400">
                <a:solidFill>
                  <a:srgbClr val="0000FF"/>
                </a:solidFill>
              </a:rPr>
              <a:t>Басбармақ көлденең </a:t>
            </a:r>
            <a:r>
              <a:rPr lang="en-GB" sz="2400">
                <a:solidFill>
                  <a:srgbClr val="0000FF"/>
                </a:solidFill>
                <a:latin typeface="Trebuchet MS - 20" charset="0"/>
              </a:rPr>
              <a:t>= </a:t>
            </a:r>
            <a:r>
              <a:rPr lang="kk-KZ" sz="2400">
                <a:solidFill>
                  <a:srgbClr val="0000FF"/>
                </a:solidFill>
              </a:rPr>
              <a:t>Мен түсінгендеймін. </a:t>
            </a:r>
            <a:r>
              <a:rPr lang="ru-RU" sz="2400">
                <a:solidFill>
                  <a:srgbClr val="0000FF"/>
                </a:solidFill>
              </a:rPr>
              <a:t> </a:t>
            </a:r>
            <a:endParaRPr lang="en-GB" sz="2400">
              <a:solidFill>
                <a:srgbClr val="0000FF"/>
              </a:solidFill>
            </a:endParaRPr>
          </a:p>
          <a:p>
            <a:endParaRPr lang="en-GB" sz="2400">
              <a:solidFill>
                <a:srgbClr val="0000FF"/>
              </a:solidFill>
              <a:latin typeface="Trebuchet MS - 20" charset="0"/>
            </a:endParaRPr>
          </a:p>
          <a:p>
            <a:r>
              <a:rPr lang="ru-RU" sz="2400">
                <a:solidFill>
                  <a:srgbClr val="0000FF"/>
                </a:solidFill>
                <a:latin typeface="Trebuchet MS - 20" charset="0"/>
              </a:rPr>
              <a:t>Басбармақ төмен қарай </a:t>
            </a:r>
            <a:r>
              <a:rPr lang="en-GB" sz="2400">
                <a:solidFill>
                  <a:srgbClr val="0000FF"/>
                </a:solidFill>
                <a:latin typeface="Trebuchet MS - 20" charset="0"/>
              </a:rPr>
              <a:t>= </a:t>
            </a:r>
            <a:r>
              <a:rPr lang="ru-RU" sz="2400">
                <a:solidFill>
                  <a:srgbClr val="0000FF"/>
                </a:solidFill>
                <a:latin typeface="Trebuchet MS - 20" charset="0"/>
              </a:rPr>
              <a:t>Мен түсінбедім.</a:t>
            </a:r>
            <a:endParaRPr lang="en-GB" sz="2400">
              <a:solidFill>
                <a:srgbClr val="0000FF"/>
              </a:solidFill>
              <a:latin typeface="Trebuchet MS - 20" charset="0"/>
            </a:endParaRPr>
          </a:p>
        </p:txBody>
      </p:sp>
      <p:pic>
        <p:nvPicPr>
          <p:cNvPr id="46084" name="Picture 4" descr="MSOfficePNG(8)"/>
          <p:cNvPicPr>
            <a:picLocks noChangeAspect="1" noChangeArrowheads="1"/>
          </p:cNvPicPr>
          <p:nvPr/>
        </p:nvPicPr>
        <p:blipFill>
          <a:blip r:embed="rId3" cstate="print"/>
          <a:srcRect/>
          <a:stretch>
            <a:fillRect/>
          </a:stretch>
        </p:blipFill>
        <p:spPr bwMode="auto">
          <a:xfrm>
            <a:off x="5872163" y="965200"/>
            <a:ext cx="4084637" cy="4826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952500" y="342900"/>
            <a:ext cx="4343400" cy="625475"/>
          </a:xfrm>
          <a:prstGeom prst="rect">
            <a:avLst/>
          </a:prstGeom>
          <a:noFill/>
          <a:ln w="9525">
            <a:noFill/>
            <a:miter lim="800000"/>
            <a:headEnd/>
            <a:tailEnd/>
          </a:ln>
        </p:spPr>
        <p:txBody>
          <a:bodyPr>
            <a:spAutoFit/>
          </a:bodyPr>
          <a:lstStyle/>
          <a:p>
            <a:r>
              <a:rPr lang="ru-RU" sz="3500">
                <a:solidFill>
                  <a:srgbClr val="0000FF"/>
                </a:solidFill>
              </a:rPr>
              <a:t>Идея туралы ойлар</a:t>
            </a:r>
            <a:endParaRPr lang="en-GB" sz="3500">
              <a:solidFill>
                <a:srgbClr val="0000FF"/>
              </a:solidFill>
            </a:endParaRPr>
          </a:p>
        </p:txBody>
      </p:sp>
      <p:sp>
        <p:nvSpPr>
          <p:cNvPr id="47107" name="Text Box 3"/>
          <p:cNvSpPr txBox="1">
            <a:spLocks noChangeArrowheads="1"/>
          </p:cNvSpPr>
          <p:nvPr/>
        </p:nvSpPr>
        <p:spPr bwMode="auto">
          <a:xfrm>
            <a:off x="342900" y="1358900"/>
            <a:ext cx="5232400" cy="2898775"/>
          </a:xfrm>
          <a:prstGeom prst="rect">
            <a:avLst/>
          </a:prstGeom>
          <a:noFill/>
          <a:ln w="9525">
            <a:noFill/>
            <a:miter lim="800000"/>
            <a:headEnd/>
            <a:tailEnd/>
          </a:ln>
        </p:spPr>
        <p:txBody>
          <a:bodyPr>
            <a:spAutoFit/>
          </a:bodyPr>
          <a:lstStyle/>
          <a:p>
            <a:r>
              <a:rPr lang="ru-RU" sz="2300">
                <a:solidFill>
                  <a:srgbClr val="000000"/>
                </a:solidFill>
              </a:rPr>
              <a:t>Сұраққа жауап алған кезде, бұл идея туралы өзгелердің ойларын сұрау жолымен ойлау логикасын ашыңыз.  </a:t>
            </a:r>
            <a:endParaRPr lang="en-GB" sz="2300">
              <a:solidFill>
                <a:srgbClr val="000000"/>
              </a:solidFill>
            </a:endParaRPr>
          </a:p>
          <a:p>
            <a:endParaRPr lang="en-GB" sz="2300">
              <a:solidFill>
                <a:srgbClr val="000000"/>
              </a:solidFill>
              <a:latin typeface="Trebuchet MS - 20" charset="0"/>
            </a:endParaRPr>
          </a:p>
          <a:p>
            <a:endParaRPr lang="en-GB" sz="2300">
              <a:solidFill>
                <a:srgbClr val="000000"/>
              </a:solidFill>
              <a:latin typeface="Trebuchet MS - 20" charset="0"/>
            </a:endParaRPr>
          </a:p>
          <a:p>
            <a:r>
              <a:rPr lang="ru-RU" sz="2300">
                <a:solidFill>
                  <a:srgbClr val="000000"/>
                </a:solidFill>
              </a:rPr>
              <a:t>Мысалы:</a:t>
            </a:r>
            <a:r>
              <a:rPr lang="en-GB" sz="2300">
                <a:solidFill>
                  <a:srgbClr val="000000"/>
                </a:solidFill>
                <a:latin typeface="Trebuchet MS - 20" charset="0"/>
              </a:rPr>
              <a:t> </a:t>
            </a:r>
            <a:r>
              <a:rPr lang="ja-JP" altLang="en-GB" sz="2300">
                <a:solidFill>
                  <a:srgbClr val="000000"/>
                </a:solidFill>
                <a:latin typeface="Trebuchet MS - 20" charset="0"/>
                <a:ea typeface="MS PGothic" pitchFamily="34" charset="-128"/>
              </a:rPr>
              <a:t>“</a:t>
            </a:r>
            <a:r>
              <a:rPr lang="en-GB" altLang="ja-JP" sz="2300">
                <a:solidFill>
                  <a:srgbClr val="000000"/>
                </a:solidFill>
                <a:latin typeface="Trebuchet MS - 20" charset="0"/>
                <a:ea typeface="MS PGothic" pitchFamily="34" charset="-128"/>
              </a:rPr>
              <a:t>_________</a:t>
            </a:r>
            <a:r>
              <a:rPr lang="kk-KZ" altLang="ja-JP" sz="2300">
                <a:solidFill>
                  <a:srgbClr val="000000"/>
                </a:solidFill>
              </a:rPr>
              <a:t>идея туралы қалғандары не ойлайды</a:t>
            </a:r>
            <a:r>
              <a:rPr lang="en-GB" altLang="ja-JP" sz="2300">
                <a:solidFill>
                  <a:srgbClr val="000000"/>
                </a:solidFill>
                <a:latin typeface="Trebuchet MS - 20" charset="0"/>
                <a:ea typeface="MS PGothic" pitchFamily="34" charset="-128"/>
              </a:rPr>
              <a:t>?</a:t>
            </a:r>
            <a:r>
              <a:rPr lang="ja-JP" altLang="en-GB" sz="2300">
                <a:solidFill>
                  <a:srgbClr val="000000"/>
                </a:solidFill>
                <a:latin typeface="Trebuchet MS - 20" charset="0"/>
                <a:ea typeface="MS PGothic" pitchFamily="34" charset="-128"/>
              </a:rPr>
              <a:t>”</a:t>
            </a:r>
            <a:endParaRPr lang="en-GB" sz="2300">
              <a:solidFill>
                <a:srgbClr val="000000"/>
              </a:solidFill>
              <a:latin typeface="Trebuchet MS - 20" charset="0"/>
              <a:ea typeface="MS PGothic" pitchFamily="34" charset="-128"/>
            </a:endParaRPr>
          </a:p>
        </p:txBody>
      </p:sp>
      <p:pic>
        <p:nvPicPr>
          <p:cNvPr id="47108" name="Picture 4" descr="MSOfficePNG"/>
          <p:cNvPicPr>
            <a:picLocks noChangeAspect="1" noChangeArrowheads="1"/>
          </p:cNvPicPr>
          <p:nvPr/>
        </p:nvPicPr>
        <p:blipFill>
          <a:blip r:embed="rId3" cstate="print"/>
          <a:srcRect/>
          <a:stretch>
            <a:fillRect/>
          </a:stretch>
        </p:blipFill>
        <p:spPr bwMode="auto">
          <a:xfrm>
            <a:off x="5905500" y="457200"/>
            <a:ext cx="3765550" cy="51149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92100" y="2413000"/>
            <a:ext cx="5537200" cy="2062163"/>
          </a:xfrm>
          <a:prstGeom prst="rect">
            <a:avLst/>
          </a:prstGeom>
          <a:noFill/>
          <a:ln w="9525">
            <a:noFill/>
            <a:miter lim="800000"/>
            <a:headEnd/>
            <a:tailEnd/>
          </a:ln>
        </p:spPr>
        <p:txBody>
          <a:bodyPr>
            <a:spAutoFit/>
          </a:bodyPr>
          <a:lstStyle/>
          <a:p>
            <a:r>
              <a:rPr lang="ru-RU" sz="3200">
                <a:solidFill>
                  <a:srgbClr val="000000"/>
                </a:solidFill>
              </a:rPr>
              <a:t>Бағалау үшін достық пиғылдағы критерийлері бар үлдірленген карточкалар дайындаңыз.  </a:t>
            </a:r>
            <a:r>
              <a:rPr lang="ru-RU" sz="3200">
                <a:solidFill>
                  <a:srgbClr val="000000"/>
                </a:solidFill>
                <a:latin typeface="Times - 16" charset="0"/>
              </a:rPr>
              <a:t> </a:t>
            </a:r>
            <a:r>
              <a:rPr lang="ru-RU" sz="3200">
                <a:solidFill>
                  <a:srgbClr val="000000"/>
                </a:solidFill>
              </a:rPr>
              <a:t> </a:t>
            </a:r>
            <a:endParaRPr lang="en-GB" sz="3200">
              <a:solidFill>
                <a:srgbClr val="000000"/>
              </a:solidFill>
            </a:endParaRPr>
          </a:p>
        </p:txBody>
      </p:sp>
      <p:pic>
        <p:nvPicPr>
          <p:cNvPr id="48131" name="Picture 3" descr="MSOfficePNG(2)"/>
          <p:cNvPicPr>
            <a:picLocks noChangeAspect="1" noChangeArrowheads="1"/>
          </p:cNvPicPr>
          <p:nvPr/>
        </p:nvPicPr>
        <p:blipFill>
          <a:blip r:embed="rId3" cstate="print"/>
          <a:srcRect/>
          <a:stretch>
            <a:fillRect/>
          </a:stretch>
        </p:blipFill>
        <p:spPr bwMode="auto">
          <a:xfrm>
            <a:off x="5945188" y="1589088"/>
            <a:ext cx="3887787" cy="4598987"/>
          </a:xfrm>
          <a:prstGeom prst="rect">
            <a:avLst/>
          </a:prstGeom>
          <a:noFill/>
          <a:ln w="9525">
            <a:noFill/>
            <a:miter lim="800000"/>
            <a:headEnd/>
            <a:tailEnd/>
          </a:ln>
        </p:spPr>
      </p:pic>
      <p:sp>
        <p:nvSpPr>
          <p:cNvPr id="48132" name="Text Box 4"/>
          <p:cNvSpPr txBox="1">
            <a:spLocks noChangeArrowheads="1"/>
          </p:cNvSpPr>
          <p:nvPr/>
        </p:nvSpPr>
        <p:spPr bwMode="auto">
          <a:xfrm>
            <a:off x="758825" y="355600"/>
            <a:ext cx="8859838" cy="854075"/>
          </a:xfrm>
          <a:prstGeom prst="rect">
            <a:avLst/>
          </a:prstGeom>
          <a:noFill/>
          <a:ln w="9525">
            <a:noFill/>
            <a:miter lim="800000"/>
            <a:headEnd/>
            <a:tailEnd/>
          </a:ln>
        </p:spPr>
        <p:txBody>
          <a:bodyPr>
            <a:spAutoFit/>
          </a:bodyPr>
          <a:lstStyle/>
          <a:p>
            <a:pPr algn="ctr"/>
            <a:r>
              <a:rPr lang="ru-RU" sz="5000">
                <a:solidFill>
                  <a:srgbClr val="0000FF"/>
                </a:solidFill>
                <a:latin typeface="Arial - 32" charset="0"/>
              </a:rPr>
              <a:t>Үлдір</a:t>
            </a:r>
            <a:r>
              <a:rPr lang="ru-RU" sz="5000">
                <a:solidFill>
                  <a:srgbClr val="0000FF"/>
                </a:solidFill>
              </a:rPr>
              <a:t>ленген критерийлер</a:t>
            </a:r>
            <a:endParaRPr lang="en-GB" sz="5000">
              <a:solidFill>
                <a:srgbClr val="0000FF"/>
              </a:solidFill>
              <a:latin typeface="Arial - 32"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378200" y="368300"/>
            <a:ext cx="3479800" cy="969963"/>
          </a:xfrm>
          <a:prstGeom prst="rect">
            <a:avLst/>
          </a:prstGeom>
          <a:noFill/>
          <a:ln w="9525">
            <a:noFill/>
            <a:miter lim="800000"/>
            <a:headEnd/>
            <a:tailEnd/>
          </a:ln>
        </p:spPr>
        <p:txBody>
          <a:bodyPr>
            <a:spAutoFit/>
          </a:bodyPr>
          <a:lstStyle/>
          <a:p>
            <a:r>
              <a:rPr lang="ru-RU" sz="5700">
                <a:solidFill>
                  <a:srgbClr val="0000FF"/>
                </a:solidFill>
                <a:latin typeface="Arial - 32" charset="0"/>
              </a:rPr>
              <a:t>А Ә Б В</a:t>
            </a:r>
            <a:endParaRPr lang="en-GB" sz="5700">
              <a:solidFill>
                <a:srgbClr val="0000FF"/>
              </a:solidFill>
              <a:latin typeface="Arial - 32" charset="0"/>
            </a:endParaRPr>
          </a:p>
        </p:txBody>
      </p:sp>
      <p:pic>
        <p:nvPicPr>
          <p:cNvPr id="49155" name="Picture 3" descr="MSOfficePNG(9)"/>
          <p:cNvPicPr>
            <a:picLocks noChangeAspect="1" noChangeArrowheads="1"/>
          </p:cNvPicPr>
          <p:nvPr/>
        </p:nvPicPr>
        <p:blipFill>
          <a:blip r:embed="rId3" cstate="print"/>
          <a:srcRect/>
          <a:stretch>
            <a:fillRect/>
          </a:stretch>
        </p:blipFill>
        <p:spPr bwMode="auto">
          <a:xfrm>
            <a:off x="6324600" y="1651000"/>
            <a:ext cx="3586163" cy="3235325"/>
          </a:xfrm>
          <a:prstGeom prst="rect">
            <a:avLst/>
          </a:prstGeom>
          <a:noFill/>
          <a:ln w="9525">
            <a:noFill/>
            <a:miter lim="800000"/>
            <a:headEnd/>
            <a:tailEnd/>
          </a:ln>
        </p:spPr>
      </p:pic>
      <p:sp>
        <p:nvSpPr>
          <p:cNvPr id="49156" name="Text Box 4"/>
          <p:cNvSpPr txBox="1">
            <a:spLocks noChangeArrowheads="1"/>
          </p:cNvSpPr>
          <p:nvPr/>
        </p:nvSpPr>
        <p:spPr bwMode="auto">
          <a:xfrm>
            <a:off x="520700" y="1968500"/>
            <a:ext cx="5435600" cy="4154488"/>
          </a:xfrm>
          <a:prstGeom prst="rect">
            <a:avLst/>
          </a:prstGeom>
          <a:noFill/>
          <a:ln w="9525">
            <a:noFill/>
            <a:miter lim="800000"/>
            <a:headEnd/>
            <a:tailEnd/>
          </a:ln>
        </p:spPr>
        <p:txBody>
          <a:bodyPr>
            <a:spAutoFit/>
          </a:bodyPr>
          <a:lstStyle/>
          <a:p>
            <a:r>
              <a:rPr lang="ru-RU" sz="2400">
                <a:solidFill>
                  <a:srgbClr val="000000"/>
                </a:solidFill>
              </a:rPr>
              <a:t>Сыныптағы оқушының әрқайсысына А, Ә, Б және В әріптерімен қоса төрт-төрттен үлдірленген карточкалардың жинағын дайындаңыз. Жауаптың төрт нұсқасы бар сұрақтар қойыңыз, оқушылар дұрыс жауапқа сәйкес келетін карточкаларын көрсетуі керек. Олардан қалғандарының карточка-жауаптарына қарамауын өтініңіз.  </a:t>
            </a:r>
            <a:r>
              <a:rPr lang="ru-RU" sz="2400">
                <a:solidFill>
                  <a:srgbClr val="000000"/>
                </a:solidFill>
                <a:latin typeface="Trebuchet MS - 20" charset="0"/>
              </a:rPr>
              <a:t> </a:t>
            </a:r>
            <a:r>
              <a:rPr lang="ru-RU" sz="2400">
                <a:solidFill>
                  <a:srgbClr val="000000"/>
                </a:solidFill>
              </a:rPr>
              <a:t> </a:t>
            </a:r>
            <a:endParaRPr lang="en-GB" sz="24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2"/>
          <p:cNvSpPr>
            <a:spLocks/>
          </p:cNvSpPr>
          <p:nvPr/>
        </p:nvSpPr>
        <p:spPr bwMode="auto">
          <a:xfrm>
            <a:off x="2082800" y="50800"/>
            <a:ext cx="7920038" cy="1052513"/>
          </a:xfrm>
          <a:custGeom>
            <a:avLst/>
            <a:gdLst>
              <a:gd name="T0" fmla="*/ 0 w 4989"/>
              <a:gd name="T1" fmla="*/ 0 h 663"/>
              <a:gd name="T2" fmla="*/ 2147483647 w 4989"/>
              <a:gd name="T3" fmla="*/ 0 h 663"/>
              <a:gd name="T4" fmla="*/ 2147483647 w 4989"/>
              <a:gd name="T5" fmla="*/ 2147483647 h 663"/>
              <a:gd name="T6" fmla="*/ 0 w 4989"/>
              <a:gd name="T7" fmla="*/ 2147483647 h 663"/>
              <a:gd name="T8" fmla="*/ 0 w 4989"/>
              <a:gd name="T9" fmla="*/ 0 h 663"/>
              <a:gd name="T10" fmla="*/ 0 60000 65536"/>
              <a:gd name="T11" fmla="*/ 0 60000 65536"/>
              <a:gd name="T12" fmla="*/ 0 60000 65536"/>
              <a:gd name="T13" fmla="*/ 0 60000 65536"/>
              <a:gd name="T14" fmla="*/ 0 60000 65536"/>
              <a:gd name="T15" fmla="*/ 0 w 4989"/>
              <a:gd name="T16" fmla="*/ 0 h 663"/>
              <a:gd name="T17" fmla="*/ 4989 w 4989"/>
              <a:gd name="T18" fmla="*/ 663 h 663"/>
            </a:gdLst>
            <a:ahLst/>
            <a:cxnLst>
              <a:cxn ang="T10">
                <a:pos x="T0" y="T1"/>
              </a:cxn>
              <a:cxn ang="T11">
                <a:pos x="T2" y="T3"/>
              </a:cxn>
              <a:cxn ang="T12">
                <a:pos x="T4" y="T5"/>
              </a:cxn>
              <a:cxn ang="T13">
                <a:pos x="T6" y="T7"/>
              </a:cxn>
              <a:cxn ang="T14">
                <a:pos x="T8" y="T9"/>
              </a:cxn>
            </a:cxnLst>
            <a:rect l="T15" t="T16" r="T17" b="T18"/>
            <a:pathLst>
              <a:path w="4989" h="663">
                <a:moveTo>
                  <a:pt x="0" y="0"/>
                </a:moveTo>
                <a:lnTo>
                  <a:pt x="4988" y="0"/>
                </a:lnTo>
                <a:lnTo>
                  <a:pt x="4988" y="662"/>
                </a:lnTo>
                <a:lnTo>
                  <a:pt x="0" y="662"/>
                </a:lnTo>
                <a:lnTo>
                  <a:pt x="0" y="0"/>
                </a:lnTo>
                <a:close/>
              </a:path>
            </a:pathLst>
          </a:custGeom>
          <a:solidFill>
            <a:srgbClr val="FFFFFF"/>
          </a:solidFill>
          <a:ln w="76200">
            <a:solidFill>
              <a:srgbClr val="000000"/>
            </a:solidFill>
            <a:round/>
            <a:headEnd/>
            <a:tailEnd/>
          </a:ln>
        </p:spPr>
        <p:txBody>
          <a:bodyPr wrap="none" anchor="ctr"/>
          <a:lstStyle/>
          <a:p>
            <a:endParaRPr lang="ru-RU"/>
          </a:p>
        </p:txBody>
      </p:sp>
      <p:pic>
        <p:nvPicPr>
          <p:cNvPr id="50179" name="Picture 3" descr="clipboard(6)"/>
          <p:cNvPicPr>
            <a:picLocks noChangeAspect="1" noChangeArrowheads="1"/>
          </p:cNvPicPr>
          <p:nvPr/>
        </p:nvPicPr>
        <p:blipFill>
          <a:blip r:embed="rId3" cstate="print"/>
          <a:srcRect/>
          <a:stretch>
            <a:fillRect/>
          </a:stretch>
        </p:blipFill>
        <p:spPr bwMode="auto">
          <a:xfrm>
            <a:off x="8032750" y="3517900"/>
            <a:ext cx="2122488" cy="1881188"/>
          </a:xfrm>
          <a:prstGeom prst="rect">
            <a:avLst/>
          </a:prstGeom>
          <a:noFill/>
          <a:ln w="9525">
            <a:noFill/>
            <a:miter lim="800000"/>
            <a:headEnd/>
            <a:tailEnd/>
          </a:ln>
        </p:spPr>
      </p:pic>
      <p:pic>
        <p:nvPicPr>
          <p:cNvPr id="50180" name="Picture 4" descr="clipboard(5)"/>
          <p:cNvPicPr>
            <a:picLocks noChangeAspect="1" noChangeArrowheads="1"/>
          </p:cNvPicPr>
          <p:nvPr/>
        </p:nvPicPr>
        <p:blipFill>
          <a:blip r:embed="rId4" cstate="print"/>
          <a:srcRect/>
          <a:stretch>
            <a:fillRect/>
          </a:stretch>
        </p:blipFill>
        <p:spPr bwMode="auto">
          <a:xfrm>
            <a:off x="-50800" y="876300"/>
            <a:ext cx="2032000" cy="1895475"/>
          </a:xfrm>
          <a:prstGeom prst="rect">
            <a:avLst/>
          </a:prstGeom>
          <a:noFill/>
          <a:ln w="9525">
            <a:noFill/>
            <a:miter lim="800000"/>
            <a:headEnd/>
            <a:tailEnd/>
          </a:ln>
        </p:spPr>
      </p:pic>
      <p:pic>
        <p:nvPicPr>
          <p:cNvPr id="50181" name="Picture 5" descr="clipboard(2)"/>
          <p:cNvPicPr>
            <a:picLocks noChangeAspect="1" noChangeArrowheads="1"/>
          </p:cNvPicPr>
          <p:nvPr/>
        </p:nvPicPr>
        <p:blipFill>
          <a:blip r:embed="rId5" cstate="print"/>
          <a:srcRect/>
          <a:stretch>
            <a:fillRect/>
          </a:stretch>
        </p:blipFill>
        <p:spPr bwMode="auto">
          <a:xfrm>
            <a:off x="76200" y="4711700"/>
            <a:ext cx="1889125" cy="1593850"/>
          </a:xfrm>
          <a:prstGeom prst="rect">
            <a:avLst/>
          </a:prstGeom>
          <a:noFill/>
          <a:ln w="9525">
            <a:noFill/>
            <a:miter lim="800000"/>
            <a:headEnd/>
            <a:tailEnd/>
          </a:ln>
        </p:spPr>
      </p:pic>
      <p:grpSp>
        <p:nvGrpSpPr>
          <p:cNvPr id="50182" name="Group 6"/>
          <p:cNvGrpSpPr>
            <a:grpSpLocks/>
          </p:cNvGrpSpPr>
          <p:nvPr/>
        </p:nvGrpSpPr>
        <p:grpSpPr bwMode="auto">
          <a:xfrm>
            <a:off x="2044700" y="4787900"/>
            <a:ext cx="3251200" cy="1549400"/>
            <a:chOff x="1288" y="3016"/>
            <a:chExt cx="2048" cy="976"/>
          </a:xfrm>
        </p:grpSpPr>
        <p:grpSp>
          <p:nvGrpSpPr>
            <p:cNvPr id="50204" name="Group 7"/>
            <p:cNvGrpSpPr>
              <a:grpSpLocks/>
            </p:cNvGrpSpPr>
            <p:nvPr/>
          </p:nvGrpSpPr>
          <p:grpSpPr bwMode="auto">
            <a:xfrm>
              <a:off x="1288" y="3016"/>
              <a:ext cx="1987" cy="976"/>
              <a:chOff x="1288" y="3016"/>
              <a:chExt cx="1987" cy="976"/>
            </a:xfrm>
          </p:grpSpPr>
          <p:sp>
            <p:nvSpPr>
              <p:cNvPr id="50206" name="Oval 8"/>
              <p:cNvSpPr>
                <a:spLocks noChangeArrowheads="1"/>
              </p:cNvSpPr>
              <p:nvPr/>
            </p:nvSpPr>
            <p:spPr bwMode="auto">
              <a:xfrm>
                <a:off x="1288" y="3016"/>
                <a:ext cx="1987" cy="976"/>
              </a:xfrm>
              <a:prstGeom prst="ellipse">
                <a:avLst/>
              </a:prstGeom>
              <a:solidFill>
                <a:srgbClr val="000000"/>
              </a:solidFill>
              <a:ln w="38100">
                <a:solidFill>
                  <a:srgbClr val="FFFFFF"/>
                </a:solidFill>
                <a:prstDash val="sysDot"/>
                <a:round/>
                <a:headEnd/>
                <a:tailEnd/>
              </a:ln>
            </p:spPr>
            <p:txBody>
              <a:bodyPr wrap="none" anchor="ctr"/>
              <a:lstStyle/>
              <a:p>
                <a:endParaRPr lang="en-US"/>
              </a:p>
            </p:txBody>
          </p:sp>
          <p:sp>
            <p:nvSpPr>
              <p:cNvPr id="50207" name="Text Box 9"/>
              <p:cNvSpPr txBox="1">
                <a:spLocks noChangeArrowheads="1"/>
              </p:cNvSpPr>
              <p:nvPr/>
            </p:nvSpPr>
            <p:spPr bwMode="auto">
              <a:xfrm>
                <a:off x="1645" y="3211"/>
                <a:ext cx="1272" cy="585"/>
              </a:xfrm>
              <a:prstGeom prst="rect">
                <a:avLst/>
              </a:prstGeom>
              <a:noFill/>
              <a:ln w="9525">
                <a:noFill/>
                <a:miter lim="800000"/>
                <a:headEnd/>
                <a:tailEnd/>
              </a:ln>
            </p:spPr>
            <p:txBody>
              <a:bodyPr>
                <a:spAutoFit/>
              </a:bodyPr>
              <a:lstStyle/>
              <a:p>
                <a:pPr algn="ctr"/>
                <a:r>
                  <a:rPr lang="en-GB" sz="5000">
                    <a:solidFill>
                      <a:srgbClr val="FFFFFF"/>
                    </a:solidFill>
                    <a:latin typeface="Arial - 72" charset="0"/>
                  </a:rPr>
                  <a:t> </a:t>
                </a:r>
              </a:p>
            </p:txBody>
          </p:sp>
        </p:grpSp>
        <p:sp>
          <p:nvSpPr>
            <p:cNvPr id="50205" name="Text Box 10"/>
            <p:cNvSpPr txBox="1">
              <a:spLocks noChangeArrowheads="1"/>
            </p:cNvSpPr>
            <p:nvPr/>
          </p:nvSpPr>
          <p:spPr bwMode="auto">
            <a:xfrm>
              <a:off x="1544" y="3128"/>
              <a:ext cx="1792" cy="756"/>
            </a:xfrm>
            <a:prstGeom prst="rect">
              <a:avLst/>
            </a:prstGeom>
            <a:noFill/>
            <a:ln w="9525">
              <a:noFill/>
              <a:miter lim="800000"/>
              <a:headEnd/>
              <a:tailEnd/>
            </a:ln>
          </p:spPr>
          <p:txBody>
            <a:bodyPr>
              <a:spAutoFit/>
            </a:bodyPr>
            <a:lstStyle/>
            <a:p>
              <a:r>
                <a:rPr lang="ru-RU" sz="1200" b="1">
                  <a:solidFill>
                    <a:srgbClr val="FFFFFF"/>
                  </a:solidFill>
                </a:rPr>
                <a:t>Жасыл қалпақ</a:t>
              </a:r>
              <a:r>
                <a:rPr lang="ru-RU" sz="1200" b="1">
                  <a:solidFill>
                    <a:srgbClr val="FFFFFF"/>
                  </a:solidFill>
                  <a:latin typeface="Jokerman - 16" charset="0"/>
                </a:rPr>
                <a:t> - Креатив</a:t>
              </a:r>
              <a:endParaRPr lang="en-GB" sz="1200" b="1">
                <a:solidFill>
                  <a:srgbClr val="FFFFFF"/>
                </a:solidFill>
                <a:latin typeface="Jokerman - 16" charset="0"/>
              </a:endParaRPr>
            </a:p>
            <a:p>
              <a:r>
                <a:rPr lang="ru-RU" sz="1200" b="1">
                  <a:solidFill>
                    <a:srgbClr val="FFFFFF"/>
                  </a:solidFill>
                </a:rPr>
                <a:t>Менде қандай идеялар бар</a:t>
              </a:r>
              <a:r>
                <a:rPr lang="ru-RU" sz="1200" b="1">
                  <a:solidFill>
                    <a:srgbClr val="FFFFFF"/>
                  </a:solidFill>
                  <a:latin typeface="Jokerman - 16" charset="0"/>
                </a:rPr>
                <a:t>?</a:t>
              </a:r>
              <a:endParaRPr lang="en-GB" sz="1200">
                <a:solidFill>
                  <a:srgbClr val="FFFFFF"/>
                </a:solidFill>
                <a:latin typeface="Jokerman - 16" charset="0"/>
              </a:endParaRPr>
            </a:p>
            <a:p>
              <a:r>
                <a:rPr lang="ru-RU" sz="1200">
                  <a:solidFill>
                    <a:srgbClr val="FFFFFF"/>
                  </a:solidFill>
                </a:rPr>
                <a:t>Қандай баламалы түрлерді ойлап таба аламын</a:t>
              </a:r>
              <a:r>
                <a:rPr lang="ru-RU" sz="1200">
                  <a:solidFill>
                    <a:srgbClr val="FFFFFF"/>
                  </a:solidFill>
                  <a:latin typeface="Jokerman - 16" charset="0"/>
                </a:rPr>
                <a:t>?</a:t>
              </a:r>
              <a:endParaRPr lang="en-GB" sz="1200">
                <a:solidFill>
                  <a:srgbClr val="FFFFFF"/>
                </a:solidFill>
                <a:latin typeface="Jokerman - 16" charset="0"/>
              </a:endParaRPr>
            </a:p>
            <a:p>
              <a:r>
                <a:rPr lang="ru-RU" sz="1200">
                  <a:solidFill>
                    <a:srgbClr val="FFFFFF"/>
                  </a:solidFill>
                </a:rPr>
                <a:t>Барлық жаңасын және қызықтысын жазыңыз.</a:t>
              </a:r>
              <a:endParaRPr lang="en-GB" sz="1200">
                <a:solidFill>
                  <a:srgbClr val="FFFFFF"/>
                </a:solidFill>
                <a:latin typeface="Jokerman - 16" charset="0"/>
              </a:endParaRPr>
            </a:p>
          </p:txBody>
        </p:sp>
      </p:grpSp>
      <p:pic>
        <p:nvPicPr>
          <p:cNvPr id="50183" name="Picture 11" descr="clipboard(3)"/>
          <p:cNvPicPr>
            <a:picLocks noChangeAspect="1" noChangeArrowheads="1"/>
          </p:cNvPicPr>
          <p:nvPr/>
        </p:nvPicPr>
        <p:blipFill>
          <a:blip r:embed="rId6" cstate="print"/>
          <a:srcRect/>
          <a:stretch>
            <a:fillRect/>
          </a:stretch>
        </p:blipFill>
        <p:spPr bwMode="auto">
          <a:xfrm>
            <a:off x="7886700" y="5473700"/>
            <a:ext cx="2109788" cy="1690688"/>
          </a:xfrm>
          <a:prstGeom prst="rect">
            <a:avLst/>
          </a:prstGeom>
          <a:noFill/>
          <a:ln w="9525">
            <a:noFill/>
            <a:miter lim="800000"/>
            <a:headEnd/>
            <a:tailEnd/>
          </a:ln>
        </p:spPr>
      </p:pic>
      <p:grpSp>
        <p:nvGrpSpPr>
          <p:cNvPr id="50184" name="Group 12"/>
          <p:cNvGrpSpPr>
            <a:grpSpLocks/>
          </p:cNvGrpSpPr>
          <p:nvPr/>
        </p:nvGrpSpPr>
        <p:grpSpPr bwMode="auto">
          <a:xfrm>
            <a:off x="4935538" y="5972175"/>
            <a:ext cx="3024187" cy="1562100"/>
            <a:chOff x="3096" y="3536"/>
            <a:chExt cx="1792" cy="984"/>
          </a:xfrm>
        </p:grpSpPr>
        <p:sp>
          <p:nvSpPr>
            <p:cNvPr id="50202" name="Oval 13"/>
            <p:cNvSpPr>
              <a:spLocks noChangeArrowheads="1"/>
            </p:cNvSpPr>
            <p:nvPr/>
          </p:nvSpPr>
          <p:spPr bwMode="auto">
            <a:xfrm>
              <a:off x="3096" y="3536"/>
              <a:ext cx="1762" cy="984"/>
            </a:xfrm>
            <a:prstGeom prst="ellipse">
              <a:avLst/>
            </a:prstGeom>
            <a:solidFill>
              <a:srgbClr val="000000"/>
            </a:solidFill>
            <a:ln w="38100">
              <a:solidFill>
                <a:srgbClr val="FFFFFF"/>
              </a:solidFill>
              <a:prstDash val="sysDot"/>
              <a:round/>
              <a:headEnd/>
              <a:tailEnd/>
            </a:ln>
          </p:spPr>
          <p:txBody>
            <a:bodyPr wrap="none" anchor="ctr"/>
            <a:lstStyle/>
            <a:p>
              <a:endParaRPr lang="en-US"/>
            </a:p>
          </p:txBody>
        </p:sp>
        <p:sp>
          <p:nvSpPr>
            <p:cNvPr id="50203" name="Text Box 14"/>
            <p:cNvSpPr txBox="1">
              <a:spLocks noChangeArrowheads="1"/>
            </p:cNvSpPr>
            <p:nvPr/>
          </p:nvSpPr>
          <p:spPr bwMode="auto">
            <a:xfrm>
              <a:off x="3368" y="3672"/>
              <a:ext cx="1520" cy="703"/>
            </a:xfrm>
            <a:prstGeom prst="rect">
              <a:avLst/>
            </a:prstGeom>
            <a:noFill/>
            <a:ln w="9525">
              <a:noFill/>
              <a:miter lim="800000"/>
              <a:headEnd/>
              <a:tailEnd/>
            </a:ln>
          </p:spPr>
          <p:txBody>
            <a:bodyPr>
              <a:spAutoFit/>
            </a:bodyPr>
            <a:lstStyle/>
            <a:p>
              <a:r>
                <a:rPr lang="ru-RU" sz="1200" b="1">
                  <a:solidFill>
                    <a:srgbClr val="FFFFFF"/>
                  </a:solidFill>
                </a:rPr>
                <a:t>Көк қалпақ</a:t>
              </a:r>
              <a:r>
                <a:rPr lang="ru-RU" sz="1200" b="1">
                  <a:solidFill>
                    <a:srgbClr val="FFFFFF"/>
                  </a:solidFill>
                  <a:latin typeface="Jokerman - 16" charset="0"/>
                </a:rPr>
                <a:t> - </a:t>
              </a:r>
              <a:r>
                <a:rPr lang="ru-RU" sz="1200" b="1">
                  <a:solidFill>
                    <a:srgbClr val="FFFFFF"/>
                  </a:solidFill>
                </a:rPr>
                <a:t>шолу</a:t>
              </a:r>
              <a:endParaRPr lang="en-GB" sz="1200" b="1">
                <a:solidFill>
                  <a:srgbClr val="FFFFFF"/>
                </a:solidFill>
              </a:endParaRPr>
            </a:p>
            <a:p>
              <a:r>
                <a:rPr lang="ru-RU" sz="1100">
                  <a:solidFill>
                    <a:srgbClr val="FFFFFF"/>
                  </a:solidFill>
                </a:rPr>
                <a:t>Мен не аштым</a:t>
              </a:r>
              <a:r>
                <a:rPr lang="ru-RU" sz="1100">
                  <a:solidFill>
                    <a:srgbClr val="FFFFFF"/>
                  </a:solidFill>
                  <a:latin typeface="Jokerman - 16" charset="0"/>
                </a:rPr>
                <a:t>?</a:t>
              </a:r>
              <a:endParaRPr lang="en-GB" sz="1100">
                <a:solidFill>
                  <a:srgbClr val="FFFFFF"/>
                </a:solidFill>
                <a:latin typeface="Jokerman - 16" charset="0"/>
              </a:endParaRPr>
            </a:p>
            <a:p>
              <a:r>
                <a:rPr lang="ru-RU" sz="1100">
                  <a:solidFill>
                    <a:srgbClr val="FFFFFF"/>
                  </a:solidFill>
                </a:rPr>
                <a:t>Тағы не ашылған жоқ</a:t>
              </a:r>
              <a:r>
                <a:rPr lang="ru-RU" sz="1100">
                  <a:solidFill>
                    <a:srgbClr val="FFFFFF"/>
                  </a:solidFill>
                  <a:latin typeface="Jokerman - 16" charset="0"/>
                </a:rPr>
                <a:t>?</a:t>
              </a:r>
              <a:endParaRPr lang="en-GB" sz="1100">
                <a:solidFill>
                  <a:srgbClr val="FFFFFF"/>
                </a:solidFill>
                <a:latin typeface="Jokerman - 16" charset="0"/>
              </a:endParaRPr>
            </a:p>
            <a:p>
              <a:r>
                <a:rPr lang="ru-RU" sz="1100">
                  <a:solidFill>
                    <a:srgbClr val="FFFFFF"/>
                  </a:solidFill>
                </a:rPr>
                <a:t>Мен оны қалай аша аламын</a:t>
              </a:r>
              <a:r>
                <a:rPr lang="ru-RU" sz="1100">
                  <a:solidFill>
                    <a:srgbClr val="FFFFFF"/>
                  </a:solidFill>
                  <a:latin typeface="Jokerman - 16" charset="0"/>
                </a:rPr>
                <a:t>?</a:t>
              </a:r>
              <a:endParaRPr lang="en-GB" sz="1100">
                <a:solidFill>
                  <a:srgbClr val="FFFFFF"/>
                </a:solidFill>
                <a:latin typeface="Jokerman - 16" charset="0"/>
              </a:endParaRPr>
            </a:p>
            <a:p>
              <a:r>
                <a:rPr lang="ru-RU" sz="1100">
                  <a:solidFill>
                    <a:srgbClr val="FFFFFF"/>
                  </a:solidFill>
                </a:rPr>
                <a:t>Мен барлық қалпақты кие алдым ба</a:t>
              </a:r>
              <a:r>
                <a:rPr lang="ru-RU" sz="1100">
                  <a:solidFill>
                    <a:srgbClr val="FFFFFF"/>
                  </a:solidFill>
                  <a:latin typeface="Jokerman - 16" charset="0"/>
                </a:rPr>
                <a:t>?</a:t>
              </a:r>
              <a:r>
                <a:rPr lang="ru-RU" sz="1100">
                  <a:solidFill>
                    <a:srgbClr val="FFFFFF"/>
                  </a:solidFill>
                </a:rPr>
                <a:t> </a:t>
              </a:r>
              <a:r>
                <a:rPr lang="kk-KZ" sz="1100">
                  <a:solidFill>
                    <a:srgbClr val="FFFFFF"/>
                  </a:solidFill>
                </a:rPr>
                <a:t>Жалпы түсінігіңізді жазыңыз.</a:t>
              </a:r>
              <a:endParaRPr lang="en-GB" sz="1100">
                <a:solidFill>
                  <a:srgbClr val="FFFFFF"/>
                </a:solidFill>
              </a:endParaRPr>
            </a:p>
          </p:txBody>
        </p:sp>
      </p:grpSp>
      <p:pic>
        <p:nvPicPr>
          <p:cNvPr id="50185" name="Picture 15" descr="clipboard(4)"/>
          <p:cNvPicPr>
            <a:picLocks noChangeAspect="1" noChangeArrowheads="1"/>
          </p:cNvPicPr>
          <p:nvPr/>
        </p:nvPicPr>
        <p:blipFill>
          <a:blip r:embed="rId7" cstate="print"/>
          <a:srcRect/>
          <a:stretch>
            <a:fillRect/>
          </a:stretch>
        </p:blipFill>
        <p:spPr bwMode="auto">
          <a:xfrm>
            <a:off x="50800" y="2959100"/>
            <a:ext cx="1931988" cy="1639888"/>
          </a:xfrm>
          <a:prstGeom prst="rect">
            <a:avLst/>
          </a:prstGeom>
          <a:noFill/>
          <a:ln w="9525">
            <a:noFill/>
            <a:miter lim="800000"/>
            <a:headEnd/>
            <a:tailEnd/>
          </a:ln>
        </p:spPr>
      </p:pic>
      <p:grpSp>
        <p:nvGrpSpPr>
          <p:cNvPr id="50186" name="Group 16"/>
          <p:cNvGrpSpPr>
            <a:grpSpLocks/>
          </p:cNvGrpSpPr>
          <p:nvPr/>
        </p:nvGrpSpPr>
        <p:grpSpPr bwMode="auto">
          <a:xfrm>
            <a:off x="1766888" y="2882900"/>
            <a:ext cx="3286125" cy="1846263"/>
            <a:chOff x="1304" y="1816"/>
            <a:chExt cx="1879" cy="1163"/>
          </a:xfrm>
        </p:grpSpPr>
        <p:sp>
          <p:nvSpPr>
            <p:cNvPr id="50200" name="Oval 17"/>
            <p:cNvSpPr>
              <a:spLocks noChangeArrowheads="1"/>
            </p:cNvSpPr>
            <p:nvPr/>
          </p:nvSpPr>
          <p:spPr bwMode="auto">
            <a:xfrm>
              <a:off x="1304" y="1816"/>
              <a:ext cx="1879" cy="1163"/>
            </a:xfrm>
            <a:prstGeom prst="ellipse">
              <a:avLst/>
            </a:prstGeom>
            <a:solidFill>
              <a:srgbClr val="000000"/>
            </a:solidFill>
            <a:ln w="38100">
              <a:solidFill>
                <a:srgbClr val="FFFFFF"/>
              </a:solidFill>
              <a:prstDash val="sysDot"/>
              <a:round/>
              <a:headEnd/>
              <a:tailEnd/>
            </a:ln>
          </p:spPr>
          <p:txBody>
            <a:bodyPr wrap="none" anchor="ctr"/>
            <a:lstStyle/>
            <a:p>
              <a:endParaRPr lang="en-US"/>
            </a:p>
          </p:txBody>
        </p:sp>
        <p:sp>
          <p:nvSpPr>
            <p:cNvPr id="50201" name="Text Box 18"/>
            <p:cNvSpPr txBox="1">
              <a:spLocks noChangeArrowheads="1"/>
            </p:cNvSpPr>
            <p:nvPr/>
          </p:nvSpPr>
          <p:spPr bwMode="auto">
            <a:xfrm>
              <a:off x="1621" y="1938"/>
              <a:ext cx="1536" cy="872"/>
            </a:xfrm>
            <a:prstGeom prst="rect">
              <a:avLst/>
            </a:prstGeom>
            <a:noFill/>
            <a:ln w="9525">
              <a:noFill/>
              <a:miter lim="800000"/>
              <a:headEnd/>
              <a:tailEnd/>
            </a:ln>
          </p:spPr>
          <p:txBody>
            <a:bodyPr>
              <a:spAutoFit/>
            </a:bodyPr>
            <a:lstStyle/>
            <a:p>
              <a:r>
                <a:rPr lang="ru-RU" sz="1400" b="1">
                  <a:solidFill>
                    <a:srgbClr val="FFFFFF"/>
                  </a:solidFill>
                </a:rPr>
                <a:t>Сары қалпақ</a:t>
              </a:r>
              <a:r>
                <a:rPr lang="ru-RU" sz="1400" b="1">
                  <a:solidFill>
                    <a:srgbClr val="FFFFFF"/>
                  </a:solidFill>
                  <a:latin typeface="Jokerman - 16" charset="0"/>
                </a:rPr>
                <a:t> </a:t>
              </a:r>
              <a:r>
                <a:rPr lang="en-GB" sz="1400" b="1">
                  <a:solidFill>
                    <a:srgbClr val="FFFFFF"/>
                  </a:solidFill>
                  <a:latin typeface="Jokerman - 16" charset="0"/>
                </a:rPr>
                <a:t>- </a:t>
              </a:r>
              <a:r>
                <a:rPr lang="ru-RU" sz="1400" b="1">
                  <a:solidFill>
                    <a:srgbClr val="FFFFFF"/>
                  </a:solidFill>
                  <a:latin typeface="Jokerman - 16" charset="0"/>
                </a:rPr>
                <a:t>Позитив</a:t>
              </a:r>
              <a:endParaRPr lang="en-GB" sz="1400" b="1">
                <a:solidFill>
                  <a:srgbClr val="FFFFFF"/>
                </a:solidFill>
                <a:latin typeface="Jokerman - 16" charset="0"/>
              </a:endParaRPr>
            </a:p>
            <a:p>
              <a:r>
                <a:rPr lang="ru-RU" sz="1400">
                  <a:solidFill>
                    <a:srgbClr val="FFFFFF"/>
                  </a:solidFill>
                </a:rPr>
                <a:t>Жағымды тұстары қандай болды</a:t>
              </a:r>
              <a:r>
                <a:rPr lang="ru-RU" sz="1400">
                  <a:solidFill>
                    <a:srgbClr val="FFFFFF"/>
                  </a:solidFill>
                  <a:latin typeface="Jokerman - 16" charset="0"/>
                </a:rPr>
                <a:t>?</a:t>
              </a:r>
              <a:endParaRPr lang="en-GB" sz="1400">
                <a:solidFill>
                  <a:srgbClr val="FFFFFF"/>
                </a:solidFill>
                <a:latin typeface="Jokerman - 16" charset="0"/>
              </a:endParaRPr>
            </a:p>
            <a:p>
              <a:r>
                <a:rPr lang="ru-RU" sz="1400">
                  <a:solidFill>
                    <a:srgbClr val="FFFFFF"/>
                  </a:solidFill>
                </a:rPr>
                <a:t>Оның артықшылығы қандай</a:t>
              </a:r>
              <a:r>
                <a:rPr lang="ru-RU" sz="1400">
                  <a:solidFill>
                    <a:srgbClr val="FFFFFF"/>
                  </a:solidFill>
                  <a:latin typeface="Jokerman - 16" charset="0"/>
                </a:rPr>
                <a:t>?</a:t>
              </a:r>
              <a:endParaRPr lang="en-GB" sz="1400">
                <a:solidFill>
                  <a:srgbClr val="FFFFFF"/>
                </a:solidFill>
                <a:latin typeface="Jokerman - 16" charset="0"/>
              </a:endParaRPr>
            </a:p>
            <a:p>
              <a:r>
                <a:rPr lang="ru-RU" sz="1400">
                  <a:solidFill>
                    <a:srgbClr val="FFFFFF"/>
                  </a:solidFill>
                </a:rPr>
                <a:t>Маған не ұнайды</a:t>
              </a:r>
              <a:r>
                <a:rPr lang="ru-RU" sz="1400">
                  <a:solidFill>
                    <a:srgbClr val="FFFFFF"/>
                  </a:solidFill>
                  <a:latin typeface="Jokerman - 16" charset="0"/>
                </a:rPr>
                <a:t>?</a:t>
              </a:r>
              <a:endParaRPr lang="en-GB" sz="1400">
                <a:solidFill>
                  <a:srgbClr val="FFFFFF"/>
                </a:solidFill>
                <a:latin typeface="Jokerman - 16" charset="0"/>
              </a:endParaRPr>
            </a:p>
            <a:p>
              <a:r>
                <a:rPr lang="ru-RU" sz="1400">
                  <a:solidFill>
                    <a:srgbClr val="FFFFFF"/>
                  </a:solidFill>
                </a:rPr>
                <a:t>Оң тармақтарын жазыңыз.</a:t>
              </a:r>
              <a:endParaRPr lang="en-GB" sz="1400">
                <a:solidFill>
                  <a:srgbClr val="FFFFFF"/>
                </a:solidFill>
              </a:endParaRPr>
            </a:p>
          </p:txBody>
        </p:sp>
      </p:grpSp>
      <p:grpSp>
        <p:nvGrpSpPr>
          <p:cNvPr id="50187" name="Group 19"/>
          <p:cNvGrpSpPr>
            <a:grpSpLocks/>
          </p:cNvGrpSpPr>
          <p:nvPr/>
        </p:nvGrpSpPr>
        <p:grpSpPr bwMode="auto">
          <a:xfrm>
            <a:off x="1695450" y="1231900"/>
            <a:ext cx="3294063" cy="1500188"/>
            <a:chOff x="1216" y="776"/>
            <a:chExt cx="1939" cy="824"/>
          </a:xfrm>
        </p:grpSpPr>
        <p:sp>
          <p:nvSpPr>
            <p:cNvPr id="50198" name="Oval 20"/>
            <p:cNvSpPr>
              <a:spLocks noChangeArrowheads="1"/>
            </p:cNvSpPr>
            <p:nvPr/>
          </p:nvSpPr>
          <p:spPr bwMode="auto">
            <a:xfrm>
              <a:off x="1216" y="776"/>
              <a:ext cx="1920" cy="824"/>
            </a:xfrm>
            <a:prstGeom prst="ellipse">
              <a:avLst/>
            </a:prstGeom>
            <a:solidFill>
              <a:srgbClr val="000000"/>
            </a:solidFill>
            <a:ln w="38100">
              <a:solidFill>
                <a:srgbClr val="FFFFFF"/>
              </a:solidFill>
              <a:prstDash val="sysDot"/>
              <a:round/>
              <a:headEnd/>
              <a:tailEnd/>
            </a:ln>
          </p:spPr>
          <p:txBody>
            <a:bodyPr wrap="none" anchor="ctr"/>
            <a:lstStyle/>
            <a:p>
              <a:endParaRPr lang="en-US"/>
            </a:p>
          </p:txBody>
        </p:sp>
        <p:sp>
          <p:nvSpPr>
            <p:cNvPr id="50199" name="Text Box 21"/>
            <p:cNvSpPr txBox="1">
              <a:spLocks noChangeArrowheads="1"/>
            </p:cNvSpPr>
            <p:nvPr/>
          </p:nvSpPr>
          <p:spPr bwMode="auto">
            <a:xfrm>
              <a:off x="1344" y="912"/>
              <a:ext cx="1811" cy="490"/>
            </a:xfrm>
            <a:prstGeom prst="rect">
              <a:avLst/>
            </a:prstGeom>
            <a:noFill/>
            <a:ln w="9525">
              <a:noFill/>
              <a:miter lim="800000"/>
              <a:headEnd/>
              <a:tailEnd/>
            </a:ln>
          </p:spPr>
          <p:txBody>
            <a:bodyPr>
              <a:spAutoFit/>
            </a:bodyPr>
            <a:lstStyle/>
            <a:p>
              <a:r>
                <a:rPr lang="ru-RU" sz="1300" b="1">
                  <a:solidFill>
                    <a:srgbClr val="FFFFFF"/>
                  </a:solidFill>
                </a:rPr>
                <a:t>Қызыл қалпақ</a:t>
              </a:r>
              <a:r>
                <a:rPr lang="ru-RU" sz="1300" b="1">
                  <a:solidFill>
                    <a:srgbClr val="FFFFFF"/>
                  </a:solidFill>
                  <a:latin typeface="Jokerman - 16" charset="0"/>
                </a:rPr>
                <a:t> –</a:t>
              </a:r>
              <a:r>
                <a:rPr lang="en-GB" sz="1300" b="1">
                  <a:solidFill>
                    <a:srgbClr val="FFFFFF"/>
                  </a:solidFill>
                  <a:latin typeface="Jokerman - 16" charset="0"/>
                </a:rPr>
                <a:t> </a:t>
              </a:r>
              <a:r>
                <a:rPr lang="ru-RU" sz="1300" b="1">
                  <a:solidFill>
                    <a:srgbClr val="FFFFFF"/>
                  </a:solidFill>
                </a:rPr>
                <a:t>Түйсік</a:t>
              </a:r>
              <a:endParaRPr lang="en-GB" sz="1300" b="1">
                <a:solidFill>
                  <a:srgbClr val="FFFFFF"/>
                </a:solidFill>
              </a:endParaRPr>
            </a:p>
            <a:p>
              <a:r>
                <a:rPr lang="ru-RU" sz="1300">
                  <a:solidFill>
                    <a:srgbClr val="FFFFFF"/>
                  </a:solidFill>
                </a:rPr>
                <a:t>Менің түйсіктік реакциям қандай</a:t>
              </a:r>
              <a:r>
                <a:rPr lang="en-GB" sz="1300">
                  <a:solidFill>
                    <a:srgbClr val="FFFFFF"/>
                  </a:solidFill>
                  <a:latin typeface="Jokerman - 16" charset="0"/>
                </a:rPr>
                <a:t>?</a:t>
              </a:r>
            </a:p>
            <a:p>
              <a:r>
                <a:rPr lang="ru-RU" sz="1300">
                  <a:solidFill>
                    <a:srgbClr val="FFFFFF"/>
                  </a:solidFill>
                </a:rPr>
                <a:t>Менің түйсігім маған не дейді. </a:t>
              </a:r>
              <a:endParaRPr lang="en-GB" sz="1300">
                <a:solidFill>
                  <a:srgbClr val="FFFFFF"/>
                </a:solidFill>
                <a:latin typeface="Jokerman - 16" charset="0"/>
              </a:endParaRPr>
            </a:p>
            <a:p>
              <a:r>
                <a:rPr lang="ru-RU" sz="1300">
                  <a:solidFill>
                    <a:srgbClr val="FFFFFF"/>
                  </a:solidFill>
                </a:rPr>
                <a:t>Өз ойларыңды жазыңыз.</a:t>
              </a:r>
              <a:endParaRPr lang="en-GB" sz="1300">
                <a:solidFill>
                  <a:srgbClr val="FFFFFF"/>
                </a:solidFill>
              </a:endParaRPr>
            </a:p>
          </p:txBody>
        </p:sp>
      </p:grpSp>
      <p:grpSp>
        <p:nvGrpSpPr>
          <p:cNvPr id="50188" name="Group 22"/>
          <p:cNvGrpSpPr>
            <a:grpSpLocks/>
          </p:cNvGrpSpPr>
          <p:nvPr/>
        </p:nvGrpSpPr>
        <p:grpSpPr bwMode="auto">
          <a:xfrm>
            <a:off x="4813300" y="3811588"/>
            <a:ext cx="3219450" cy="1785937"/>
            <a:chOff x="3032" y="2384"/>
            <a:chExt cx="1896" cy="1032"/>
          </a:xfrm>
        </p:grpSpPr>
        <p:sp>
          <p:nvSpPr>
            <p:cNvPr id="50196" name="Oval 23"/>
            <p:cNvSpPr>
              <a:spLocks noChangeArrowheads="1"/>
            </p:cNvSpPr>
            <p:nvPr/>
          </p:nvSpPr>
          <p:spPr bwMode="auto">
            <a:xfrm>
              <a:off x="3032" y="2384"/>
              <a:ext cx="1896" cy="1032"/>
            </a:xfrm>
            <a:prstGeom prst="ellipse">
              <a:avLst/>
            </a:prstGeom>
            <a:solidFill>
              <a:srgbClr val="000000"/>
            </a:solidFill>
            <a:ln w="38100">
              <a:solidFill>
                <a:srgbClr val="FFFFFF"/>
              </a:solidFill>
              <a:prstDash val="sysDot"/>
              <a:round/>
              <a:headEnd/>
              <a:tailEnd/>
            </a:ln>
          </p:spPr>
          <p:txBody>
            <a:bodyPr wrap="none" anchor="ctr"/>
            <a:lstStyle/>
            <a:p>
              <a:endParaRPr lang="en-US"/>
            </a:p>
          </p:txBody>
        </p:sp>
        <p:sp>
          <p:nvSpPr>
            <p:cNvPr id="50197" name="Text Box 24"/>
            <p:cNvSpPr txBox="1">
              <a:spLocks noChangeArrowheads="1"/>
            </p:cNvSpPr>
            <p:nvPr/>
          </p:nvSpPr>
          <p:spPr bwMode="auto">
            <a:xfrm>
              <a:off x="3398" y="2508"/>
              <a:ext cx="1488" cy="800"/>
            </a:xfrm>
            <a:prstGeom prst="rect">
              <a:avLst/>
            </a:prstGeom>
            <a:noFill/>
            <a:ln w="9525">
              <a:noFill/>
              <a:miter lim="800000"/>
              <a:headEnd/>
              <a:tailEnd/>
            </a:ln>
          </p:spPr>
          <p:txBody>
            <a:bodyPr>
              <a:spAutoFit/>
            </a:bodyPr>
            <a:lstStyle/>
            <a:p>
              <a:r>
                <a:rPr lang="ru-RU" sz="1200" b="1">
                  <a:solidFill>
                    <a:srgbClr val="FFFFFF"/>
                  </a:solidFill>
                </a:rPr>
                <a:t>Қара қалпақ</a:t>
              </a:r>
              <a:r>
                <a:rPr lang="ru-RU" sz="1200" b="1">
                  <a:solidFill>
                    <a:srgbClr val="FFFFFF"/>
                  </a:solidFill>
                  <a:latin typeface="Jokerman - 16" charset="0"/>
                </a:rPr>
                <a:t> </a:t>
              </a:r>
              <a:r>
                <a:rPr lang="en-GB" sz="1200" b="1">
                  <a:solidFill>
                    <a:srgbClr val="FFFFFF"/>
                  </a:solidFill>
                  <a:latin typeface="Jokerman - 16" charset="0"/>
                </a:rPr>
                <a:t>- </a:t>
              </a:r>
              <a:r>
                <a:rPr lang="ru-RU" sz="1200" b="1">
                  <a:solidFill>
                    <a:srgbClr val="FFFFFF"/>
                  </a:solidFill>
                </a:rPr>
                <a:t>Жағымсыз</a:t>
              </a:r>
              <a:endParaRPr lang="en-GB" sz="1200" b="1">
                <a:solidFill>
                  <a:srgbClr val="FFFFFF"/>
                </a:solidFill>
              </a:endParaRPr>
            </a:p>
            <a:p>
              <a:r>
                <a:rPr lang="ru-RU" sz="1200">
                  <a:solidFill>
                    <a:srgbClr val="FFFFFF"/>
                  </a:solidFill>
                </a:rPr>
                <a:t>Жағымсыз кезеңдерді көрсетіңіз</a:t>
              </a:r>
              <a:r>
                <a:rPr lang="ru-RU" sz="1200">
                  <a:solidFill>
                    <a:srgbClr val="FFFFFF"/>
                  </a:solidFill>
                  <a:latin typeface="Jokerman - 16" charset="0"/>
                </a:rPr>
                <a:t>?</a:t>
              </a:r>
              <a:endParaRPr lang="en-GB" sz="1200">
                <a:solidFill>
                  <a:srgbClr val="FFFFFF"/>
                </a:solidFill>
                <a:latin typeface="Jokerman - 16" charset="0"/>
              </a:endParaRPr>
            </a:p>
            <a:p>
              <a:r>
                <a:rPr lang="ru-RU" sz="1200">
                  <a:solidFill>
                    <a:srgbClr val="FFFFFF"/>
                  </a:solidFill>
                </a:rPr>
                <a:t>Қандай проблемалар бар</a:t>
              </a:r>
              <a:r>
                <a:rPr lang="ru-RU" sz="1200">
                  <a:solidFill>
                    <a:srgbClr val="FFFFFF"/>
                  </a:solidFill>
                  <a:latin typeface="Jokerman - 16" charset="0"/>
                </a:rPr>
                <a:t>?</a:t>
              </a:r>
              <a:endParaRPr lang="en-GB" sz="1200">
                <a:solidFill>
                  <a:srgbClr val="FFFFFF"/>
                </a:solidFill>
                <a:latin typeface="Jokerman - 16" charset="0"/>
              </a:endParaRPr>
            </a:p>
            <a:p>
              <a:r>
                <a:rPr lang="ru-RU" sz="1200">
                  <a:solidFill>
                    <a:srgbClr val="FFFFFF"/>
                  </a:solidFill>
                </a:rPr>
                <a:t>Маған не ұнамайды</a:t>
              </a:r>
              <a:r>
                <a:rPr lang="ru-RU" sz="1200">
                  <a:solidFill>
                    <a:srgbClr val="FFFFFF"/>
                  </a:solidFill>
                  <a:latin typeface="Jokerman - 16" charset="0"/>
                </a:rPr>
                <a:t>?</a:t>
              </a:r>
              <a:endParaRPr lang="en-GB" altLang="ja-JP" sz="1200">
                <a:solidFill>
                  <a:srgbClr val="FFFFFF"/>
                </a:solidFill>
                <a:latin typeface="Jokerman - 16" charset="0"/>
                <a:ea typeface="MS PGothic" pitchFamily="34" charset="-128"/>
              </a:endParaRPr>
            </a:p>
            <a:p>
              <a:r>
                <a:rPr lang="ru-RU" sz="1200">
                  <a:solidFill>
                    <a:srgbClr val="FFFFFF"/>
                  </a:solidFill>
                </a:rPr>
                <a:t>Жағымсыз тармақтарды жазыңыз.</a:t>
              </a:r>
              <a:endParaRPr lang="en-GB" sz="1200">
                <a:solidFill>
                  <a:srgbClr val="FFFFFF"/>
                </a:solidFill>
              </a:endParaRPr>
            </a:p>
          </p:txBody>
        </p:sp>
      </p:grpSp>
      <p:pic>
        <p:nvPicPr>
          <p:cNvPr id="50189" name="Picture 25" descr="clipboard(7)"/>
          <p:cNvPicPr>
            <a:picLocks noChangeAspect="1" noChangeArrowheads="1"/>
          </p:cNvPicPr>
          <p:nvPr/>
        </p:nvPicPr>
        <p:blipFill>
          <a:blip r:embed="rId8" cstate="print"/>
          <a:srcRect/>
          <a:stretch>
            <a:fillRect/>
          </a:stretch>
        </p:blipFill>
        <p:spPr bwMode="auto">
          <a:xfrm>
            <a:off x="8116888" y="1714500"/>
            <a:ext cx="2147887" cy="1716088"/>
          </a:xfrm>
          <a:prstGeom prst="rect">
            <a:avLst/>
          </a:prstGeom>
          <a:noFill/>
          <a:ln w="9525">
            <a:noFill/>
            <a:miter lim="800000"/>
            <a:headEnd/>
            <a:tailEnd/>
          </a:ln>
        </p:spPr>
      </p:pic>
      <p:grpSp>
        <p:nvGrpSpPr>
          <p:cNvPr id="50190" name="Group 26"/>
          <p:cNvGrpSpPr>
            <a:grpSpLocks/>
          </p:cNvGrpSpPr>
          <p:nvPr/>
        </p:nvGrpSpPr>
        <p:grpSpPr bwMode="auto">
          <a:xfrm>
            <a:off x="4575175" y="1724025"/>
            <a:ext cx="3914775" cy="1781175"/>
            <a:chOff x="2808" y="1208"/>
            <a:chExt cx="2199" cy="1000"/>
          </a:xfrm>
        </p:grpSpPr>
        <p:sp>
          <p:nvSpPr>
            <p:cNvPr id="50194" name="Oval 27"/>
            <p:cNvSpPr>
              <a:spLocks noChangeArrowheads="1"/>
            </p:cNvSpPr>
            <p:nvPr/>
          </p:nvSpPr>
          <p:spPr bwMode="auto">
            <a:xfrm>
              <a:off x="2808" y="1208"/>
              <a:ext cx="2040" cy="1000"/>
            </a:xfrm>
            <a:prstGeom prst="ellipse">
              <a:avLst/>
            </a:prstGeom>
            <a:solidFill>
              <a:srgbClr val="000000"/>
            </a:solidFill>
            <a:ln w="38100">
              <a:solidFill>
                <a:srgbClr val="FFFFFF"/>
              </a:solidFill>
              <a:prstDash val="sysDot"/>
              <a:round/>
              <a:headEnd/>
              <a:tailEnd/>
            </a:ln>
          </p:spPr>
          <p:txBody>
            <a:bodyPr wrap="none" anchor="ctr"/>
            <a:lstStyle/>
            <a:p>
              <a:endParaRPr lang="en-US"/>
            </a:p>
          </p:txBody>
        </p:sp>
        <p:sp>
          <p:nvSpPr>
            <p:cNvPr id="50195" name="Text Box 28"/>
            <p:cNvSpPr txBox="1">
              <a:spLocks noChangeArrowheads="1"/>
            </p:cNvSpPr>
            <p:nvPr/>
          </p:nvSpPr>
          <p:spPr bwMode="auto">
            <a:xfrm>
              <a:off x="2921" y="1396"/>
              <a:ext cx="2086" cy="497"/>
            </a:xfrm>
            <a:prstGeom prst="rect">
              <a:avLst/>
            </a:prstGeom>
            <a:noFill/>
            <a:ln w="9525">
              <a:noFill/>
              <a:miter lim="800000"/>
              <a:headEnd/>
              <a:tailEnd/>
            </a:ln>
          </p:spPr>
          <p:txBody>
            <a:bodyPr>
              <a:spAutoFit/>
            </a:bodyPr>
            <a:lstStyle/>
            <a:p>
              <a:r>
                <a:rPr lang="ru-RU" sz="1300" b="1">
                  <a:solidFill>
                    <a:srgbClr val="FFFFFF"/>
                  </a:solidFill>
                </a:rPr>
                <a:t>Ақ қалпақ</a:t>
              </a:r>
              <a:r>
                <a:rPr lang="ru-RU" sz="1300" b="1">
                  <a:solidFill>
                    <a:srgbClr val="FFFFFF"/>
                  </a:solidFill>
                  <a:latin typeface="Jokerman - 16" charset="0"/>
                </a:rPr>
                <a:t> </a:t>
              </a:r>
              <a:r>
                <a:rPr lang="en-GB" sz="1300" b="1">
                  <a:solidFill>
                    <a:srgbClr val="FFFFFF"/>
                  </a:solidFill>
                  <a:latin typeface="Jokerman - 16" charset="0"/>
                </a:rPr>
                <a:t>- </a:t>
              </a:r>
              <a:r>
                <a:rPr lang="ru-RU" sz="1300" b="1">
                  <a:solidFill>
                    <a:srgbClr val="FFFFFF"/>
                  </a:solidFill>
                  <a:latin typeface="Jokerman - 16" charset="0"/>
                </a:rPr>
                <a:t>Факт</a:t>
              </a:r>
              <a:r>
                <a:rPr lang="ru-RU" sz="1300" b="1">
                  <a:solidFill>
                    <a:srgbClr val="FFFFFF"/>
                  </a:solidFill>
                </a:rPr>
                <a:t>ілер</a:t>
              </a:r>
              <a:endParaRPr lang="en-GB" sz="1300" b="1">
                <a:solidFill>
                  <a:srgbClr val="FFFFFF"/>
                </a:solidFill>
                <a:latin typeface="Jokerman - 16" charset="0"/>
              </a:endParaRPr>
            </a:p>
            <a:p>
              <a:r>
                <a:rPr lang="ru-RU" sz="1300">
                  <a:solidFill>
                    <a:srgbClr val="FFFFFF"/>
                  </a:solidFill>
                </a:rPr>
                <a:t>Менде қандай ақпарат бар</a:t>
              </a:r>
              <a:r>
                <a:rPr lang="ru-RU" sz="1300">
                  <a:solidFill>
                    <a:srgbClr val="FFFFFF"/>
                  </a:solidFill>
                  <a:latin typeface="Jokerman - 16" charset="0"/>
                </a:rPr>
                <a:t>?</a:t>
              </a:r>
              <a:endParaRPr lang="en-GB" sz="1300">
                <a:solidFill>
                  <a:srgbClr val="FFFFFF"/>
                </a:solidFill>
                <a:latin typeface="Jokerman - 16" charset="0"/>
              </a:endParaRPr>
            </a:p>
            <a:p>
              <a:r>
                <a:rPr lang="ru-RU" sz="1300">
                  <a:solidFill>
                    <a:srgbClr val="FFFFFF"/>
                  </a:solidFill>
                </a:rPr>
                <a:t>Маған қандай ақпарат алу қажет</a:t>
              </a:r>
              <a:r>
                <a:rPr lang="ru-RU" sz="1300">
                  <a:solidFill>
                    <a:srgbClr val="FFFFFF"/>
                  </a:solidFill>
                  <a:latin typeface="Jokerman - 16" charset="0"/>
                </a:rPr>
                <a:t>?</a:t>
              </a:r>
              <a:endParaRPr lang="en-GB" sz="1300">
                <a:solidFill>
                  <a:srgbClr val="FFFFFF"/>
                </a:solidFill>
                <a:latin typeface="Jokerman - 16" charset="0"/>
              </a:endParaRPr>
            </a:p>
            <a:p>
              <a:r>
                <a:rPr lang="ru-RU" sz="1300">
                  <a:solidFill>
                    <a:srgbClr val="FFFFFF"/>
                  </a:solidFill>
                </a:rPr>
                <a:t>Білетіңізді ғана жазыңыз.</a:t>
              </a:r>
              <a:endParaRPr lang="en-GB" sz="1300">
                <a:solidFill>
                  <a:srgbClr val="FFFFFF"/>
                </a:solidFill>
                <a:latin typeface="Jokerman - 16" charset="0"/>
              </a:endParaRPr>
            </a:p>
          </p:txBody>
        </p:sp>
      </p:grpSp>
      <p:sp>
        <p:nvSpPr>
          <p:cNvPr id="50191" name="Text Box 29"/>
          <p:cNvSpPr txBox="1">
            <a:spLocks noChangeArrowheads="1"/>
          </p:cNvSpPr>
          <p:nvPr/>
        </p:nvSpPr>
        <p:spPr bwMode="auto">
          <a:xfrm>
            <a:off x="1841500" y="127000"/>
            <a:ext cx="8509000" cy="854075"/>
          </a:xfrm>
          <a:prstGeom prst="rect">
            <a:avLst/>
          </a:prstGeom>
          <a:noFill/>
          <a:ln w="9525">
            <a:noFill/>
            <a:miter lim="800000"/>
            <a:headEnd/>
            <a:tailEnd/>
          </a:ln>
        </p:spPr>
        <p:txBody>
          <a:bodyPr>
            <a:spAutoFit/>
          </a:bodyPr>
          <a:lstStyle/>
          <a:p>
            <a:pPr algn="ctr"/>
            <a:r>
              <a:rPr lang="ru-RU" sz="2500">
                <a:solidFill>
                  <a:srgbClr val="000000"/>
                </a:solidFill>
                <a:latin typeface="Trebuchet MS - 16" charset="0"/>
              </a:rPr>
              <a:t>Де Боно</a:t>
            </a:r>
            <a:r>
              <a:rPr lang="ru-RU" sz="2500">
                <a:solidFill>
                  <a:srgbClr val="000000"/>
                </a:solidFill>
              </a:rPr>
              <a:t>ның қалпақтары</a:t>
            </a:r>
            <a:r>
              <a:rPr lang="en-GB" sz="2500">
                <a:solidFill>
                  <a:srgbClr val="000000"/>
                </a:solidFill>
                <a:latin typeface="Trebuchet MS - 16" charset="0"/>
              </a:rPr>
              <a:t>: </a:t>
            </a:r>
            <a:r>
              <a:rPr lang="kk-KZ" sz="2500">
                <a:solidFill>
                  <a:srgbClr val="000000"/>
                </a:solidFill>
              </a:rPr>
              <a:t>мәтінге/суретке/оқуға ықпал етудің 6 тәсілі. </a:t>
            </a:r>
            <a:r>
              <a:rPr lang="en-GB" sz="1200">
                <a:solidFill>
                  <a:srgbClr val="000000"/>
                </a:solidFill>
                <a:latin typeface="Bookman Old Style - 26" charset="0"/>
              </a:rPr>
              <a:t>(</a:t>
            </a:r>
            <a:r>
              <a:rPr lang="kk-KZ" sz="1200">
                <a:solidFill>
                  <a:srgbClr val="000000"/>
                </a:solidFill>
              </a:rPr>
              <a:t>қажеті жоғын алып тастаңыз</a:t>
            </a:r>
            <a:r>
              <a:rPr lang="en-GB" sz="1200">
                <a:solidFill>
                  <a:srgbClr val="000000"/>
                </a:solidFill>
                <a:latin typeface="Bookman Old Style - 26" charset="0"/>
              </a:rPr>
              <a:t>)</a:t>
            </a:r>
          </a:p>
        </p:txBody>
      </p:sp>
      <p:sp>
        <p:nvSpPr>
          <p:cNvPr id="50192" name="Line 30"/>
          <p:cNvSpPr>
            <a:spLocks noChangeShapeType="1"/>
          </p:cNvSpPr>
          <p:nvPr/>
        </p:nvSpPr>
        <p:spPr bwMode="auto">
          <a:xfrm flipV="1">
            <a:off x="4406900" y="6946900"/>
            <a:ext cx="495300" cy="1778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50193" name="Text Box 31"/>
          <p:cNvSpPr txBox="1">
            <a:spLocks noChangeArrowheads="1"/>
          </p:cNvSpPr>
          <p:nvPr/>
        </p:nvSpPr>
        <p:spPr bwMode="auto">
          <a:xfrm>
            <a:off x="1181100" y="7073900"/>
            <a:ext cx="4292600" cy="549275"/>
          </a:xfrm>
          <a:prstGeom prst="rect">
            <a:avLst/>
          </a:prstGeom>
          <a:noFill/>
          <a:ln w="9525">
            <a:noFill/>
            <a:miter lim="800000"/>
            <a:headEnd/>
            <a:tailEnd/>
          </a:ln>
        </p:spPr>
        <p:txBody>
          <a:bodyPr>
            <a:spAutoFit/>
          </a:bodyPr>
          <a:lstStyle/>
          <a:p>
            <a:r>
              <a:rPr lang="ru-RU" sz="1500">
                <a:solidFill>
                  <a:srgbClr val="000000"/>
                </a:solidFill>
              </a:rPr>
              <a:t>Көк қалпақты барлық топтан кейін кері байланысты алу үшін пайдаланыңыз.</a:t>
            </a:r>
            <a:endParaRPr lang="en-GB" sz="1500">
              <a:solidFill>
                <a:srgbClr val="000000"/>
              </a:solidFill>
              <a:latin typeface="Arial - 72"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your-life-laundry-washing-line[1]"/>
          <p:cNvPicPr>
            <a:picLocks noChangeAspect="1" noChangeArrowheads="1"/>
          </p:cNvPicPr>
          <p:nvPr/>
        </p:nvPicPr>
        <p:blipFill>
          <a:blip r:embed="rId3" cstate="print"/>
          <a:srcRect/>
          <a:stretch>
            <a:fillRect/>
          </a:stretch>
        </p:blipFill>
        <p:spPr bwMode="auto">
          <a:xfrm>
            <a:off x="50800" y="76200"/>
            <a:ext cx="10021888" cy="6605588"/>
          </a:xfrm>
          <a:prstGeom prst="rect">
            <a:avLst/>
          </a:prstGeom>
          <a:noFill/>
          <a:ln w="9525">
            <a:noFill/>
            <a:miter lim="800000"/>
            <a:headEnd/>
            <a:tailEnd/>
          </a:ln>
        </p:spPr>
      </p:pic>
      <p:sp>
        <p:nvSpPr>
          <p:cNvPr id="51203" name="Freeform 3"/>
          <p:cNvSpPr>
            <a:spLocks/>
          </p:cNvSpPr>
          <p:nvPr/>
        </p:nvSpPr>
        <p:spPr bwMode="auto">
          <a:xfrm>
            <a:off x="406400" y="279400"/>
            <a:ext cx="6326188" cy="1500188"/>
          </a:xfrm>
          <a:custGeom>
            <a:avLst/>
            <a:gdLst>
              <a:gd name="T0" fmla="*/ 0 w 3985"/>
              <a:gd name="T1" fmla="*/ 0 h 945"/>
              <a:gd name="T2" fmla="*/ 2147483647 w 3985"/>
              <a:gd name="T3" fmla="*/ 0 h 945"/>
              <a:gd name="T4" fmla="*/ 2147483647 w 3985"/>
              <a:gd name="T5" fmla="*/ 2147483647 h 945"/>
              <a:gd name="T6" fmla="*/ 0 w 3985"/>
              <a:gd name="T7" fmla="*/ 2147483647 h 945"/>
              <a:gd name="T8" fmla="*/ 0 w 3985"/>
              <a:gd name="T9" fmla="*/ 0 h 945"/>
              <a:gd name="T10" fmla="*/ 0 60000 65536"/>
              <a:gd name="T11" fmla="*/ 0 60000 65536"/>
              <a:gd name="T12" fmla="*/ 0 60000 65536"/>
              <a:gd name="T13" fmla="*/ 0 60000 65536"/>
              <a:gd name="T14" fmla="*/ 0 60000 65536"/>
              <a:gd name="T15" fmla="*/ 0 w 3985"/>
              <a:gd name="T16" fmla="*/ 0 h 945"/>
              <a:gd name="T17" fmla="*/ 3985 w 3985"/>
              <a:gd name="T18" fmla="*/ 945 h 945"/>
            </a:gdLst>
            <a:ahLst/>
            <a:cxnLst>
              <a:cxn ang="T10">
                <a:pos x="T0" y="T1"/>
              </a:cxn>
              <a:cxn ang="T11">
                <a:pos x="T2" y="T3"/>
              </a:cxn>
              <a:cxn ang="T12">
                <a:pos x="T4" y="T5"/>
              </a:cxn>
              <a:cxn ang="T13">
                <a:pos x="T6" y="T7"/>
              </a:cxn>
              <a:cxn ang="T14">
                <a:pos x="T8" y="T9"/>
              </a:cxn>
            </a:cxnLst>
            <a:rect l="T15" t="T16" r="T17" b="T18"/>
            <a:pathLst>
              <a:path w="3985" h="945">
                <a:moveTo>
                  <a:pt x="0" y="0"/>
                </a:moveTo>
                <a:lnTo>
                  <a:pt x="3984" y="0"/>
                </a:lnTo>
                <a:lnTo>
                  <a:pt x="3984" y="944"/>
                </a:lnTo>
                <a:lnTo>
                  <a:pt x="0" y="944"/>
                </a:lnTo>
                <a:lnTo>
                  <a:pt x="0" y="0"/>
                </a:lnTo>
                <a:close/>
              </a:path>
            </a:pathLst>
          </a:custGeom>
          <a:solidFill>
            <a:srgbClr val="0000FF">
              <a:alpha val="20000"/>
            </a:srgbClr>
          </a:solidFill>
          <a:ln w="76200">
            <a:solidFill>
              <a:srgbClr val="000000">
                <a:alpha val="20000"/>
              </a:srgbClr>
            </a:solidFill>
            <a:round/>
            <a:headEnd/>
            <a:tailEnd/>
          </a:ln>
        </p:spPr>
        <p:txBody>
          <a:bodyPr wrap="none" anchor="ctr"/>
          <a:lstStyle/>
          <a:p>
            <a:endParaRPr lang="ru-RU"/>
          </a:p>
        </p:txBody>
      </p:sp>
      <p:sp>
        <p:nvSpPr>
          <p:cNvPr id="51204" name="Text Box 4"/>
          <p:cNvSpPr txBox="1">
            <a:spLocks noChangeArrowheads="1"/>
          </p:cNvSpPr>
          <p:nvPr/>
        </p:nvSpPr>
        <p:spPr bwMode="auto">
          <a:xfrm rot="1680000">
            <a:off x="6076950" y="846138"/>
            <a:ext cx="4241800" cy="1568450"/>
          </a:xfrm>
          <a:prstGeom prst="rect">
            <a:avLst/>
          </a:prstGeom>
          <a:noFill/>
          <a:ln w="9525">
            <a:noFill/>
            <a:miter lim="800000"/>
            <a:headEnd/>
            <a:tailEnd/>
          </a:ln>
        </p:spPr>
        <p:txBody>
          <a:bodyPr>
            <a:spAutoFit/>
          </a:bodyPr>
          <a:lstStyle/>
          <a:p>
            <a:pPr algn="ctr"/>
            <a:r>
              <a:rPr lang="ru-RU" sz="4800" b="1">
                <a:solidFill>
                  <a:srgbClr val="000000"/>
                </a:solidFill>
              </a:rPr>
              <a:t>Кір жаятын жіп</a:t>
            </a:r>
            <a:endParaRPr lang="en-GB" sz="4800" b="1">
              <a:solidFill>
                <a:srgbClr val="000000"/>
              </a:solidFill>
              <a:latin typeface="Trebuchet MS - 16" charset="0"/>
            </a:endParaRPr>
          </a:p>
        </p:txBody>
      </p:sp>
      <p:sp>
        <p:nvSpPr>
          <p:cNvPr id="51205" name="Text Box 5"/>
          <p:cNvSpPr txBox="1">
            <a:spLocks noChangeArrowheads="1"/>
          </p:cNvSpPr>
          <p:nvPr/>
        </p:nvSpPr>
        <p:spPr bwMode="auto">
          <a:xfrm>
            <a:off x="-530225" y="457200"/>
            <a:ext cx="10795000" cy="1006475"/>
          </a:xfrm>
          <a:prstGeom prst="rect">
            <a:avLst/>
          </a:prstGeom>
          <a:noFill/>
          <a:ln w="9525">
            <a:noFill/>
            <a:miter lim="800000"/>
            <a:headEnd/>
            <a:tailEnd/>
          </a:ln>
        </p:spPr>
        <p:txBody>
          <a:bodyPr>
            <a:spAutoFit/>
          </a:bodyPr>
          <a:lstStyle/>
          <a:p>
            <a:pPr algn="ctr"/>
            <a:r>
              <a:rPr lang="ru-RU" sz="3000" b="1">
                <a:solidFill>
                  <a:srgbClr val="000000"/>
                </a:solidFill>
              </a:rPr>
              <a:t>Сөздерді қойыңыз</a:t>
            </a:r>
            <a:endParaRPr lang="en-GB" sz="3000" b="1">
              <a:solidFill>
                <a:srgbClr val="000000"/>
              </a:solidFill>
            </a:endParaRPr>
          </a:p>
          <a:p>
            <a:pPr algn="ctr"/>
            <a:r>
              <a:rPr lang="en-GB" sz="3000" b="1">
                <a:solidFill>
                  <a:srgbClr val="000000"/>
                </a:solidFill>
                <a:latin typeface="Trebuchet MS - 16" charset="0"/>
              </a:rPr>
              <a:t> </a:t>
            </a:r>
          </a:p>
        </p:txBody>
      </p:sp>
      <p:sp>
        <p:nvSpPr>
          <p:cNvPr id="51206" name="Freeform 6"/>
          <p:cNvSpPr>
            <a:spLocks/>
          </p:cNvSpPr>
          <p:nvPr/>
        </p:nvSpPr>
        <p:spPr bwMode="auto">
          <a:xfrm>
            <a:off x="3606800" y="2222500"/>
            <a:ext cx="1355725" cy="301625"/>
          </a:xfrm>
          <a:custGeom>
            <a:avLst/>
            <a:gdLst>
              <a:gd name="T0" fmla="*/ 0 w 854"/>
              <a:gd name="T1" fmla="*/ 0 h 190"/>
              <a:gd name="T2" fmla="*/ 2147483647 w 854"/>
              <a:gd name="T3" fmla="*/ 0 h 190"/>
              <a:gd name="T4" fmla="*/ 2147483647 w 854"/>
              <a:gd name="T5" fmla="*/ 2147483647 h 190"/>
              <a:gd name="T6" fmla="*/ 0 w 854"/>
              <a:gd name="T7" fmla="*/ 2147483647 h 190"/>
              <a:gd name="T8" fmla="*/ 0 w 854"/>
              <a:gd name="T9" fmla="*/ 0 h 190"/>
              <a:gd name="T10" fmla="*/ 0 60000 65536"/>
              <a:gd name="T11" fmla="*/ 0 60000 65536"/>
              <a:gd name="T12" fmla="*/ 0 60000 65536"/>
              <a:gd name="T13" fmla="*/ 0 60000 65536"/>
              <a:gd name="T14" fmla="*/ 0 60000 65536"/>
              <a:gd name="T15" fmla="*/ 0 w 854"/>
              <a:gd name="T16" fmla="*/ 0 h 190"/>
              <a:gd name="T17" fmla="*/ 854 w 854"/>
              <a:gd name="T18" fmla="*/ 190 h 190"/>
            </a:gdLst>
            <a:ahLst/>
            <a:cxnLst>
              <a:cxn ang="T10">
                <a:pos x="T0" y="T1"/>
              </a:cxn>
              <a:cxn ang="T11">
                <a:pos x="T2" y="T3"/>
              </a:cxn>
              <a:cxn ang="T12">
                <a:pos x="T4" y="T5"/>
              </a:cxn>
              <a:cxn ang="T13">
                <a:pos x="T6" y="T7"/>
              </a:cxn>
              <a:cxn ang="T14">
                <a:pos x="T8" y="T9"/>
              </a:cxn>
            </a:cxnLst>
            <a:rect l="T15" t="T16" r="T17" b="T18"/>
            <a:pathLst>
              <a:path w="854" h="190">
                <a:moveTo>
                  <a:pt x="0" y="0"/>
                </a:moveTo>
                <a:lnTo>
                  <a:pt x="853" y="0"/>
                </a:lnTo>
                <a:lnTo>
                  <a:pt x="853" y="189"/>
                </a:lnTo>
                <a:lnTo>
                  <a:pt x="0" y="189"/>
                </a:lnTo>
                <a:lnTo>
                  <a:pt x="0" y="0"/>
                </a:lnTo>
                <a:close/>
              </a:path>
            </a:pathLst>
          </a:custGeom>
          <a:solidFill>
            <a:srgbClr val="FF0000">
              <a:alpha val="39999"/>
            </a:srgbClr>
          </a:solidFill>
          <a:ln w="76200">
            <a:solidFill>
              <a:srgbClr val="009300">
                <a:alpha val="39999"/>
              </a:srgbClr>
            </a:solidFill>
            <a:round/>
            <a:headEnd/>
            <a:tailEnd/>
          </a:ln>
        </p:spPr>
        <p:txBody>
          <a:bodyPr wrap="none" anchor="ctr"/>
          <a:lstStyle/>
          <a:p>
            <a:endParaRPr lang="ru-RU"/>
          </a:p>
        </p:txBody>
      </p:sp>
      <p:sp>
        <p:nvSpPr>
          <p:cNvPr id="51207" name="Freeform 7"/>
          <p:cNvSpPr>
            <a:spLocks/>
          </p:cNvSpPr>
          <p:nvPr/>
        </p:nvSpPr>
        <p:spPr bwMode="auto">
          <a:xfrm>
            <a:off x="2654300" y="2755900"/>
            <a:ext cx="1336675" cy="295275"/>
          </a:xfrm>
          <a:custGeom>
            <a:avLst/>
            <a:gdLst>
              <a:gd name="T0" fmla="*/ 0 w 842"/>
              <a:gd name="T1" fmla="*/ 0 h 186"/>
              <a:gd name="T2" fmla="*/ 2147483647 w 842"/>
              <a:gd name="T3" fmla="*/ 0 h 186"/>
              <a:gd name="T4" fmla="*/ 2147483647 w 842"/>
              <a:gd name="T5" fmla="*/ 2147483647 h 186"/>
              <a:gd name="T6" fmla="*/ 0 w 842"/>
              <a:gd name="T7" fmla="*/ 2147483647 h 186"/>
              <a:gd name="T8" fmla="*/ 0 w 842"/>
              <a:gd name="T9" fmla="*/ 0 h 186"/>
              <a:gd name="T10" fmla="*/ 0 60000 65536"/>
              <a:gd name="T11" fmla="*/ 0 60000 65536"/>
              <a:gd name="T12" fmla="*/ 0 60000 65536"/>
              <a:gd name="T13" fmla="*/ 0 60000 65536"/>
              <a:gd name="T14" fmla="*/ 0 60000 65536"/>
              <a:gd name="T15" fmla="*/ 0 w 842"/>
              <a:gd name="T16" fmla="*/ 0 h 186"/>
              <a:gd name="T17" fmla="*/ 842 w 842"/>
              <a:gd name="T18" fmla="*/ 186 h 186"/>
            </a:gdLst>
            <a:ahLst/>
            <a:cxnLst>
              <a:cxn ang="T10">
                <a:pos x="T0" y="T1"/>
              </a:cxn>
              <a:cxn ang="T11">
                <a:pos x="T2" y="T3"/>
              </a:cxn>
              <a:cxn ang="T12">
                <a:pos x="T4" y="T5"/>
              </a:cxn>
              <a:cxn ang="T13">
                <a:pos x="T6" y="T7"/>
              </a:cxn>
              <a:cxn ang="T14">
                <a:pos x="T8" y="T9"/>
              </a:cxn>
            </a:cxnLst>
            <a:rect l="T15" t="T16" r="T17" b="T18"/>
            <a:pathLst>
              <a:path w="842" h="186">
                <a:moveTo>
                  <a:pt x="0" y="0"/>
                </a:moveTo>
                <a:lnTo>
                  <a:pt x="841" y="0"/>
                </a:lnTo>
                <a:lnTo>
                  <a:pt x="841" y="185"/>
                </a:lnTo>
                <a:lnTo>
                  <a:pt x="0" y="185"/>
                </a:lnTo>
                <a:lnTo>
                  <a:pt x="0" y="0"/>
                </a:lnTo>
                <a:close/>
              </a:path>
            </a:pathLst>
          </a:custGeom>
          <a:solidFill>
            <a:srgbClr val="FF0000">
              <a:alpha val="39999"/>
            </a:srgbClr>
          </a:solidFill>
          <a:ln w="76200">
            <a:solidFill>
              <a:srgbClr val="009300">
                <a:alpha val="39999"/>
              </a:srgbClr>
            </a:solidFill>
            <a:round/>
            <a:headEnd/>
            <a:tailEnd/>
          </a:ln>
        </p:spPr>
        <p:txBody>
          <a:bodyPr wrap="none" anchor="ctr"/>
          <a:lstStyle/>
          <a:p>
            <a:endParaRPr lang="ru-RU"/>
          </a:p>
        </p:txBody>
      </p:sp>
      <p:sp>
        <p:nvSpPr>
          <p:cNvPr id="51208" name="Freeform 8"/>
          <p:cNvSpPr>
            <a:spLocks/>
          </p:cNvSpPr>
          <p:nvPr/>
        </p:nvSpPr>
        <p:spPr bwMode="auto">
          <a:xfrm>
            <a:off x="1955800" y="2222500"/>
            <a:ext cx="1477963" cy="344488"/>
          </a:xfrm>
          <a:custGeom>
            <a:avLst/>
            <a:gdLst>
              <a:gd name="T0" fmla="*/ 0 w 931"/>
              <a:gd name="T1" fmla="*/ 0 h 217"/>
              <a:gd name="T2" fmla="*/ 2147483647 w 931"/>
              <a:gd name="T3" fmla="*/ 0 h 217"/>
              <a:gd name="T4" fmla="*/ 2147483647 w 931"/>
              <a:gd name="T5" fmla="*/ 2147483647 h 217"/>
              <a:gd name="T6" fmla="*/ 0 w 931"/>
              <a:gd name="T7" fmla="*/ 2147483647 h 217"/>
              <a:gd name="T8" fmla="*/ 0 w 931"/>
              <a:gd name="T9" fmla="*/ 0 h 217"/>
              <a:gd name="T10" fmla="*/ 0 60000 65536"/>
              <a:gd name="T11" fmla="*/ 0 60000 65536"/>
              <a:gd name="T12" fmla="*/ 0 60000 65536"/>
              <a:gd name="T13" fmla="*/ 0 60000 65536"/>
              <a:gd name="T14" fmla="*/ 0 60000 65536"/>
              <a:gd name="T15" fmla="*/ 0 w 931"/>
              <a:gd name="T16" fmla="*/ 0 h 217"/>
              <a:gd name="T17" fmla="*/ 931 w 931"/>
              <a:gd name="T18" fmla="*/ 217 h 217"/>
            </a:gdLst>
            <a:ahLst/>
            <a:cxnLst>
              <a:cxn ang="T10">
                <a:pos x="T0" y="T1"/>
              </a:cxn>
              <a:cxn ang="T11">
                <a:pos x="T2" y="T3"/>
              </a:cxn>
              <a:cxn ang="T12">
                <a:pos x="T4" y="T5"/>
              </a:cxn>
              <a:cxn ang="T13">
                <a:pos x="T6" y="T7"/>
              </a:cxn>
              <a:cxn ang="T14">
                <a:pos x="T8" y="T9"/>
              </a:cxn>
            </a:cxnLst>
            <a:rect l="T15" t="T16" r="T17" b="T18"/>
            <a:pathLst>
              <a:path w="931" h="217">
                <a:moveTo>
                  <a:pt x="0" y="0"/>
                </a:moveTo>
                <a:lnTo>
                  <a:pt x="930" y="0"/>
                </a:lnTo>
                <a:lnTo>
                  <a:pt x="930" y="216"/>
                </a:lnTo>
                <a:lnTo>
                  <a:pt x="0" y="216"/>
                </a:lnTo>
                <a:lnTo>
                  <a:pt x="0" y="0"/>
                </a:lnTo>
                <a:close/>
              </a:path>
            </a:pathLst>
          </a:custGeom>
          <a:solidFill>
            <a:srgbClr val="FF0000">
              <a:alpha val="39999"/>
            </a:srgbClr>
          </a:solidFill>
          <a:ln w="76200">
            <a:solidFill>
              <a:srgbClr val="009300">
                <a:alpha val="39999"/>
              </a:srgbClr>
            </a:solidFill>
            <a:round/>
            <a:headEnd/>
            <a:tailEnd/>
          </a:ln>
        </p:spPr>
        <p:txBody>
          <a:bodyPr wrap="none" anchor="ctr"/>
          <a:lstStyle/>
          <a:p>
            <a:endParaRPr lang="ru-RU"/>
          </a:p>
        </p:txBody>
      </p:sp>
      <p:sp>
        <p:nvSpPr>
          <p:cNvPr id="51209" name="Freeform 9"/>
          <p:cNvSpPr>
            <a:spLocks/>
          </p:cNvSpPr>
          <p:nvPr/>
        </p:nvSpPr>
        <p:spPr bwMode="auto">
          <a:xfrm>
            <a:off x="5689600" y="2743200"/>
            <a:ext cx="1336675" cy="295275"/>
          </a:xfrm>
          <a:custGeom>
            <a:avLst/>
            <a:gdLst>
              <a:gd name="T0" fmla="*/ 0 w 842"/>
              <a:gd name="T1" fmla="*/ 0 h 186"/>
              <a:gd name="T2" fmla="*/ 2147483647 w 842"/>
              <a:gd name="T3" fmla="*/ 0 h 186"/>
              <a:gd name="T4" fmla="*/ 2147483647 w 842"/>
              <a:gd name="T5" fmla="*/ 2147483647 h 186"/>
              <a:gd name="T6" fmla="*/ 0 w 842"/>
              <a:gd name="T7" fmla="*/ 2147483647 h 186"/>
              <a:gd name="T8" fmla="*/ 0 w 842"/>
              <a:gd name="T9" fmla="*/ 0 h 186"/>
              <a:gd name="T10" fmla="*/ 0 60000 65536"/>
              <a:gd name="T11" fmla="*/ 0 60000 65536"/>
              <a:gd name="T12" fmla="*/ 0 60000 65536"/>
              <a:gd name="T13" fmla="*/ 0 60000 65536"/>
              <a:gd name="T14" fmla="*/ 0 60000 65536"/>
              <a:gd name="T15" fmla="*/ 0 w 842"/>
              <a:gd name="T16" fmla="*/ 0 h 186"/>
              <a:gd name="T17" fmla="*/ 842 w 842"/>
              <a:gd name="T18" fmla="*/ 186 h 186"/>
            </a:gdLst>
            <a:ahLst/>
            <a:cxnLst>
              <a:cxn ang="T10">
                <a:pos x="T0" y="T1"/>
              </a:cxn>
              <a:cxn ang="T11">
                <a:pos x="T2" y="T3"/>
              </a:cxn>
              <a:cxn ang="T12">
                <a:pos x="T4" y="T5"/>
              </a:cxn>
              <a:cxn ang="T13">
                <a:pos x="T6" y="T7"/>
              </a:cxn>
              <a:cxn ang="T14">
                <a:pos x="T8" y="T9"/>
              </a:cxn>
            </a:cxnLst>
            <a:rect l="T15" t="T16" r="T17" b="T18"/>
            <a:pathLst>
              <a:path w="842" h="186">
                <a:moveTo>
                  <a:pt x="0" y="0"/>
                </a:moveTo>
                <a:lnTo>
                  <a:pt x="841" y="0"/>
                </a:lnTo>
                <a:lnTo>
                  <a:pt x="841" y="185"/>
                </a:lnTo>
                <a:lnTo>
                  <a:pt x="0" y="185"/>
                </a:lnTo>
                <a:lnTo>
                  <a:pt x="0" y="0"/>
                </a:lnTo>
                <a:close/>
              </a:path>
            </a:pathLst>
          </a:custGeom>
          <a:solidFill>
            <a:srgbClr val="FF0000">
              <a:alpha val="39999"/>
            </a:srgbClr>
          </a:solidFill>
          <a:ln w="76200">
            <a:solidFill>
              <a:srgbClr val="009300">
                <a:alpha val="39999"/>
              </a:srgbClr>
            </a:solidFill>
            <a:round/>
            <a:headEnd/>
            <a:tailEnd/>
          </a:ln>
        </p:spPr>
        <p:txBody>
          <a:bodyPr wrap="none" anchor="ctr"/>
          <a:lstStyle/>
          <a:p>
            <a:endParaRPr lang="ru-RU"/>
          </a:p>
        </p:txBody>
      </p:sp>
      <p:sp>
        <p:nvSpPr>
          <p:cNvPr id="51210" name="Freeform 10"/>
          <p:cNvSpPr>
            <a:spLocks/>
          </p:cNvSpPr>
          <p:nvPr/>
        </p:nvSpPr>
        <p:spPr bwMode="auto">
          <a:xfrm>
            <a:off x="4152900" y="2743200"/>
            <a:ext cx="1374775" cy="307975"/>
          </a:xfrm>
          <a:custGeom>
            <a:avLst/>
            <a:gdLst>
              <a:gd name="T0" fmla="*/ 0 w 866"/>
              <a:gd name="T1" fmla="*/ 0 h 194"/>
              <a:gd name="T2" fmla="*/ 2147483647 w 866"/>
              <a:gd name="T3" fmla="*/ 0 h 194"/>
              <a:gd name="T4" fmla="*/ 2147483647 w 866"/>
              <a:gd name="T5" fmla="*/ 2147483647 h 194"/>
              <a:gd name="T6" fmla="*/ 0 w 866"/>
              <a:gd name="T7" fmla="*/ 2147483647 h 194"/>
              <a:gd name="T8" fmla="*/ 0 w 866"/>
              <a:gd name="T9" fmla="*/ 0 h 194"/>
              <a:gd name="T10" fmla="*/ 0 60000 65536"/>
              <a:gd name="T11" fmla="*/ 0 60000 65536"/>
              <a:gd name="T12" fmla="*/ 0 60000 65536"/>
              <a:gd name="T13" fmla="*/ 0 60000 65536"/>
              <a:gd name="T14" fmla="*/ 0 60000 65536"/>
              <a:gd name="T15" fmla="*/ 0 w 866"/>
              <a:gd name="T16" fmla="*/ 0 h 194"/>
              <a:gd name="T17" fmla="*/ 866 w 866"/>
              <a:gd name="T18" fmla="*/ 194 h 194"/>
            </a:gdLst>
            <a:ahLst/>
            <a:cxnLst>
              <a:cxn ang="T10">
                <a:pos x="T0" y="T1"/>
              </a:cxn>
              <a:cxn ang="T11">
                <a:pos x="T2" y="T3"/>
              </a:cxn>
              <a:cxn ang="T12">
                <a:pos x="T4" y="T5"/>
              </a:cxn>
              <a:cxn ang="T13">
                <a:pos x="T6" y="T7"/>
              </a:cxn>
              <a:cxn ang="T14">
                <a:pos x="T8" y="T9"/>
              </a:cxn>
            </a:cxnLst>
            <a:rect l="T15" t="T16" r="T17" b="T18"/>
            <a:pathLst>
              <a:path w="866" h="194">
                <a:moveTo>
                  <a:pt x="0" y="0"/>
                </a:moveTo>
                <a:lnTo>
                  <a:pt x="865" y="0"/>
                </a:lnTo>
                <a:lnTo>
                  <a:pt x="865" y="193"/>
                </a:lnTo>
                <a:lnTo>
                  <a:pt x="0" y="193"/>
                </a:lnTo>
                <a:lnTo>
                  <a:pt x="0" y="0"/>
                </a:lnTo>
                <a:close/>
              </a:path>
            </a:pathLst>
          </a:custGeom>
          <a:solidFill>
            <a:srgbClr val="FF0000">
              <a:alpha val="39999"/>
            </a:srgbClr>
          </a:solidFill>
          <a:ln w="76200">
            <a:solidFill>
              <a:srgbClr val="009300">
                <a:alpha val="39999"/>
              </a:srgbClr>
            </a:solidFill>
            <a:round/>
            <a:headEnd/>
            <a:tailEnd/>
          </a:ln>
        </p:spPr>
        <p:txBody>
          <a:bodyPr wrap="none" anchor="ctr"/>
          <a:lstStyle/>
          <a:p>
            <a:endParaRPr lang="ru-RU"/>
          </a:p>
        </p:txBody>
      </p:sp>
      <p:sp>
        <p:nvSpPr>
          <p:cNvPr id="51211" name="Freeform 11"/>
          <p:cNvSpPr>
            <a:spLocks/>
          </p:cNvSpPr>
          <p:nvPr/>
        </p:nvSpPr>
        <p:spPr bwMode="auto">
          <a:xfrm>
            <a:off x="558800" y="1016000"/>
            <a:ext cx="2530475" cy="536575"/>
          </a:xfrm>
          <a:custGeom>
            <a:avLst/>
            <a:gdLst>
              <a:gd name="T0" fmla="*/ 0 w 1594"/>
              <a:gd name="T1" fmla="*/ 0 h 338"/>
              <a:gd name="T2" fmla="*/ 2147483647 w 1594"/>
              <a:gd name="T3" fmla="*/ 0 h 338"/>
              <a:gd name="T4" fmla="*/ 2147483647 w 1594"/>
              <a:gd name="T5" fmla="*/ 2147483647 h 338"/>
              <a:gd name="T6" fmla="*/ 0 w 1594"/>
              <a:gd name="T7" fmla="*/ 2147483647 h 338"/>
              <a:gd name="T8" fmla="*/ 0 w 1594"/>
              <a:gd name="T9" fmla="*/ 0 h 338"/>
              <a:gd name="T10" fmla="*/ 0 60000 65536"/>
              <a:gd name="T11" fmla="*/ 0 60000 65536"/>
              <a:gd name="T12" fmla="*/ 0 60000 65536"/>
              <a:gd name="T13" fmla="*/ 0 60000 65536"/>
              <a:gd name="T14" fmla="*/ 0 60000 65536"/>
              <a:gd name="T15" fmla="*/ 0 w 1594"/>
              <a:gd name="T16" fmla="*/ 0 h 338"/>
              <a:gd name="T17" fmla="*/ 1594 w 1594"/>
              <a:gd name="T18" fmla="*/ 338 h 338"/>
            </a:gdLst>
            <a:ahLst/>
            <a:cxnLst>
              <a:cxn ang="T10">
                <a:pos x="T0" y="T1"/>
              </a:cxn>
              <a:cxn ang="T11">
                <a:pos x="T2" y="T3"/>
              </a:cxn>
              <a:cxn ang="T12">
                <a:pos x="T4" y="T5"/>
              </a:cxn>
              <a:cxn ang="T13">
                <a:pos x="T6" y="T7"/>
              </a:cxn>
              <a:cxn ang="T14">
                <a:pos x="T8" y="T9"/>
              </a:cxn>
            </a:cxnLst>
            <a:rect l="T15" t="T16" r="T17" b="T18"/>
            <a:pathLst>
              <a:path w="1594" h="338">
                <a:moveTo>
                  <a:pt x="0" y="0"/>
                </a:moveTo>
                <a:lnTo>
                  <a:pt x="1593" y="0"/>
                </a:lnTo>
                <a:lnTo>
                  <a:pt x="1593" y="337"/>
                </a:lnTo>
                <a:lnTo>
                  <a:pt x="0" y="337"/>
                </a:lnTo>
                <a:lnTo>
                  <a:pt x="0" y="0"/>
                </a:lnTo>
                <a:close/>
              </a:path>
            </a:pathLst>
          </a:custGeom>
          <a:solidFill>
            <a:srgbClr val="FFFF00">
              <a:alpha val="59999"/>
            </a:srgbClr>
          </a:solidFill>
          <a:ln w="76200">
            <a:solidFill>
              <a:srgbClr val="000000">
                <a:alpha val="59999"/>
              </a:srgbClr>
            </a:solidFill>
            <a:round/>
            <a:headEnd/>
            <a:tailEnd/>
          </a:ln>
        </p:spPr>
        <p:txBody>
          <a:bodyPr wrap="none" anchor="ctr"/>
          <a:lstStyle/>
          <a:p>
            <a:endParaRPr lang="ru-RU"/>
          </a:p>
        </p:txBody>
      </p:sp>
      <p:sp>
        <p:nvSpPr>
          <p:cNvPr id="51212" name="Freeform 12"/>
          <p:cNvSpPr>
            <a:spLocks/>
          </p:cNvSpPr>
          <p:nvPr/>
        </p:nvSpPr>
        <p:spPr bwMode="auto">
          <a:xfrm>
            <a:off x="3797300" y="1016000"/>
            <a:ext cx="2682875" cy="498475"/>
          </a:xfrm>
          <a:custGeom>
            <a:avLst/>
            <a:gdLst>
              <a:gd name="T0" fmla="*/ 0 w 1690"/>
              <a:gd name="T1" fmla="*/ 0 h 314"/>
              <a:gd name="T2" fmla="*/ 2147483647 w 1690"/>
              <a:gd name="T3" fmla="*/ 0 h 314"/>
              <a:gd name="T4" fmla="*/ 2147483647 w 1690"/>
              <a:gd name="T5" fmla="*/ 2147483647 h 314"/>
              <a:gd name="T6" fmla="*/ 0 w 1690"/>
              <a:gd name="T7" fmla="*/ 2147483647 h 314"/>
              <a:gd name="T8" fmla="*/ 0 w 1690"/>
              <a:gd name="T9" fmla="*/ 0 h 314"/>
              <a:gd name="T10" fmla="*/ 0 60000 65536"/>
              <a:gd name="T11" fmla="*/ 0 60000 65536"/>
              <a:gd name="T12" fmla="*/ 0 60000 65536"/>
              <a:gd name="T13" fmla="*/ 0 60000 65536"/>
              <a:gd name="T14" fmla="*/ 0 60000 65536"/>
              <a:gd name="T15" fmla="*/ 0 w 1690"/>
              <a:gd name="T16" fmla="*/ 0 h 314"/>
              <a:gd name="T17" fmla="*/ 1690 w 1690"/>
              <a:gd name="T18" fmla="*/ 314 h 314"/>
            </a:gdLst>
            <a:ahLst/>
            <a:cxnLst>
              <a:cxn ang="T10">
                <a:pos x="T0" y="T1"/>
              </a:cxn>
              <a:cxn ang="T11">
                <a:pos x="T2" y="T3"/>
              </a:cxn>
              <a:cxn ang="T12">
                <a:pos x="T4" y="T5"/>
              </a:cxn>
              <a:cxn ang="T13">
                <a:pos x="T6" y="T7"/>
              </a:cxn>
              <a:cxn ang="T14">
                <a:pos x="T8" y="T9"/>
              </a:cxn>
            </a:cxnLst>
            <a:rect l="T15" t="T16" r="T17" b="T18"/>
            <a:pathLst>
              <a:path w="1690" h="314">
                <a:moveTo>
                  <a:pt x="0" y="0"/>
                </a:moveTo>
                <a:lnTo>
                  <a:pt x="1689" y="0"/>
                </a:lnTo>
                <a:lnTo>
                  <a:pt x="1689" y="313"/>
                </a:lnTo>
                <a:lnTo>
                  <a:pt x="0" y="313"/>
                </a:lnTo>
                <a:lnTo>
                  <a:pt x="0" y="0"/>
                </a:lnTo>
                <a:close/>
              </a:path>
            </a:pathLst>
          </a:custGeom>
          <a:solidFill>
            <a:srgbClr val="FFC0CB">
              <a:alpha val="59999"/>
            </a:srgbClr>
          </a:solidFill>
          <a:ln w="76200">
            <a:solidFill>
              <a:srgbClr val="000000">
                <a:alpha val="59999"/>
              </a:srgbClr>
            </a:solidFill>
            <a:round/>
            <a:headEnd/>
            <a:tailEnd/>
          </a:ln>
        </p:spPr>
        <p:txBody>
          <a:bodyPr wrap="none" anchor="ctr"/>
          <a:lstStyle/>
          <a:p>
            <a:endParaRPr lang="ru-RU"/>
          </a:p>
        </p:txBody>
      </p:sp>
      <p:sp>
        <p:nvSpPr>
          <p:cNvPr id="51213" name="Freeform 13"/>
          <p:cNvSpPr>
            <a:spLocks/>
          </p:cNvSpPr>
          <p:nvPr/>
        </p:nvSpPr>
        <p:spPr bwMode="auto">
          <a:xfrm>
            <a:off x="279400" y="3848100"/>
            <a:ext cx="2530475" cy="536575"/>
          </a:xfrm>
          <a:custGeom>
            <a:avLst/>
            <a:gdLst>
              <a:gd name="T0" fmla="*/ 0 w 1594"/>
              <a:gd name="T1" fmla="*/ 0 h 338"/>
              <a:gd name="T2" fmla="*/ 2147483647 w 1594"/>
              <a:gd name="T3" fmla="*/ 0 h 338"/>
              <a:gd name="T4" fmla="*/ 2147483647 w 1594"/>
              <a:gd name="T5" fmla="*/ 2147483647 h 338"/>
              <a:gd name="T6" fmla="*/ 0 w 1594"/>
              <a:gd name="T7" fmla="*/ 2147483647 h 338"/>
              <a:gd name="T8" fmla="*/ 0 w 1594"/>
              <a:gd name="T9" fmla="*/ 0 h 338"/>
              <a:gd name="T10" fmla="*/ 0 60000 65536"/>
              <a:gd name="T11" fmla="*/ 0 60000 65536"/>
              <a:gd name="T12" fmla="*/ 0 60000 65536"/>
              <a:gd name="T13" fmla="*/ 0 60000 65536"/>
              <a:gd name="T14" fmla="*/ 0 60000 65536"/>
              <a:gd name="T15" fmla="*/ 0 w 1594"/>
              <a:gd name="T16" fmla="*/ 0 h 338"/>
              <a:gd name="T17" fmla="*/ 1594 w 1594"/>
              <a:gd name="T18" fmla="*/ 338 h 338"/>
            </a:gdLst>
            <a:ahLst/>
            <a:cxnLst>
              <a:cxn ang="T10">
                <a:pos x="T0" y="T1"/>
              </a:cxn>
              <a:cxn ang="T11">
                <a:pos x="T2" y="T3"/>
              </a:cxn>
              <a:cxn ang="T12">
                <a:pos x="T4" y="T5"/>
              </a:cxn>
              <a:cxn ang="T13">
                <a:pos x="T6" y="T7"/>
              </a:cxn>
              <a:cxn ang="T14">
                <a:pos x="T8" y="T9"/>
              </a:cxn>
            </a:cxnLst>
            <a:rect l="T15" t="T16" r="T17" b="T18"/>
            <a:pathLst>
              <a:path w="1594" h="338">
                <a:moveTo>
                  <a:pt x="0" y="0"/>
                </a:moveTo>
                <a:lnTo>
                  <a:pt x="1593" y="0"/>
                </a:lnTo>
                <a:lnTo>
                  <a:pt x="1593" y="337"/>
                </a:lnTo>
                <a:lnTo>
                  <a:pt x="0" y="337"/>
                </a:lnTo>
                <a:lnTo>
                  <a:pt x="0" y="0"/>
                </a:lnTo>
                <a:close/>
              </a:path>
            </a:pathLst>
          </a:custGeom>
          <a:solidFill>
            <a:srgbClr val="FFFF00">
              <a:alpha val="59999"/>
            </a:srgbClr>
          </a:solidFill>
          <a:ln w="76200">
            <a:solidFill>
              <a:srgbClr val="000000">
                <a:alpha val="59999"/>
              </a:srgbClr>
            </a:solidFill>
            <a:round/>
            <a:headEnd/>
            <a:tailEnd/>
          </a:ln>
        </p:spPr>
        <p:txBody>
          <a:bodyPr wrap="none" anchor="ctr"/>
          <a:lstStyle/>
          <a:p>
            <a:endParaRPr lang="ru-RU"/>
          </a:p>
        </p:txBody>
      </p:sp>
      <p:sp>
        <p:nvSpPr>
          <p:cNvPr id="51214" name="Freeform 14"/>
          <p:cNvSpPr>
            <a:spLocks/>
          </p:cNvSpPr>
          <p:nvPr/>
        </p:nvSpPr>
        <p:spPr bwMode="auto">
          <a:xfrm>
            <a:off x="7124700" y="3860800"/>
            <a:ext cx="2682875" cy="498475"/>
          </a:xfrm>
          <a:custGeom>
            <a:avLst/>
            <a:gdLst>
              <a:gd name="T0" fmla="*/ 0 w 1690"/>
              <a:gd name="T1" fmla="*/ 0 h 314"/>
              <a:gd name="T2" fmla="*/ 2147483647 w 1690"/>
              <a:gd name="T3" fmla="*/ 0 h 314"/>
              <a:gd name="T4" fmla="*/ 2147483647 w 1690"/>
              <a:gd name="T5" fmla="*/ 2147483647 h 314"/>
              <a:gd name="T6" fmla="*/ 0 w 1690"/>
              <a:gd name="T7" fmla="*/ 2147483647 h 314"/>
              <a:gd name="T8" fmla="*/ 0 w 1690"/>
              <a:gd name="T9" fmla="*/ 0 h 314"/>
              <a:gd name="T10" fmla="*/ 0 60000 65536"/>
              <a:gd name="T11" fmla="*/ 0 60000 65536"/>
              <a:gd name="T12" fmla="*/ 0 60000 65536"/>
              <a:gd name="T13" fmla="*/ 0 60000 65536"/>
              <a:gd name="T14" fmla="*/ 0 60000 65536"/>
              <a:gd name="T15" fmla="*/ 0 w 1690"/>
              <a:gd name="T16" fmla="*/ 0 h 314"/>
              <a:gd name="T17" fmla="*/ 1690 w 1690"/>
              <a:gd name="T18" fmla="*/ 314 h 314"/>
            </a:gdLst>
            <a:ahLst/>
            <a:cxnLst>
              <a:cxn ang="T10">
                <a:pos x="T0" y="T1"/>
              </a:cxn>
              <a:cxn ang="T11">
                <a:pos x="T2" y="T3"/>
              </a:cxn>
              <a:cxn ang="T12">
                <a:pos x="T4" y="T5"/>
              </a:cxn>
              <a:cxn ang="T13">
                <a:pos x="T6" y="T7"/>
              </a:cxn>
              <a:cxn ang="T14">
                <a:pos x="T8" y="T9"/>
              </a:cxn>
            </a:cxnLst>
            <a:rect l="T15" t="T16" r="T17" b="T18"/>
            <a:pathLst>
              <a:path w="1690" h="314">
                <a:moveTo>
                  <a:pt x="0" y="0"/>
                </a:moveTo>
                <a:lnTo>
                  <a:pt x="1689" y="0"/>
                </a:lnTo>
                <a:lnTo>
                  <a:pt x="1689" y="313"/>
                </a:lnTo>
                <a:lnTo>
                  <a:pt x="0" y="313"/>
                </a:lnTo>
                <a:lnTo>
                  <a:pt x="0" y="0"/>
                </a:lnTo>
                <a:close/>
              </a:path>
            </a:pathLst>
          </a:custGeom>
          <a:solidFill>
            <a:srgbClr val="FFC0CB">
              <a:alpha val="59999"/>
            </a:srgbClr>
          </a:solidFill>
          <a:ln w="76200">
            <a:solidFill>
              <a:srgbClr val="000000">
                <a:alpha val="59999"/>
              </a:srgbClr>
            </a:solidFill>
            <a:round/>
            <a:headEnd/>
            <a:tailEnd/>
          </a:ln>
        </p:spPr>
        <p:txBody>
          <a:bodyPr wrap="none" anchor="ctr"/>
          <a:lstStyle/>
          <a:p>
            <a:endParaRPr lang="ru-RU"/>
          </a:p>
        </p:txBody>
      </p:sp>
      <p:sp>
        <p:nvSpPr>
          <p:cNvPr id="51215" name="Freeform 15"/>
          <p:cNvSpPr>
            <a:spLocks/>
          </p:cNvSpPr>
          <p:nvPr/>
        </p:nvSpPr>
        <p:spPr bwMode="auto">
          <a:xfrm>
            <a:off x="5143500" y="2222500"/>
            <a:ext cx="1317625" cy="287338"/>
          </a:xfrm>
          <a:custGeom>
            <a:avLst/>
            <a:gdLst>
              <a:gd name="T0" fmla="*/ 0 w 830"/>
              <a:gd name="T1" fmla="*/ 0 h 181"/>
              <a:gd name="T2" fmla="*/ 2147483647 w 830"/>
              <a:gd name="T3" fmla="*/ 0 h 181"/>
              <a:gd name="T4" fmla="*/ 2147483647 w 830"/>
              <a:gd name="T5" fmla="*/ 2147483647 h 181"/>
              <a:gd name="T6" fmla="*/ 0 w 830"/>
              <a:gd name="T7" fmla="*/ 2147483647 h 181"/>
              <a:gd name="T8" fmla="*/ 0 w 830"/>
              <a:gd name="T9" fmla="*/ 0 h 181"/>
              <a:gd name="T10" fmla="*/ 0 60000 65536"/>
              <a:gd name="T11" fmla="*/ 0 60000 65536"/>
              <a:gd name="T12" fmla="*/ 0 60000 65536"/>
              <a:gd name="T13" fmla="*/ 0 60000 65536"/>
              <a:gd name="T14" fmla="*/ 0 60000 65536"/>
              <a:gd name="T15" fmla="*/ 0 w 830"/>
              <a:gd name="T16" fmla="*/ 0 h 181"/>
              <a:gd name="T17" fmla="*/ 830 w 830"/>
              <a:gd name="T18" fmla="*/ 181 h 181"/>
            </a:gdLst>
            <a:ahLst/>
            <a:cxnLst>
              <a:cxn ang="T10">
                <a:pos x="T0" y="T1"/>
              </a:cxn>
              <a:cxn ang="T11">
                <a:pos x="T2" y="T3"/>
              </a:cxn>
              <a:cxn ang="T12">
                <a:pos x="T4" y="T5"/>
              </a:cxn>
              <a:cxn ang="T13">
                <a:pos x="T6" y="T7"/>
              </a:cxn>
              <a:cxn ang="T14">
                <a:pos x="T8" y="T9"/>
              </a:cxn>
            </a:cxnLst>
            <a:rect l="T15" t="T16" r="T17" b="T18"/>
            <a:pathLst>
              <a:path w="830" h="181">
                <a:moveTo>
                  <a:pt x="0" y="0"/>
                </a:moveTo>
                <a:lnTo>
                  <a:pt x="829" y="0"/>
                </a:lnTo>
                <a:lnTo>
                  <a:pt x="829" y="180"/>
                </a:lnTo>
                <a:lnTo>
                  <a:pt x="0" y="180"/>
                </a:lnTo>
                <a:lnTo>
                  <a:pt x="0" y="0"/>
                </a:lnTo>
                <a:close/>
              </a:path>
            </a:pathLst>
          </a:custGeom>
          <a:solidFill>
            <a:srgbClr val="FF0000">
              <a:alpha val="39999"/>
            </a:srgbClr>
          </a:solidFill>
          <a:ln w="76200">
            <a:solidFill>
              <a:srgbClr val="009300">
                <a:alpha val="39999"/>
              </a:srgbClr>
            </a:solidFill>
            <a:round/>
            <a:headEnd/>
            <a:tailEnd/>
          </a:ln>
        </p:spPr>
        <p:txBody>
          <a:bodyPr wrap="none" anchor="ctr"/>
          <a:lstStyle/>
          <a:p>
            <a:endParaRPr lang="ru-RU"/>
          </a:p>
        </p:txBody>
      </p:sp>
      <p:sp>
        <p:nvSpPr>
          <p:cNvPr id="51216" name="Line 16"/>
          <p:cNvSpPr>
            <a:spLocks noChangeShapeType="1"/>
          </p:cNvSpPr>
          <p:nvPr/>
        </p:nvSpPr>
        <p:spPr bwMode="auto">
          <a:xfrm>
            <a:off x="2971800" y="4064000"/>
            <a:ext cx="3987800" cy="0"/>
          </a:xfrm>
          <a:prstGeom prst="line">
            <a:avLst/>
          </a:prstGeom>
          <a:noFill/>
          <a:ln w="76200">
            <a:solidFill>
              <a:srgbClr val="7B7BC0"/>
            </a:solidFill>
            <a:round/>
            <a:headEnd type="none" w="med" len="sm"/>
            <a:tailEnd type="triangle" w="med" len="sm"/>
          </a:ln>
        </p:spPr>
        <p:txBody>
          <a:bodyPr wrap="none" anchor="ct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01900" y="304800"/>
            <a:ext cx="5765800" cy="930275"/>
          </a:xfrm>
          <a:prstGeom prst="rect">
            <a:avLst/>
          </a:prstGeom>
          <a:noFill/>
          <a:ln w="9525">
            <a:noFill/>
            <a:miter lim="800000"/>
            <a:headEnd/>
            <a:tailEnd/>
          </a:ln>
        </p:spPr>
        <p:txBody>
          <a:bodyPr>
            <a:spAutoFit/>
          </a:bodyPr>
          <a:lstStyle/>
          <a:p>
            <a:pPr algn="ctr"/>
            <a:r>
              <a:rPr lang="en-GB" sz="5200">
                <a:solidFill>
                  <a:srgbClr val="0000FF"/>
                </a:solidFill>
                <a:latin typeface="Arial - 72" charset="0"/>
              </a:rPr>
              <a:t>Alphabet Line</a:t>
            </a:r>
          </a:p>
        </p:txBody>
      </p:sp>
      <p:sp>
        <p:nvSpPr>
          <p:cNvPr id="7171" name="Oval 3"/>
          <p:cNvSpPr>
            <a:spLocks noChangeArrowheads="1"/>
          </p:cNvSpPr>
          <p:nvPr/>
        </p:nvSpPr>
        <p:spPr bwMode="auto">
          <a:xfrm>
            <a:off x="2806700" y="38100"/>
            <a:ext cx="4965700" cy="1447800"/>
          </a:xfrm>
          <a:prstGeom prst="ellipse">
            <a:avLst/>
          </a:prstGeom>
          <a:solidFill>
            <a:srgbClr val="FFFF00"/>
          </a:solidFill>
          <a:ln w="38100">
            <a:solidFill>
              <a:srgbClr val="000000"/>
            </a:solidFill>
            <a:round/>
            <a:headEnd/>
            <a:tailEnd/>
          </a:ln>
        </p:spPr>
        <p:txBody>
          <a:bodyPr wrap="none" anchor="ctr"/>
          <a:lstStyle/>
          <a:p>
            <a:endParaRPr lang="en-US"/>
          </a:p>
        </p:txBody>
      </p:sp>
      <p:sp>
        <p:nvSpPr>
          <p:cNvPr id="7172" name="Text Box 4"/>
          <p:cNvSpPr txBox="1">
            <a:spLocks noChangeArrowheads="1"/>
          </p:cNvSpPr>
          <p:nvPr/>
        </p:nvSpPr>
        <p:spPr bwMode="auto">
          <a:xfrm>
            <a:off x="327025" y="1651000"/>
            <a:ext cx="9626600" cy="6248400"/>
          </a:xfrm>
          <a:prstGeom prst="rect">
            <a:avLst/>
          </a:prstGeom>
          <a:noFill/>
          <a:ln w="9525">
            <a:noFill/>
            <a:miter lim="800000"/>
            <a:headEnd/>
            <a:tailEnd/>
          </a:ln>
        </p:spPr>
        <p:txBody>
          <a:bodyPr>
            <a:spAutoFit/>
          </a:bodyPr>
          <a:lstStyle/>
          <a:p>
            <a:pPr algn="ctr"/>
            <a:r>
              <a:rPr lang="ru-RU" sz="3400">
                <a:solidFill>
                  <a:srgbClr val="0000FF"/>
                </a:solidFill>
              </a:rPr>
              <a:t>Бізге 5 ерікті қажет</a:t>
            </a:r>
            <a:r>
              <a:rPr lang="en-GB" sz="3400">
                <a:solidFill>
                  <a:srgbClr val="0000FF"/>
                </a:solidFill>
                <a:latin typeface="Arial - 36" charset="0"/>
              </a:rPr>
              <a:t>!</a:t>
            </a:r>
          </a:p>
          <a:p>
            <a:pPr algn="ctr"/>
            <a:endParaRPr lang="en-GB" sz="3400">
              <a:solidFill>
                <a:srgbClr val="0000FF"/>
              </a:solidFill>
              <a:latin typeface="Arial - 36" charset="0"/>
            </a:endParaRPr>
          </a:p>
          <a:p>
            <a:pPr algn="ctr"/>
            <a:r>
              <a:rPr lang="ru-RU" sz="3400">
                <a:solidFill>
                  <a:srgbClr val="0000FF"/>
                </a:solidFill>
              </a:rPr>
              <a:t>Әліпби тәртібімен әріптерді пайдалана отырып, қатысушылар алға шығулары керек және кезек-кезекпен берілген тапсырма бойынша негізгі сөздерді дауыстап айтады. </a:t>
            </a:r>
            <a:r>
              <a:rPr lang="ru-RU" sz="3400">
                <a:solidFill>
                  <a:srgbClr val="A52A00"/>
                </a:solidFill>
              </a:rPr>
              <a:t> </a:t>
            </a:r>
          </a:p>
          <a:p>
            <a:pPr algn="ctr"/>
            <a:r>
              <a:rPr lang="en-GB" sz="3400">
                <a:solidFill>
                  <a:srgbClr val="A52A00"/>
                </a:solidFill>
                <a:latin typeface="Arial - 36" charset="0"/>
              </a:rPr>
              <a:t> __________________ </a:t>
            </a:r>
          </a:p>
          <a:p>
            <a:pPr algn="ctr"/>
            <a:r>
              <a:rPr lang="ru-RU" sz="3400">
                <a:solidFill>
                  <a:srgbClr val="A52A00"/>
                </a:solidFill>
              </a:rPr>
              <a:t>Бұл өте жеңіл</a:t>
            </a:r>
            <a:r>
              <a:rPr lang="ru-RU" sz="2600">
                <a:solidFill>
                  <a:srgbClr val="0000FF"/>
                </a:solidFill>
                <a:latin typeface="Arial - 28" charset="0"/>
              </a:rPr>
              <a:t> – </a:t>
            </a:r>
            <a:r>
              <a:rPr lang="ru-RU" sz="2600">
                <a:solidFill>
                  <a:srgbClr val="0000FF"/>
                </a:solidFill>
              </a:rPr>
              <a:t>мысалы, егер сіздің тақырыбыңыз Орта ғасырға қатысты болса, онда сіз былайша бастай аласыз:  </a:t>
            </a:r>
            <a:r>
              <a:rPr lang="ru-RU" sz="2600">
                <a:solidFill>
                  <a:srgbClr val="0000FF"/>
                </a:solidFill>
                <a:latin typeface="Arial - 28" charset="0"/>
              </a:rPr>
              <a:t> </a:t>
            </a:r>
          </a:p>
          <a:p>
            <a:pPr algn="ctr"/>
            <a:r>
              <a:rPr lang="ru-RU" sz="3400">
                <a:solidFill>
                  <a:srgbClr val="FF0000"/>
                </a:solidFill>
                <a:latin typeface="Arial - 36" charset="0"/>
              </a:rPr>
              <a:t>А</a:t>
            </a:r>
            <a:r>
              <a:rPr lang="en-GB" sz="3400">
                <a:solidFill>
                  <a:srgbClr val="FF0000"/>
                </a:solidFill>
                <a:latin typeface="Arial - 36" charset="0"/>
              </a:rPr>
              <a:t> - A</a:t>
            </a:r>
            <a:r>
              <a:rPr lang="ru-RU" sz="3400">
                <a:solidFill>
                  <a:srgbClr val="FF0000"/>
                </a:solidFill>
                <a:latin typeface="Arial - 36" charset="0"/>
              </a:rPr>
              <a:t>ббат</a:t>
            </a:r>
            <a:r>
              <a:rPr lang="ru-RU" sz="3400">
                <a:solidFill>
                  <a:srgbClr val="FF0000"/>
                </a:solidFill>
              </a:rPr>
              <a:t>тық</a:t>
            </a:r>
            <a:endParaRPr lang="en-GB" sz="3400">
              <a:solidFill>
                <a:srgbClr val="FF0000"/>
              </a:solidFill>
              <a:latin typeface="Arial - 36" charset="0"/>
            </a:endParaRPr>
          </a:p>
          <a:p>
            <a:r>
              <a:rPr lang="en-GB" sz="3400">
                <a:solidFill>
                  <a:srgbClr val="FF0000"/>
                </a:solidFill>
                <a:latin typeface="Arial - 36" charset="0"/>
              </a:rPr>
              <a:t>			</a:t>
            </a:r>
            <a:r>
              <a:rPr lang="ru-RU" sz="3400">
                <a:solidFill>
                  <a:srgbClr val="FF0000"/>
                </a:solidFill>
                <a:latin typeface="Arial - 36" charset="0"/>
              </a:rPr>
              <a:t>     Б</a:t>
            </a:r>
            <a:r>
              <a:rPr lang="en-GB" sz="3400">
                <a:solidFill>
                  <a:srgbClr val="FF0000"/>
                </a:solidFill>
                <a:latin typeface="Arial - 36" charset="0"/>
              </a:rPr>
              <a:t> – </a:t>
            </a:r>
            <a:r>
              <a:rPr lang="kk-KZ" sz="3400">
                <a:solidFill>
                  <a:srgbClr val="FF0000"/>
                </a:solidFill>
                <a:latin typeface="Arial - 36" charset="0"/>
              </a:rPr>
              <a:t>Білге </a:t>
            </a:r>
            <a:r>
              <a:rPr lang="ru-RU" sz="3400">
                <a:solidFill>
                  <a:srgbClr val="FF0000"/>
                </a:solidFill>
              </a:rPr>
              <a:t>қаған </a:t>
            </a:r>
            <a:endParaRPr lang="en-GB" sz="3400">
              <a:solidFill>
                <a:srgbClr val="FF0000"/>
              </a:solidFill>
            </a:endParaRPr>
          </a:p>
          <a:p>
            <a:r>
              <a:rPr lang="en-GB" sz="3400">
                <a:solidFill>
                  <a:srgbClr val="FF0000"/>
                </a:solidFill>
                <a:latin typeface="Arial - 36" charset="0"/>
              </a:rPr>
              <a:t>			</a:t>
            </a:r>
            <a:r>
              <a:rPr lang="ru-RU" sz="3400">
                <a:solidFill>
                  <a:srgbClr val="FF0000"/>
                </a:solidFill>
                <a:latin typeface="Arial - 36" charset="0"/>
              </a:rPr>
              <a:t>     В</a:t>
            </a:r>
            <a:r>
              <a:rPr lang="en-GB" sz="3400">
                <a:solidFill>
                  <a:srgbClr val="FF0000"/>
                </a:solidFill>
                <a:latin typeface="Arial - 36" charset="0"/>
              </a:rPr>
              <a:t> </a:t>
            </a:r>
            <a:r>
              <a:rPr lang="ru-RU" sz="3400">
                <a:solidFill>
                  <a:srgbClr val="FF0000"/>
                </a:solidFill>
                <a:latin typeface="Arial - 36" charset="0"/>
              </a:rPr>
              <a:t>–</a:t>
            </a:r>
            <a:r>
              <a:rPr lang="en-GB" sz="3400">
                <a:solidFill>
                  <a:srgbClr val="FF0000"/>
                </a:solidFill>
                <a:latin typeface="Arial - 36" charset="0"/>
              </a:rPr>
              <a:t> </a:t>
            </a:r>
            <a:r>
              <a:rPr lang="ru-RU" sz="3400">
                <a:solidFill>
                  <a:srgbClr val="FF0000"/>
                </a:solidFill>
                <a:latin typeface="Arial - 36" charset="0"/>
              </a:rPr>
              <a:t>Византия</a:t>
            </a:r>
            <a:endParaRPr lang="en-GB" sz="3400">
              <a:solidFill>
                <a:srgbClr val="FF0000"/>
              </a:solidFill>
              <a:latin typeface="Arial - 36" charset="0"/>
            </a:endParaRPr>
          </a:p>
        </p:txBody>
      </p:sp>
      <p:sp>
        <p:nvSpPr>
          <p:cNvPr id="7173" name="Text Box 5"/>
          <p:cNvSpPr txBox="1">
            <a:spLocks noChangeArrowheads="1"/>
          </p:cNvSpPr>
          <p:nvPr/>
        </p:nvSpPr>
        <p:spPr bwMode="auto">
          <a:xfrm>
            <a:off x="2501900" y="482600"/>
            <a:ext cx="5562600" cy="609600"/>
          </a:xfrm>
          <a:prstGeom prst="rect">
            <a:avLst/>
          </a:prstGeom>
          <a:noFill/>
          <a:ln w="9525">
            <a:noFill/>
            <a:miter lim="800000"/>
            <a:headEnd/>
            <a:tailEnd/>
          </a:ln>
        </p:spPr>
        <p:txBody>
          <a:bodyPr>
            <a:spAutoFit/>
          </a:bodyPr>
          <a:lstStyle/>
          <a:p>
            <a:pPr algn="ctr"/>
            <a:r>
              <a:rPr lang="ru-RU" sz="3400">
                <a:solidFill>
                  <a:srgbClr val="0000FF"/>
                </a:solidFill>
              </a:rPr>
              <a:t>Әліпби желісі</a:t>
            </a:r>
            <a:endParaRPr lang="en-GB" sz="3400">
              <a:solidFill>
                <a:srgbClr val="0000FF"/>
              </a:solidFill>
              <a:latin typeface="Arial - 48" charset="0"/>
            </a:endParaRPr>
          </a:p>
        </p:txBody>
      </p:sp>
      <p:grpSp>
        <p:nvGrpSpPr>
          <p:cNvPr id="7174" name="Group 6"/>
          <p:cNvGrpSpPr>
            <a:grpSpLocks/>
          </p:cNvGrpSpPr>
          <p:nvPr/>
        </p:nvGrpSpPr>
        <p:grpSpPr bwMode="auto">
          <a:xfrm>
            <a:off x="2647950" y="6245225"/>
            <a:ext cx="5095875" cy="1814513"/>
            <a:chOff x="1680" y="3770"/>
            <a:chExt cx="3210" cy="1143"/>
          </a:xfrm>
        </p:grpSpPr>
        <p:sp>
          <p:nvSpPr>
            <p:cNvPr id="7177" name="Freeform 7"/>
            <p:cNvSpPr>
              <a:spLocks/>
            </p:cNvSpPr>
            <p:nvPr/>
          </p:nvSpPr>
          <p:spPr bwMode="auto">
            <a:xfrm>
              <a:off x="1680" y="3770"/>
              <a:ext cx="3210" cy="1143"/>
            </a:xfrm>
            <a:custGeom>
              <a:avLst/>
              <a:gdLst>
                <a:gd name="T0" fmla="*/ 0 w 3210"/>
                <a:gd name="T1" fmla="*/ 0 h 1143"/>
                <a:gd name="T2" fmla="*/ 3209 w 3210"/>
                <a:gd name="T3" fmla="*/ 0 h 1143"/>
                <a:gd name="T4" fmla="*/ 3209 w 3210"/>
                <a:gd name="T5" fmla="*/ 1142 h 1143"/>
                <a:gd name="T6" fmla="*/ 0 w 3210"/>
                <a:gd name="T7" fmla="*/ 1142 h 1143"/>
                <a:gd name="T8" fmla="*/ 0 w 3210"/>
                <a:gd name="T9" fmla="*/ 0 h 1143"/>
                <a:gd name="T10" fmla="*/ 0 60000 65536"/>
                <a:gd name="T11" fmla="*/ 0 60000 65536"/>
                <a:gd name="T12" fmla="*/ 0 60000 65536"/>
                <a:gd name="T13" fmla="*/ 0 60000 65536"/>
                <a:gd name="T14" fmla="*/ 0 60000 65536"/>
                <a:gd name="T15" fmla="*/ 0 w 3210"/>
                <a:gd name="T16" fmla="*/ 0 h 1143"/>
                <a:gd name="T17" fmla="*/ 3210 w 3210"/>
                <a:gd name="T18" fmla="*/ 1143 h 1143"/>
              </a:gdLst>
              <a:ahLst/>
              <a:cxnLst>
                <a:cxn ang="T10">
                  <a:pos x="T0" y="T1"/>
                </a:cxn>
                <a:cxn ang="T11">
                  <a:pos x="T2" y="T3"/>
                </a:cxn>
                <a:cxn ang="T12">
                  <a:pos x="T4" y="T5"/>
                </a:cxn>
                <a:cxn ang="T13">
                  <a:pos x="T6" y="T7"/>
                </a:cxn>
                <a:cxn ang="T14">
                  <a:pos x="T8" y="T9"/>
                </a:cxn>
              </a:cxnLst>
              <a:rect l="T15" t="T16" r="T17" b="T18"/>
              <a:pathLst>
                <a:path w="3210" h="1143">
                  <a:moveTo>
                    <a:pt x="0" y="0"/>
                  </a:moveTo>
                  <a:lnTo>
                    <a:pt x="3209" y="0"/>
                  </a:lnTo>
                  <a:lnTo>
                    <a:pt x="3209" y="1142"/>
                  </a:lnTo>
                  <a:lnTo>
                    <a:pt x="0" y="1142"/>
                  </a:lnTo>
                  <a:lnTo>
                    <a:pt x="0" y="0"/>
                  </a:lnTo>
                  <a:close/>
                </a:path>
              </a:pathLst>
            </a:custGeom>
            <a:solidFill>
              <a:schemeClr val="accent1">
                <a:alpha val="1176"/>
              </a:schemeClr>
            </a:solidFill>
            <a:ln w="38100">
              <a:solidFill>
                <a:srgbClr val="0000FF"/>
              </a:solidFill>
              <a:round/>
              <a:headEnd/>
              <a:tailEnd/>
            </a:ln>
          </p:spPr>
          <p:txBody>
            <a:bodyPr wrap="none" anchor="ctr"/>
            <a:lstStyle/>
            <a:p>
              <a:endParaRPr lang="ru-RU"/>
            </a:p>
          </p:txBody>
        </p:sp>
        <p:sp>
          <p:nvSpPr>
            <p:cNvPr id="7178" name="Text Box 8"/>
            <p:cNvSpPr txBox="1">
              <a:spLocks noChangeArrowheads="1"/>
            </p:cNvSpPr>
            <p:nvPr/>
          </p:nvSpPr>
          <p:spPr bwMode="auto">
            <a:xfrm>
              <a:off x="1800" y="3873"/>
              <a:ext cx="2936" cy="941"/>
            </a:xfrm>
            <a:prstGeom prst="rect">
              <a:avLst/>
            </a:prstGeom>
            <a:noFill/>
            <a:ln w="9525">
              <a:noFill/>
              <a:miter lim="800000"/>
              <a:headEnd/>
              <a:tailEnd/>
            </a:ln>
          </p:spPr>
          <p:txBody>
            <a:bodyPr>
              <a:spAutoFit/>
            </a:bodyPr>
            <a:lstStyle/>
            <a:p>
              <a:pPr algn="ctr"/>
              <a:r>
                <a:rPr lang="en-GB" sz="9200">
                  <a:solidFill>
                    <a:srgbClr val="0000FF"/>
                  </a:solidFill>
                  <a:latin typeface="Arial - 24" charset="0"/>
                </a:rPr>
                <a:t> </a:t>
              </a:r>
            </a:p>
          </p:txBody>
        </p:sp>
      </p:grpSp>
      <p:pic>
        <p:nvPicPr>
          <p:cNvPr id="7175" name="Picture 9" descr="clipboard(9)"/>
          <p:cNvPicPr>
            <a:picLocks noChangeAspect="1" noChangeArrowheads="1"/>
          </p:cNvPicPr>
          <p:nvPr/>
        </p:nvPicPr>
        <p:blipFill>
          <a:blip r:embed="rId3" cstate="print"/>
          <a:srcRect/>
          <a:stretch>
            <a:fillRect/>
          </a:stretch>
        </p:blipFill>
        <p:spPr bwMode="auto">
          <a:xfrm>
            <a:off x="8483600" y="190500"/>
            <a:ext cx="998538" cy="1381125"/>
          </a:xfrm>
          <a:prstGeom prst="rect">
            <a:avLst/>
          </a:prstGeom>
          <a:noFill/>
          <a:ln w="9525">
            <a:noFill/>
            <a:miter lim="800000"/>
            <a:headEnd/>
            <a:tailEnd/>
          </a:ln>
        </p:spPr>
      </p:pic>
      <p:pic>
        <p:nvPicPr>
          <p:cNvPr id="7176" name="Picture 10" descr="clipboard(9)"/>
          <p:cNvPicPr>
            <a:picLocks noChangeAspect="1" noChangeArrowheads="1"/>
          </p:cNvPicPr>
          <p:nvPr/>
        </p:nvPicPr>
        <p:blipFill>
          <a:blip r:embed="rId4" cstate="print"/>
          <a:srcRect/>
          <a:stretch>
            <a:fillRect/>
          </a:stretch>
        </p:blipFill>
        <p:spPr bwMode="auto">
          <a:xfrm>
            <a:off x="469900" y="127000"/>
            <a:ext cx="1020763" cy="14097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6a00d83452195f69e201053570bbc2970b-800wi[1]"/>
          <p:cNvPicPr>
            <a:picLocks noChangeAspect="1" noChangeArrowheads="1"/>
          </p:cNvPicPr>
          <p:nvPr/>
        </p:nvPicPr>
        <p:blipFill>
          <a:blip r:embed="rId3" cstate="print"/>
          <a:srcRect/>
          <a:stretch>
            <a:fillRect/>
          </a:stretch>
        </p:blipFill>
        <p:spPr bwMode="auto">
          <a:xfrm>
            <a:off x="-320675" y="0"/>
            <a:ext cx="10023475" cy="7521575"/>
          </a:xfrm>
          <a:prstGeom prst="rect">
            <a:avLst/>
          </a:prstGeom>
          <a:noFill/>
          <a:ln w="9525">
            <a:noFill/>
            <a:miter lim="800000"/>
            <a:headEnd/>
            <a:tailEnd/>
          </a:ln>
        </p:spPr>
      </p:pic>
      <p:pic>
        <p:nvPicPr>
          <p:cNvPr id="52227" name="Picture 3" descr="images[15]"/>
          <p:cNvPicPr>
            <a:picLocks noChangeAspect="1" noChangeArrowheads="1"/>
          </p:cNvPicPr>
          <p:nvPr/>
        </p:nvPicPr>
        <p:blipFill>
          <a:blip r:embed="rId4" cstate="print"/>
          <a:srcRect/>
          <a:stretch>
            <a:fillRect/>
          </a:stretch>
        </p:blipFill>
        <p:spPr bwMode="auto">
          <a:xfrm rot="1666800">
            <a:off x="6513513" y="3654425"/>
            <a:ext cx="2844800" cy="2166938"/>
          </a:xfrm>
          <a:prstGeom prst="rect">
            <a:avLst/>
          </a:prstGeom>
          <a:noFill/>
          <a:ln w="9525">
            <a:noFill/>
            <a:miter lim="800000"/>
            <a:headEnd/>
            <a:tailEnd/>
          </a:ln>
        </p:spPr>
      </p:pic>
      <p:sp>
        <p:nvSpPr>
          <p:cNvPr id="52228" name="Freeform 4"/>
          <p:cNvSpPr>
            <a:spLocks/>
          </p:cNvSpPr>
          <p:nvPr/>
        </p:nvSpPr>
        <p:spPr bwMode="auto">
          <a:xfrm>
            <a:off x="4762500" y="177800"/>
            <a:ext cx="5170488" cy="2719388"/>
          </a:xfrm>
          <a:custGeom>
            <a:avLst/>
            <a:gdLst>
              <a:gd name="T0" fmla="*/ 0 w 3257"/>
              <a:gd name="T1" fmla="*/ 0 h 1713"/>
              <a:gd name="T2" fmla="*/ 2147483647 w 3257"/>
              <a:gd name="T3" fmla="*/ 0 h 1713"/>
              <a:gd name="T4" fmla="*/ 2147483647 w 3257"/>
              <a:gd name="T5" fmla="*/ 2147483647 h 1713"/>
              <a:gd name="T6" fmla="*/ 0 w 3257"/>
              <a:gd name="T7" fmla="*/ 2147483647 h 1713"/>
              <a:gd name="T8" fmla="*/ 0 w 3257"/>
              <a:gd name="T9" fmla="*/ 0 h 1713"/>
              <a:gd name="T10" fmla="*/ 0 60000 65536"/>
              <a:gd name="T11" fmla="*/ 0 60000 65536"/>
              <a:gd name="T12" fmla="*/ 0 60000 65536"/>
              <a:gd name="T13" fmla="*/ 0 60000 65536"/>
              <a:gd name="T14" fmla="*/ 0 60000 65536"/>
              <a:gd name="T15" fmla="*/ 0 w 3257"/>
              <a:gd name="T16" fmla="*/ 0 h 1713"/>
              <a:gd name="T17" fmla="*/ 3257 w 3257"/>
              <a:gd name="T18" fmla="*/ 1713 h 1713"/>
            </a:gdLst>
            <a:ahLst/>
            <a:cxnLst>
              <a:cxn ang="T10">
                <a:pos x="T0" y="T1"/>
              </a:cxn>
              <a:cxn ang="T11">
                <a:pos x="T2" y="T3"/>
              </a:cxn>
              <a:cxn ang="T12">
                <a:pos x="T4" y="T5"/>
              </a:cxn>
              <a:cxn ang="T13">
                <a:pos x="T6" y="T7"/>
              </a:cxn>
              <a:cxn ang="T14">
                <a:pos x="T8" y="T9"/>
              </a:cxn>
            </a:cxnLst>
            <a:rect l="T15" t="T16" r="T17" b="T18"/>
            <a:pathLst>
              <a:path w="3257" h="1713">
                <a:moveTo>
                  <a:pt x="0" y="0"/>
                </a:moveTo>
                <a:lnTo>
                  <a:pt x="3256" y="0"/>
                </a:lnTo>
                <a:lnTo>
                  <a:pt x="3256" y="1712"/>
                </a:lnTo>
                <a:lnTo>
                  <a:pt x="0" y="1712"/>
                </a:lnTo>
                <a:lnTo>
                  <a:pt x="0" y="0"/>
                </a:lnTo>
                <a:close/>
              </a:path>
            </a:pathLst>
          </a:custGeom>
          <a:solidFill>
            <a:srgbClr val="EE59E3"/>
          </a:solidFill>
          <a:ln w="38100">
            <a:solidFill>
              <a:srgbClr val="000000"/>
            </a:solidFill>
            <a:round/>
            <a:headEnd/>
            <a:tailEnd/>
          </a:ln>
        </p:spPr>
        <p:txBody>
          <a:bodyPr wrap="none" anchor="ctr"/>
          <a:lstStyle/>
          <a:p>
            <a:endParaRPr lang="ru-RU"/>
          </a:p>
        </p:txBody>
      </p:sp>
      <p:sp>
        <p:nvSpPr>
          <p:cNvPr id="52229" name="Text Box 5"/>
          <p:cNvSpPr txBox="1">
            <a:spLocks noChangeArrowheads="1"/>
          </p:cNvSpPr>
          <p:nvPr/>
        </p:nvSpPr>
        <p:spPr bwMode="auto">
          <a:xfrm rot="-1380000">
            <a:off x="-663575" y="741363"/>
            <a:ext cx="8383588" cy="869950"/>
          </a:xfrm>
          <a:prstGeom prst="rect">
            <a:avLst/>
          </a:prstGeom>
          <a:noFill/>
          <a:ln w="9525">
            <a:noFill/>
            <a:miter lim="800000"/>
            <a:headEnd/>
            <a:tailEnd/>
          </a:ln>
        </p:spPr>
        <p:txBody>
          <a:bodyPr>
            <a:spAutoFit/>
          </a:bodyPr>
          <a:lstStyle/>
          <a:p>
            <a:r>
              <a:rPr lang="ru-RU" sz="5100" b="1">
                <a:solidFill>
                  <a:srgbClr val="000000"/>
                </a:solidFill>
              </a:rPr>
              <a:t>Стикерлер тобы</a:t>
            </a:r>
            <a:endParaRPr lang="en-GB" sz="5100" b="1">
              <a:solidFill>
                <a:srgbClr val="000000"/>
              </a:solidFill>
              <a:latin typeface="Trebuchet MS - 16" charset="0"/>
            </a:endParaRPr>
          </a:p>
        </p:txBody>
      </p:sp>
      <p:sp>
        <p:nvSpPr>
          <p:cNvPr id="52230" name="Freeform 6"/>
          <p:cNvSpPr>
            <a:spLocks/>
          </p:cNvSpPr>
          <p:nvPr/>
        </p:nvSpPr>
        <p:spPr bwMode="auto">
          <a:xfrm>
            <a:off x="381000" y="3098800"/>
            <a:ext cx="1817688" cy="1246188"/>
          </a:xfrm>
          <a:custGeom>
            <a:avLst/>
            <a:gdLst>
              <a:gd name="T0" fmla="*/ 0 w 1145"/>
              <a:gd name="T1" fmla="*/ 0 h 785"/>
              <a:gd name="T2" fmla="*/ 2147483647 w 1145"/>
              <a:gd name="T3" fmla="*/ 0 h 785"/>
              <a:gd name="T4" fmla="*/ 2147483647 w 1145"/>
              <a:gd name="T5" fmla="*/ 2147483647 h 785"/>
              <a:gd name="T6" fmla="*/ 0 w 1145"/>
              <a:gd name="T7" fmla="*/ 2147483647 h 785"/>
              <a:gd name="T8" fmla="*/ 0 w 1145"/>
              <a:gd name="T9" fmla="*/ 0 h 785"/>
              <a:gd name="T10" fmla="*/ 0 60000 65536"/>
              <a:gd name="T11" fmla="*/ 0 60000 65536"/>
              <a:gd name="T12" fmla="*/ 0 60000 65536"/>
              <a:gd name="T13" fmla="*/ 0 60000 65536"/>
              <a:gd name="T14" fmla="*/ 0 60000 65536"/>
              <a:gd name="T15" fmla="*/ 0 w 1145"/>
              <a:gd name="T16" fmla="*/ 0 h 785"/>
              <a:gd name="T17" fmla="*/ 1145 w 1145"/>
              <a:gd name="T18" fmla="*/ 785 h 785"/>
            </a:gdLst>
            <a:ahLst/>
            <a:cxnLst>
              <a:cxn ang="T10">
                <a:pos x="T0" y="T1"/>
              </a:cxn>
              <a:cxn ang="T11">
                <a:pos x="T2" y="T3"/>
              </a:cxn>
              <a:cxn ang="T12">
                <a:pos x="T4" y="T5"/>
              </a:cxn>
              <a:cxn ang="T13">
                <a:pos x="T6" y="T7"/>
              </a:cxn>
              <a:cxn ang="T14">
                <a:pos x="T8" y="T9"/>
              </a:cxn>
            </a:cxnLst>
            <a:rect l="T15" t="T16" r="T17" b="T18"/>
            <a:pathLst>
              <a:path w="1145" h="785">
                <a:moveTo>
                  <a:pt x="0" y="0"/>
                </a:moveTo>
                <a:lnTo>
                  <a:pt x="1144" y="0"/>
                </a:lnTo>
                <a:lnTo>
                  <a:pt x="1144" y="784"/>
                </a:lnTo>
                <a:lnTo>
                  <a:pt x="0" y="784"/>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2231" name="Freeform 7"/>
          <p:cNvSpPr>
            <a:spLocks/>
          </p:cNvSpPr>
          <p:nvPr/>
        </p:nvSpPr>
        <p:spPr bwMode="auto">
          <a:xfrm>
            <a:off x="3441700" y="3149600"/>
            <a:ext cx="1792288" cy="1271588"/>
          </a:xfrm>
          <a:custGeom>
            <a:avLst/>
            <a:gdLst>
              <a:gd name="T0" fmla="*/ 0 w 1129"/>
              <a:gd name="T1" fmla="*/ 0 h 801"/>
              <a:gd name="T2" fmla="*/ 2147483647 w 1129"/>
              <a:gd name="T3" fmla="*/ 0 h 801"/>
              <a:gd name="T4" fmla="*/ 2147483647 w 1129"/>
              <a:gd name="T5" fmla="*/ 2147483647 h 801"/>
              <a:gd name="T6" fmla="*/ 0 w 1129"/>
              <a:gd name="T7" fmla="*/ 2147483647 h 801"/>
              <a:gd name="T8" fmla="*/ 0 w 1129"/>
              <a:gd name="T9" fmla="*/ 0 h 801"/>
              <a:gd name="T10" fmla="*/ 0 60000 65536"/>
              <a:gd name="T11" fmla="*/ 0 60000 65536"/>
              <a:gd name="T12" fmla="*/ 0 60000 65536"/>
              <a:gd name="T13" fmla="*/ 0 60000 65536"/>
              <a:gd name="T14" fmla="*/ 0 60000 65536"/>
              <a:gd name="T15" fmla="*/ 0 w 1129"/>
              <a:gd name="T16" fmla="*/ 0 h 801"/>
              <a:gd name="T17" fmla="*/ 1129 w 1129"/>
              <a:gd name="T18" fmla="*/ 801 h 801"/>
            </a:gdLst>
            <a:ahLst/>
            <a:cxnLst>
              <a:cxn ang="T10">
                <a:pos x="T0" y="T1"/>
              </a:cxn>
              <a:cxn ang="T11">
                <a:pos x="T2" y="T3"/>
              </a:cxn>
              <a:cxn ang="T12">
                <a:pos x="T4" y="T5"/>
              </a:cxn>
              <a:cxn ang="T13">
                <a:pos x="T6" y="T7"/>
              </a:cxn>
              <a:cxn ang="T14">
                <a:pos x="T8" y="T9"/>
              </a:cxn>
            </a:cxnLst>
            <a:rect l="T15" t="T16" r="T17" b="T18"/>
            <a:pathLst>
              <a:path w="1129" h="801">
                <a:moveTo>
                  <a:pt x="0" y="0"/>
                </a:moveTo>
                <a:lnTo>
                  <a:pt x="1128" y="0"/>
                </a:lnTo>
                <a:lnTo>
                  <a:pt x="1128" y="800"/>
                </a:lnTo>
                <a:lnTo>
                  <a:pt x="0" y="80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2232" name="Freeform 8"/>
          <p:cNvSpPr>
            <a:spLocks/>
          </p:cNvSpPr>
          <p:nvPr/>
        </p:nvSpPr>
        <p:spPr bwMode="auto">
          <a:xfrm>
            <a:off x="3429000" y="5092700"/>
            <a:ext cx="1817688" cy="1360488"/>
          </a:xfrm>
          <a:custGeom>
            <a:avLst/>
            <a:gdLst>
              <a:gd name="T0" fmla="*/ 0 w 1145"/>
              <a:gd name="T1" fmla="*/ 0 h 857"/>
              <a:gd name="T2" fmla="*/ 2147483647 w 1145"/>
              <a:gd name="T3" fmla="*/ 0 h 857"/>
              <a:gd name="T4" fmla="*/ 2147483647 w 1145"/>
              <a:gd name="T5" fmla="*/ 2147483647 h 857"/>
              <a:gd name="T6" fmla="*/ 0 w 1145"/>
              <a:gd name="T7" fmla="*/ 2147483647 h 857"/>
              <a:gd name="T8" fmla="*/ 0 w 1145"/>
              <a:gd name="T9" fmla="*/ 0 h 857"/>
              <a:gd name="T10" fmla="*/ 0 60000 65536"/>
              <a:gd name="T11" fmla="*/ 0 60000 65536"/>
              <a:gd name="T12" fmla="*/ 0 60000 65536"/>
              <a:gd name="T13" fmla="*/ 0 60000 65536"/>
              <a:gd name="T14" fmla="*/ 0 60000 65536"/>
              <a:gd name="T15" fmla="*/ 0 w 1145"/>
              <a:gd name="T16" fmla="*/ 0 h 857"/>
              <a:gd name="T17" fmla="*/ 1145 w 1145"/>
              <a:gd name="T18" fmla="*/ 857 h 857"/>
            </a:gdLst>
            <a:ahLst/>
            <a:cxnLst>
              <a:cxn ang="T10">
                <a:pos x="T0" y="T1"/>
              </a:cxn>
              <a:cxn ang="T11">
                <a:pos x="T2" y="T3"/>
              </a:cxn>
              <a:cxn ang="T12">
                <a:pos x="T4" y="T5"/>
              </a:cxn>
              <a:cxn ang="T13">
                <a:pos x="T6" y="T7"/>
              </a:cxn>
              <a:cxn ang="T14">
                <a:pos x="T8" y="T9"/>
              </a:cxn>
            </a:cxnLst>
            <a:rect l="T15" t="T16" r="T17" b="T18"/>
            <a:pathLst>
              <a:path w="1145" h="857">
                <a:moveTo>
                  <a:pt x="0" y="0"/>
                </a:moveTo>
                <a:lnTo>
                  <a:pt x="1144" y="0"/>
                </a:lnTo>
                <a:lnTo>
                  <a:pt x="1144" y="856"/>
                </a:lnTo>
                <a:lnTo>
                  <a:pt x="0" y="856"/>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2233" name="Freeform 9"/>
          <p:cNvSpPr>
            <a:spLocks/>
          </p:cNvSpPr>
          <p:nvPr/>
        </p:nvSpPr>
        <p:spPr bwMode="auto">
          <a:xfrm>
            <a:off x="266700" y="5054600"/>
            <a:ext cx="1868488" cy="1525588"/>
          </a:xfrm>
          <a:custGeom>
            <a:avLst/>
            <a:gdLst>
              <a:gd name="T0" fmla="*/ 0 w 1177"/>
              <a:gd name="T1" fmla="*/ 0 h 961"/>
              <a:gd name="T2" fmla="*/ 2147483647 w 1177"/>
              <a:gd name="T3" fmla="*/ 0 h 961"/>
              <a:gd name="T4" fmla="*/ 2147483647 w 1177"/>
              <a:gd name="T5" fmla="*/ 2147483647 h 961"/>
              <a:gd name="T6" fmla="*/ 0 w 1177"/>
              <a:gd name="T7" fmla="*/ 2147483647 h 961"/>
              <a:gd name="T8" fmla="*/ 0 w 1177"/>
              <a:gd name="T9" fmla="*/ 0 h 961"/>
              <a:gd name="T10" fmla="*/ 0 60000 65536"/>
              <a:gd name="T11" fmla="*/ 0 60000 65536"/>
              <a:gd name="T12" fmla="*/ 0 60000 65536"/>
              <a:gd name="T13" fmla="*/ 0 60000 65536"/>
              <a:gd name="T14" fmla="*/ 0 60000 65536"/>
              <a:gd name="T15" fmla="*/ 0 w 1177"/>
              <a:gd name="T16" fmla="*/ 0 h 961"/>
              <a:gd name="T17" fmla="*/ 1177 w 1177"/>
              <a:gd name="T18" fmla="*/ 961 h 961"/>
            </a:gdLst>
            <a:ahLst/>
            <a:cxnLst>
              <a:cxn ang="T10">
                <a:pos x="T0" y="T1"/>
              </a:cxn>
              <a:cxn ang="T11">
                <a:pos x="T2" y="T3"/>
              </a:cxn>
              <a:cxn ang="T12">
                <a:pos x="T4" y="T5"/>
              </a:cxn>
              <a:cxn ang="T13">
                <a:pos x="T6" y="T7"/>
              </a:cxn>
              <a:cxn ang="T14">
                <a:pos x="T8" y="T9"/>
              </a:cxn>
            </a:cxnLst>
            <a:rect l="T15" t="T16" r="T17" b="T18"/>
            <a:pathLst>
              <a:path w="1177" h="961">
                <a:moveTo>
                  <a:pt x="0" y="0"/>
                </a:moveTo>
                <a:lnTo>
                  <a:pt x="1176" y="0"/>
                </a:lnTo>
                <a:lnTo>
                  <a:pt x="1176" y="960"/>
                </a:lnTo>
                <a:lnTo>
                  <a:pt x="0" y="96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2234" name="Text Box 10"/>
          <p:cNvSpPr txBox="1">
            <a:spLocks noChangeArrowheads="1"/>
          </p:cNvSpPr>
          <p:nvPr/>
        </p:nvSpPr>
        <p:spPr bwMode="auto">
          <a:xfrm>
            <a:off x="711200" y="2971800"/>
            <a:ext cx="2006600" cy="1338263"/>
          </a:xfrm>
          <a:prstGeom prst="rect">
            <a:avLst/>
          </a:prstGeom>
          <a:noFill/>
          <a:ln w="9525">
            <a:noFill/>
            <a:miter lim="800000"/>
            <a:headEnd/>
            <a:tailEnd/>
          </a:ln>
        </p:spPr>
        <p:txBody>
          <a:bodyPr>
            <a:spAutoFit/>
          </a:bodyPr>
          <a:lstStyle/>
          <a:p>
            <a:r>
              <a:rPr lang="ru-RU" sz="8100">
                <a:solidFill>
                  <a:srgbClr val="000000"/>
                </a:solidFill>
              </a:rPr>
              <a:t>А	</a:t>
            </a:r>
            <a:endParaRPr lang="en-GB" sz="8100">
              <a:solidFill>
                <a:srgbClr val="000000"/>
              </a:solidFill>
            </a:endParaRPr>
          </a:p>
        </p:txBody>
      </p:sp>
      <p:sp>
        <p:nvSpPr>
          <p:cNvPr id="52235" name="Text Box 11"/>
          <p:cNvSpPr txBox="1">
            <a:spLocks noChangeArrowheads="1"/>
          </p:cNvSpPr>
          <p:nvPr/>
        </p:nvSpPr>
        <p:spPr bwMode="auto">
          <a:xfrm>
            <a:off x="3886200" y="3136900"/>
            <a:ext cx="1676400" cy="1200150"/>
          </a:xfrm>
          <a:prstGeom prst="rect">
            <a:avLst/>
          </a:prstGeom>
          <a:noFill/>
          <a:ln w="9525">
            <a:noFill/>
            <a:miter lim="800000"/>
            <a:headEnd/>
            <a:tailEnd/>
          </a:ln>
        </p:spPr>
        <p:txBody>
          <a:bodyPr>
            <a:spAutoFit/>
          </a:bodyPr>
          <a:lstStyle/>
          <a:p>
            <a:r>
              <a:rPr lang="kk-KZ" sz="7200">
                <a:solidFill>
                  <a:srgbClr val="000000"/>
                </a:solidFill>
              </a:rPr>
              <a:t>Ә</a:t>
            </a:r>
            <a:endParaRPr lang="en-GB" sz="7200">
              <a:solidFill>
                <a:srgbClr val="000000"/>
              </a:solidFill>
            </a:endParaRPr>
          </a:p>
        </p:txBody>
      </p:sp>
      <p:sp>
        <p:nvSpPr>
          <p:cNvPr id="52236" name="Text Box 12"/>
          <p:cNvSpPr txBox="1">
            <a:spLocks noChangeArrowheads="1"/>
          </p:cNvSpPr>
          <p:nvPr/>
        </p:nvSpPr>
        <p:spPr bwMode="auto">
          <a:xfrm>
            <a:off x="3860800" y="5092700"/>
            <a:ext cx="1854200" cy="1277938"/>
          </a:xfrm>
          <a:prstGeom prst="rect">
            <a:avLst/>
          </a:prstGeom>
          <a:noFill/>
          <a:ln w="9525">
            <a:noFill/>
            <a:miter lim="800000"/>
            <a:headEnd/>
            <a:tailEnd/>
          </a:ln>
        </p:spPr>
        <p:txBody>
          <a:bodyPr>
            <a:spAutoFit/>
          </a:bodyPr>
          <a:lstStyle/>
          <a:p>
            <a:r>
              <a:rPr lang="kk-KZ" sz="7700">
                <a:solidFill>
                  <a:srgbClr val="000000"/>
                </a:solidFill>
              </a:rPr>
              <a:t>В</a:t>
            </a:r>
            <a:endParaRPr lang="en-GB" sz="7700">
              <a:solidFill>
                <a:srgbClr val="000000"/>
              </a:solidFill>
            </a:endParaRPr>
          </a:p>
        </p:txBody>
      </p:sp>
      <p:sp>
        <p:nvSpPr>
          <p:cNvPr id="52237" name="Text Box 13"/>
          <p:cNvSpPr txBox="1">
            <a:spLocks noChangeArrowheads="1"/>
          </p:cNvSpPr>
          <p:nvPr/>
        </p:nvSpPr>
        <p:spPr bwMode="auto">
          <a:xfrm>
            <a:off x="812800" y="5194300"/>
            <a:ext cx="1676400" cy="1184275"/>
          </a:xfrm>
          <a:prstGeom prst="rect">
            <a:avLst/>
          </a:prstGeom>
          <a:noFill/>
          <a:ln w="9525">
            <a:noFill/>
            <a:miter lim="800000"/>
            <a:headEnd/>
            <a:tailEnd/>
          </a:ln>
        </p:spPr>
        <p:txBody>
          <a:bodyPr>
            <a:spAutoFit/>
          </a:bodyPr>
          <a:lstStyle/>
          <a:p>
            <a:r>
              <a:rPr lang="kk-KZ" sz="7100">
                <a:solidFill>
                  <a:srgbClr val="000000"/>
                </a:solidFill>
              </a:rPr>
              <a:t>Б</a:t>
            </a:r>
            <a:endParaRPr lang="en-GB" sz="7100">
              <a:solidFill>
                <a:srgbClr val="000000"/>
              </a:solidFill>
            </a:endParaRPr>
          </a:p>
        </p:txBody>
      </p:sp>
      <p:sp>
        <p:nvSpPr>
          <p:cNvPr id="52238" name="Line 14"/>
          <p:cNvSpPr>
            <a:spLocks noChangeShapeType="1"/>
          </p:cNvSpPr>
          <p:nvPr/>
        </p:nvSpPr>
        <p:spPr bwMode="auto">
          <a:xfrm flipV="1">
            <a:off x="1231900" y="4457700"/>
            <a:ext cx="0" cy="698500"/>
          </a:xfrm>
          <a:prstGeom prst="line">
            <a:avLst/>
          </a:prstGeom>
          <a:noFill/>
          <a:ln w="127000">
            <a:solidFill>
              <a:srgbClr val="FF00FF"/>
            </a:solidFill>
            <a:round/>
            <a:headEnd type="none" w="med" len="sm"/>
            <a:tailEnd type="triangle" w="med" len="sm"/>
          </a:ln>
        </p:spPr>
        <p:txBody>
          <a:bodyPr wrap="none" anchor="ctr"/>
          <a:lstStyle/>
          <a:p>
            <a:endParaRPr lang="ru-RU"/>
          </a:p>
        </p:txBody>
      </p:sp>
      <p:sp>
        <p:nvSpPr>
          <p:cNvPr id="52239" name="Line 15"/>
          <p:cNvSpPr>
            <a:spLocks noChangeShapeType="1"/>
          </p:cNvSpPr>
          <p:nvPr/>
        </p:nvSpPr>
        <p:spPr bwMode="auto">
          <a:xfrm>
            <a:off x="2120900" y="3683000"/>
            <a:ext cx="1041400" cy="0"/>
          </a:xfrm>
          <a:prstGeom prst="line">
            <a:avLst/>
          </a:prstGeom>
          <a:noFill/>
          <a:ln w="127000">
            <a:solidFill>
              <a:srgbClr val="FF00FF"/>
            </a:solidFill>
            <a:round/>
            <a:headEnd type="none" w="med" len="sm"/>
            <a:tailEnd type="triangle" w="med" len="sm"/>
          </a:ln>
        </p:spPr>
        <p:txBody>
          <a:bodyPr wrap="none" anchor="ctr"/>
          <a:lstStyle/>
          <a:p>
            <a:endParaRPr lang="ru-RU"/>
          </a:p>
        </p:txBody>
      </p:sp>
      <p:sp>
        <p:nvSpPr>
          <p:cNvPr id="52240" name="Line 16"/>
          <p:cNvSpPr>
            <a:spLocks noChangeShapeType="1"/>
          </p:cNvSpPr>
          <p:nvPr/>
        </p:nvSpPr>
        <p:spPr bwMode="auto">
          <a:xfrm flipH="1">
            <a:off x="2286000" y="5740400"/>
            <a:ext cx="1117600" cy="0"/>
          </a:xfrm>
          <a:prstGeom prst="line">
            <a:avLst/>
          </a:prstGeom>
          <a:noFill/>
          <a:ln w="127000">
            <a:solidFill>
              <a:srgbClr val="FF00FF"/>
            </a:solidFill>
            <a:round/>
            <a:headEnd type="none" w="med" len="sm"/>
            <a:tailEnd type="triangle" w="med" len="sm"/>
          </a:ln>
        </p:spPr>
        <p:txBody>
          <a:bodyPr wrap="none" anchor="ctr"/>
          <a:lstStyle/>
          <a:p>
            <a:endParaRPr lang="ru-RU"/>
          </a:p>
        </p:txBody>
      </p:sp>
      <p:sp>
        <p:nvSpPr>
          <p:cNvPr id="52241" name="Line 17"/>
          <p:cNvSpPr>
            <a:spLocks noChangeShapeType="1"/>
          </p:cNvSpPr>
          <p:nvPr/>
        </p:nvSpPr>
        <p:spPr bwMode="auto">
          <a:xfrm>
            <a:off x="4292600" y="4305300"/>
            <a:ext cx="0" cy="749300"/>
          </a:xfrm>
          <a:prstGeom prst="line">
            <a:avLst/>
          </a:prstGeom>
          <a:noFill/>
          <a:ln w="127000">
            <a:solidFill>
              <a:srgbClr val="FF00FF"/>
            </a:solidFill>
            <a:round/>
            <a:headEnd type="none" w="med" len="sm"/>
            <a:tailEnd type="triangle" w="med" len="sm"/>
          </a:ln>
        </p:spPr>
        <p:txBody>
          <a:bodyPr wrap="none" anchor="ctr"/>
          <a:lstStyle/>
          <a:p>
            <a:endParaRPr lang="ru-RU"/>
          </a:p>
        </p:txBody>
      </p:sp>
      <p:sp>
        <p:nvSpPr>
          <p:cNvPr id="52242" name="Text Box 18"/>
          <p:cNvSpPr txBox="1">
            <a:spLocks noChangeArrowheads="1"/>
          </p:cNvSpPr>
          <p:nvPr/>
        </p:nvSpPr>
        <p:spPr bwMode="auto">
          <a:xfrm>
            <a:off x="4838700" y="342900"/>
            <a:ext cx="5130800" cy="2378075"/>
          </a:xfrm>
          <a:prstGeom prst="rect">
            <a:avLst/>
          </a:prstGeom>
          <a:noFill/>
          <a:ln w="9525">
            <a:noFill/>
            <a:miter lim="800000"/>
            <a:headEnd/>
            <a:tailEnd/>
          </a:ln>
        </p:spPr>
        <p:txBody>
          <a:bodyPr>
            <a:spAutoFit/>
          </a:bodyPr>
          <a:lstStyle/>
          <a:p>
            <a:r>
              <a:rPr lang="ru-RU" sz="1500" b="1">
                <a:solidFill>
                  <a:srgbClr val="FFFFFF"/>
                </a:solidFill>
              </a:rPr>
              <a:t>Бұл қалай жұмыс істейді</a:t>
            </a:r>
            <a:r>
              <a:rPr lang="ru-RU" sz="1500" b="1">
                <a:solidFill>
                  <a:srgbClr val="FFFFFF"/>
                </a:solidFill>
                <a:latin typeface="Trebuchet MS - 16" charset="0"/>
              </a:rPr>
              <a:t>:</a:t>
            </a:r>
            <a:endParaRPr lang="en-GB" sz="1500" b="1">
              <a:solidFill>
                <a:srgbClr val="FFFFFF"/>
              </a:solidFill>
              <a:latin typeface="Trebuchet MS - 16" charset="0"/>
            </a:endParaRPr>
          </a:p>
          <a:p>
            <a:endParaRPr lang="en-GB" sz="1500" b="1">
              <a:solidFill>
                <a:srgbClr val="FFFFFF"/>
              </a:solidFill>
              <a:latin typeface="Trebuchet MS - 16" charset="0"/>
            </a:endParaRPr>
          </a:p>
          <a:p>
            <a:r>
              <a:rPr lang="en-GB" sz="1500" b="1">
                <a:solidFill>
                  <a:srgbClr val="FFFFFF"/>
                </a:solidFill>
                <a:latin typeface="Trebuchet MS - 16" charset="0"/>
              </a:rPr>
              <a:t>1. </a:t>
            </a:r>
            <a:r>
              <a:rPr lang="kk-KZ" sz="1500" b="1">
                <a:solidFill>
                  <a:srgbClr val="FFFFFF"/>
                </a:solidFill>
              </a:rPr>
              <a:t>Әрбір топқа жұмыс парағы берілді</a:t>
            </a:r>
            <a:r>
              <a:rPr lang="ru-RU" sz="1500" b="1">
                <a:solidFill>
                  <a:srgbClr val="FFFFFF"/>
                </a:solidFill>
                <a:latin typeface="Trebuchet MS - 16" charset="0"/>
              </a:rPr>
              <a:t>. </a:t>
            </a:r>
            <a:r>
              <a:rPr lang="ru-RU" sz="1500" b="1">
                <a:solidFill>
                  <a:srgbClr val="FFFFFF"/>
                </a:solidFill>
              </a:rPr>
              <a:t>Сұрақ/тақырыпты оқып, жауап ретінде стикерде фактілерді қосу қажет </a:t>
            </a:r>
            <a:r>
              <a:rPr lang="ru-RU" sz="1500" b="1">
                <a:solidFill>
                  <a:srgbClr val="FFFFFF"/>
                </a:solidFill>
                <a:latin typeface="Trebuchet MS - 16" charset="0"/>
              </a:rPr>
              <a:t>(</a:t>
            </a:r>
            <a:r>
              <a:rPr lang="ru-RU" sz="1500" b="1">
                <a:solidFill>
                  <a:srgbClr val="FFFFFF"/>
                </a:solidFill>
              </a:rPr>
              <a:t>2 минут ішінде</a:t>
            </a:r>
            <a:r>
              <a:rPr lang="ru-RU" sz="1500" b="1">
                <a:solidFill>
                  <a:srgbClr val="FFFFFF"/>
                </a:solidFill>
                <a:latin typeface="Trebuchet MS - 16" charset="0"/>
              </a:rPr>
              <a:t>)</a:t>
            </a:r>
            <a:r>
              <a:rPr lang="en-GB" sz="1500" b="1">
                <a:solidFill>
                  <a:srgbClr val="FFFFFF"/>
                </a:solidFill>
                <a:latin typeface="Trebuchet MS - 16" charset="0"/>
              </a:rPr>
              <a:t>.</a:t>
            </a:r>
          </a:p>
          <a:p>
            <a:r>
              <a:rPr lang="en-GB" sz="1500" b="1">
                <a:solidFill>
                  <a:srgbClr val="FFFFFF"/>
                </a:solidFill>
                <a:latin typeface="Trebuchet MS - 16" charset="0"/>
              </a:rPr>
              <a:t>2. </a:t>
            </a:r>
            <a:r>
              <a:rPr lang="kk-KZ" sz="1500" b="1">
                <a:solidFill>
                  <a:srgbClr val="FFFFFF"/>
                </a:solidFill>
              </a:rPr>
              <a:t>Уақыт аяқталар шақта, парақ сағат тілінің бағыты бойынша  келесі топқа беріледі, оның қатысушылары оған өзінің стикерлерін іледі. </a:t>
            </a:r>
            <a:r>
              <a:rPr lang="ru-RU" sz="1500" b="1">
                <a:solidFill>
                  <a:srgbClr val="FFFFFF"/>
                </a:solidFill>
              </a:rPr>
              <a:t> </a:t>
            </a:r>
          </a:p>
          <a:p>
            <a:r>
              <a:rPr lang="en-GB" sz="1500" b="1">
                <a:solidFill>
                  <a:srgbClr val="FFFFFF"/>
                </a:solidFill>
                <a:latin typeface="Trebuchet MS - 16" charset="0"/>
              </a:rPr>
              <a:t>3. </a:t>
            </a:r>
            <a:r>
              <a:rPr lang="kk-KZ" sz="1500" b="1">
                <a:solidFill>
                  <a:srgbClr val="FFFFFF"/>
                </a:solidFill>
              </a:rPr>
              <a:t>Барлық топ парақтармен жұмыс істеп болған соң, тапсырма орындалды деп есептеледі. </a:t>
            </a:r>
            <a:r>
              <a:rPr lang="ru-RU" sz="1500" b="1">
                <a:solidFill>
                  <a:srgbClr val="FFFFFF"/>
                </a:solidFill>
              </a:rPr>
              <a:t> </a:t>
            </a:r>
            <a:endParaRPr lang="en-GB" sz="1500" b="1">
              <a:solidFill>
                <a:srgbClr val="FFFFFF"/>
              </a:solidFill>
            </a:endParaRPr>
          </a:p>
        </p:txBody>
      </p:sp>
      <p:sp>
        <p:nvSpPr>
          <p:cNvPr id="52243" name="Text Box 19"/>
          <p:cNvSpPr txBox="1">
            <a:spLocks noChangeArrowheads="1"/>
          </p:cNvSpPr>
          <p:nvPr/>
        </p:nvSpPr>
        <p:spPr bwMode="auto">
          <a:xfrm rot="1620000">
            <a:off x="4660900" y="5626100"/>
            <a:ext cx="4546600" cy="1228725"/>
          </a:xfrm>
          <a:prstGeom prst="rect">
            <a:avLst/>
          </a:prstGeom>
          <a:noFill/>
          <a:ln w="9525">
            <a:noFill/>
            <a:miter lim="800000"/>
            <a:headEnd/>
            <a:tailEnd/>
          </a:ln>
        </p:spPr>
        <p:txBody>
          <a:bodyPr>
            <a:spAutoFit/>
          </a:bodyPr>
          <a:lstStyle/>
          <a:p>
            <a:pPr algn="ctr"/>
            <a:r>
              <a:rPr lang="en-GB" sz="1600" b="1">
                <a:solidFill>
                  <a:srgbClr val="FF00FF"/>
                </a:solidFill>
                <a:latin typeface="Trebuchet MS - 16" charset="0"/>
              </a:rPr>
              <a:t>REMEMBER: </a:t>
            </a:r>
          </a:p>
          <a:p>
            <a:pPr algn="ctr"/>
            <a:r>
              <a:rPr lang="en-GB" sz="1600" b="1">
                <a:solidFill>
                  <a:srgbClr val="FF00FF"/>
                </a:solidFill>
                <a:latin typeface="Trebuchet MS - 16" charset="0"/>
              </a:rPr>
              <a:t>You may not repeat any facts or information that has already </a:t>
            </a:r>
          </a:p>
          <a:p>
            <a:pPr algn="ctr"/>
            <a:r>
              <a:rPr lang="en-GB" sz="1600" b="1">
                <a:solidFill>
                  <a:srgbClr val="FF00FF"/>
                </a:solidFill>
                <a:latin typeface="Trebuchet MS - 16" charset="0"/>
              </a:rPr>
              <a:t>been added by </a:t>
            </a:r>
          </a:p>
          <a:p>
            <a:pPr algn="ctr"/>
            <a:r>
              <a:rPr lang="en-GB" sz="1600" b="1">
                <a:solidFill>
                  <a:srgbClr val="FF00FF"/>
                </a:solidFill>
                <a:latin typeface="Trebuchet MS - 16" charset="0"/>
              </a:rPr>
              <a:t>another group.</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53250" name="Freeform 2"/>
          <p:cNvSpPr>
            <a:spLocks/>
          </p:cNvSpPr>
          <p:nvPr/>
        </p:nvSpPr>
        <p:spPr bwMode="auto">
          <a:xfrm>
            <a:off x="190500" y="5410200"/>
            <a:ext cx="9805988" cy="2146300"/>
          </a:xfrm>
          <a:custGeom>
            <a:avLst/>
            <a:gdLst>
              <a:gd name="T0" fmla="*/ 0 w 6177"/>
              <a:gd name="T1" fmla="*/ 0 h 1153"/>
              <a:gd name="T2" fmla="*/ 2147483647 w 6177"/>
              <a:gd name="T3" fmla="*/ 0 h 1153"/>
              <a:gd name="T4" fmla="*/ 2147483647 w 6177"/>
              <a:gd name="T5" fmla="*/ 2147483647 h 1153"/>
              <a:gd name="T6" fmla="*/ 0 w 6177"/>
              <a:gd name="T7" fmla="*/ 2147483647 h 1153"/>
              <a:gd name="T8" fmla="*/ 0 w 6177"/>
              <a:gd name="T9" fmla="*/ 0 h 1153"/>
              <a:gd name="T10" fmla="*/ 0 60000 65536"/>
              <a:gd name="T11" fmla="*/ 0 60000 65536"/>
              <a:gd name="T12" fmla="*/ 0 60000 65536"/>
              <a:gd name="T13" fmla="*/ 0 60000 65536"/>
              <a:gd name="T14" fmla="*/ 0 60000 65536"/>
              <a:gd name="T15" fmla="*/ 0 w 6177"/>
              <a:gd name="T16" fmla="*/ 0 h 1153"/>
              <a:gd name="T17" fmla="*/ 6177 w 6177"/>
              <a:gd name="T18" fmla="*/ 1153 h 1153"/>
            </a:gdLst>
            <a:ahLst/>
            <a:cxnLst>
              <a:cxn ang="T10">
                <a:pos x="T0" y="T1"/>
              </a:cxn>
              <a:cxn ang="T11">
                <a:pos x="T2" y="T3"/>
              </a:cxn>
              <a:cxn ang="T12">
                <a:pos x="T4" y="T5"/>
              </a:cxn>
              <a:cxn ang="T13">
                <a:pos x="T6" y="T7"/>
              </a:cxn>
              <a:cxn ang="T14">
                <a:pos x="T8" y="T9"/>
              </a:cxn>
            </a:cxnLst>
            <a:rect l="T15" t="T16" r="T17" b="T18"/>
            <a:pathLst>
              <a:path w="6177" h="1153">
                <a:moveTo>
                  <a:pt x="0" y="0"/>
                </a:moveTo>
                <a:lnTo>
                  <a:pt x="6176" y="0"/>
                </a:lnTo>
                <a:lnTo>
                  <a:pt x="6176" y="1152"/>
                </a:lnTo>
                <a:lnTo>
                  <a:pt x="0" y="1152"/>
                </a:lnTo>
                <a:lnTo>
                  <a:pt x="0" y="0"/>
                </a:lnTo>
                <a:close/>
              </a:path>
            </a:pathLst>
          </a:custGeom>
          <a:solidFill>
            <a:srgbClr val="40E0D0"/>
          </a:solidFill>
          <a:ln w="76200">
            <a:solidFill>
              <a:srgbClr val="000000"/>
            </a:solidFill>
            <a:prstDash val="sysDot"/>
            <a:round/>
            <a:headEnd/>
            <a:tailEnd/>
          </a:ln>
        </p:spPr>
        <p:txBody>
          <a:bodyPr wrap="none" anchor="ctr"/>
          <a:lstStyle/>
          <a:p>
            <a:endParaRPr lang="ru-RU"/>
          </a:p>
        </p:txBody>
      </p:sp>
      <p:sp>
        <p:nvSpPr>
          <p:cNvPr id="53251" name="Oval 3"/>
          <p:cNvSpPr>
            <a:spLocks noChangeArrowheads="1"/>
          </p:cNvSpPr>
          <p:nvPr/>
        </p:nvSpPr>
        <p:spPr bwMode="auto">
          <a:xfrm>
            <a:off x="2235200" y="139700"/>
            <a:ext cx="5418138" cy="1381125"/>
          </a:xfrm>
          <a:prstGeom prst="ellipse">
            <a:avLst/>
          </a:prstGeom>
          <a:solidFill>
            <a:srgbClr val="40E0D0"/>
          </a:solidFill>
          <a:ln w="38100">
            <a:solidFill>
              <a:srgbClr val="000000"/>
            </a:solidFill>
            <a:prstDash val="sysDot"/>
            <a:round/>
            <a:headEnd/>
            <a:tailEnd/>
          </a:ln>
        </p:spPr>
        <p:txBody>
          <a:bodyPr wrap="none" anchor="ctr"/>
          <a:lstStyle/>
          <a:p>
            <a:endParaRPr lang="en-US"/>
          </a:p>
        </p:txBody>
      </p:sp>
      <p:sp>
        <p:nvSpPr>
          <p:cNvPr id="53252" name="Text Box 4"/>
          <p:cNvSpPr txBox="1">
            <a:spLocks noChangeArrowheads="1"/>
          </p:cNvSpPr>
          <p:nvPr/>
        </p:nvSpPr>
        <p:spPr bwMode="auto">
          <a:xfrm>
            <a:off x="2654300" y="114300"/>
            <a:ext cx="4775200" cy="1250950"/>
          </a:xfrm>
          <a:prstGeom prst="rect">
            <a:avLst/>
          </a:prstGeom>
          <a:noFill/>
          <a:ln w="9525">
            <a:noFill/>
            <a:miter lim="800000"/>
            <a:headEnd/>
            <a:tailEnd/>
          </a:ln>
        </p:spPr>
        <p:txBody>
          <a:bodyPr>
            <a:spAutoFit/>
          </a:bodyPr>
          <a:lstStyle/>
          <a:p>
            <a:pPr algn="ctr"/>
            <a:r>
              <a:rPr lang="ru-RU" sz="3800" b="1">
                <a:solidFill>
                  <a:srgbClr val="FFFFFF"/>
                </a:solidFill>
              </a:rPr>
              <a:t>Жанды</a:t>
            </a:r>
            <a:r>
              <a:rPr lang="ru-RU" sz="3800" b="1">
                <a:solidFill>
                  <a:srgbClr val="FFFFFF"/>
                </a:solidFill>
                <a:latin typeface="Trebuchet MS - 16" charset="0"/>
              </a:rPr>
              <a:t> </a:t>
            </a:r>
            <a:r>
              <a:rPr lang="ru-RU" sz="3800" b="1">
                <a:solidFill>
                  <a:srgbClr val="FFFFFF"/>
                </a:solidFill>
              </a:rPr>
              <a:t>фотосуреттер</a:t>
            </a:r>
            <a:endParaRPr lang="en-GB" sz="3800" b="1">
              <a:solidFill>
                <a:srgbClr val="FFFFFF"/>
              </a:solidFill>
            </a:endParaRPr>
          </a:p>
        </p:txBody>
      </p:sp>
      <p:sp>
        <p:nvSpPr>
          <p:cNvPr id="53253" name="Text Box 5"/>
          <p:cNvSpPr txBox="1">
            <a:spLocks noChangeArrowheads="1"/>
          </p:cNvSpPr>
          <p:nvPr/>
        </p:nvSpPr>
        <p:spPr bwMode="auto">
          <a:xfrm>
            <a:off x="863600" y="1663700"/>
            <a:ext cx="9017000" cy="442913"/>
          </a:xfrm>
          <a:prstGeom prst="rect">
            <a:avLst/>
          </a:prstGeom>
          <a:noFill/>
          <a:ln w="9525">
            <a:noFill/>
            <a:miter lim="800000"/>
            <a:headEnd/>
            <a:tailEnd/>
          </a:ln>
        </p:spPr>
        <p:txBody>
          <a:bodyPr>
            <a:spAutoFit/>
          </a:bodyPr>
          <a:lstStyle/>
          <a:p>
            <a:pPr algn="ctr"/>
            <a:r>
              <a:rPr lang="ru-RU" sz="2300" b="1">
                <a:solidFill>
                  <a:srgbClr val="000000"/>
                </a:solidFill>
              </a:rPr>
              <a:t>Берілген суреттердің бірінен стоп-кадр құрыңыз</a:t>
            </a:r>
            <a:r>
              <a:rPr lang="en-GB" sz="2300" b="1">
                <a:solidFill>
                  <a:srgbClr val="000000"/>
                </a:solidFill>
                <a:latin typeface="Trebuchet MS - 16" charset="0"/>
              </a:rPr>
              <a:t>:</a:t>
            </a:r>
          </a:p>
        </p:txBody>
      </p:sp>
      <p:sp>
        <p:nvSpPr>
          <p:cNvPr id="53254" name="Freeform 6"/>
          <p:cNvSpPr>
            <a:spLocks/>
          </p:cNvSpPr>
          <p:nvPr/>
        </p:nvSpPr>
        <p:spPr bwMode="auto">
          <a:xfrm>
            <a:off x="342900" y="2476500"/>
            <a:ext cx="3214688" cy="2624138"/>
          </a:xfrm>
          <a:custGeom>
            <a:avLst/>
            <a:gdLst>
              <a:gd name="T0" fmla="*/ 0 w 2025"/>
              <a:gd name="T1" fmla="*/ 0 h 1653"/>
              <a:gd name="T2" fmla="*/ 2147483647 w 2025"/>
              <a:gd name="T3" fmla="*/ 0 h 1653"/>
              <a:gd name="T4" fmla="*/ 2147483647 w 2025"/>
              <a:gd name="T5" fmla="*/ 2147483647 h 1653"/>
              <a:gd name="T6" fmla="*/ 0 w 2025"/>
              <a:gd name="T7" fmla="*/ 2147483647 h 1653"/>
              <a:gd name="T8" fmla="*/ 0 w 2025"/>
              <a:gd name="T9" fmla="*/ 0 h 1653"/>
              <a:gd name="T10" fmla="*/ 0 60000 65536"/>
              <a:gd name="T11" fmla="*/ 0 60000 65536"/>
              <a:gd name="T12" fmla="*/ 0 60000 65536"/>
              <a:gd name="T13" fmla="*/ 0 60000 65536"/>
              <a:gd name="T14" fmla="*/ 0 60000 65536"/>
              <a:gd name="T15" fmla="*/ 0 w 2025"/>
              <a:gd name="T16" fmla="*/ 0 h 1653"/>
              <a:gd name="T17" fmla="*/ 2025 w 2025"/>
              <a:gd name="T18" fmla="*/ 1653 h 1653"/>
            </a:gdLst>
            <a:ahLst/>
            <a:cxnLst>
              <a:cxn ang="T10">
                <a:pos x="T0" y="T1"/>
              </a:cxn>
              <a:cxn ang="T11">
                <a:pos x="T2" y="T3"/>
              </a:cxn>
              <a:cxn ang="T12">
                <a:pos x="T4" y="T5"/>
              </a:cxn>
              <a:cxn ang="T13">
                <a:pos x="T6" y="T7"/>
              </a:cxn>
              <a:cxn ang="T14">
                <a:pos x="T8" y="T9"/>
              </a:cxn>
            </a:cxnLst>
            <a:rect l="T15" t="T16" r="T17" b="T18"/>
            <a:pathLst>
              <a:path w="2025" h="1653">
                <a:moveTo>
                  <a:pt x="0" y="0"/>
                </a:moveTo>
                <a:lnTo>
                  <a:pt x="2024" y="0"/>
                </a:lnTo>
                <a:lnTo>
                  <a:pt x="2024" y="1652"/>
                </a:lnTo>
                <a:lnTo>
                  <a:pt x="0" y="165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3255" name="Freeform 7"/>
          <p:cNvSpPr>
            <a:spLocks/>
          </p:cNvSpPr>
          <p:nvPr/>
        </p:nvSpPr>
        <p:spPr bwMode="auto">
          <a:xfrm>
            <a:off x="3683000" y="2438400"/>
            <a:ext cx="3084513" cy="2690813"/>
          </a:xfrm>
          <a:custGeom>
            <a:avLst/>
            <a:gdLst>
              <a:gd name="T0" fmla="*/ 0 w 1943"/>
              <a:gd name="T1" fmla="*/ 0 h 1695"/>
              <a:gd name="T2" fmla="*/ 2147483647 w 1943"/>
              <a:gd name="T3" fmla="*/ 0 h 1695"/>
              <a:gd name="T4" fmla="*/ 2147483647 w 1943"/>
              <a:gd name="T5" fmla="*/ 2147483647 h 1695"/>
              <a:gd name="T6" fmla="*/ 0 w 1943"/>
              <a:gd name="T7" fmla="*/ 2147483647 h 1695"/>
              <a:gd name="T8" fmla="*/ 0 w 1943"/>
              <a:gd name="T9" fmla="*/ 0 h 1695"/>
              <a:gd name="T10" fmla="*/ 0 60000 65536"/>
              <a:gd name="T11" fmla="*/ 0 60000 65536"/>
              <a:gd name="T12" fmla="*/ 0 60000 65536"/>
              <a:gd name="T13" fmla="*/ 0 60000 65536"/>
              <a:gd name="T14" fmla="*/ 0 60000 65536"/>
              <a:gd name="T15" fmla="*/ 0 w 1943"/>
              <a:gd name="T16" fmla="*/ 0 h 1695"/>
              <a:gd name="T17" fmla="*/ 1943 w 1943"/>
              <a:gd name="T18" fmla="*/ 1695 h 1695"/>
            </a:gdLst>
            <a:ahLst/>
            <a:cxnLst>
              <a:cxn ang="T10">
                <a:pos x="T0" y="T1"/>
              </a:cxn>
              <a:cxn ang="T11">
                <a:pos x="T2" y="T3"/>
              </a:cxn>
              <a:cxn ang="T12">
                <a:pos x="T4" y="T5"/>
              </a:cxn>
              <a:cxn ang="T13">
                <a:pos x="T6" y="T7"/>
              </a:cxn>
              <a:cxn ang="T14">
                <a:pos x="T8" y="T9"/>
              </a:cxn>
            </a:cxnLst>
            <a:rect l="T15" t="T16" r="T17" b="T18"/>
            <a:pathLst>
              <a:path w="1943" h="1695">
                <a:moveTo>
                  <a:pt x="0" y="0"/>
                </a:moveTo>
                <a:lnTo>
                  <a:pt x="1942" y="0"/>
                </a:lnTo>
                <a:lnTo>
                  <a:pt x="1942" y="1694"/>
                </a:lnTo>
                <a:lnTo>
                  <a:pt x="0" y="1694"/>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3256" name="Freeform 8"/>
          <p:cNvSpPr>
            <a:spLocks/>
          </p:cNvSpPr>
          <p:nvPr/>
        </p:nvSpPr>
        <p:spPr bwMode="auto">
          <a:xfrm>
            <a:off x="6921500" y="2438400"/>
            <a:ext cx="3059113" cy="2690813"/>
          </a:xfrm>
          <a:custGeom>
            <a:avLst/>
            <a:gdLst>
              <a:gd name="T0" fmla="*/ 0 w 1927"/>
              <a:gd name="T1" fmla="*/ 0 h 1695"/>
              <a:gd name="T2" fmla="*/ 2147483647 w 1927"/>
              <a:gd name="T3" fmla="*/ 0 h 1695"/>
              <a:gd name="T4" fmla="*/ 2147483647 w 1927"/>
              <a:gd name="T5" fmla="*/ 2147483647 h 1695"/>
              <a:gd name="T6" fmla="*/ 0 w 1927"/>
              <a:gd name="T7" fmla="*/ 2147483647 h 1695"/>
              <a:gd name="T8" fmla="*/ 0 w 1927"/>
              <a:gd name="T9" fmla="*/ 0 h 1695"/>
              <a:gd name="T10" fmla="*/ 0 60000 65536"/>
              <a:gd name="T11" fmla="*/ 0 60000 65536"/>
              <a:gd name="T12" fmla="*/ 0 60000 65536"/>
              <a:gd name="T13" fmla="*/ 0 60000 65536"/>
              <a:gd name="T14" fmla="*/ 0 60000 65536"/>
              <a:gd name="T15" fmla="*/ 0 w 1927"/>
              <a:gd name="T16" fmla="*/ 0 h 1695"/>
              <a:gd name="T17" fmla="*/ 1927 w 1927"/>
              <a:gd name="T18" fmla="*/ 1695 h 1695"/>
            </a:gdLst>
            <a:ahLst/>
            <a:cxnLst>
              <a:cxn ang="T10">
                <a:pos x="T0" y="T1"/>
              </a:cxn>
              <a:cxn ang="T11">
                <a:pos x="T2" y="T3"/>
              </a:cxn>
              <a:cxn ang="T12">
                <a:pos x="T4" y="T5"/>
              </a:cxn>
              <a:cxn ang="T13">
                <a:pos x="T6" y="T7"/>
              </a:cxn>
              <a:cxn ang="T14">
                <a:pos x="T8" y="T9"/>
              </a:cxn>
            </a:cxnLst>
            <a:rect l="T15" t="T16" r="T17" b="T18"/>
            <a:pathLst>
              <a:path w="1927" h="1695">
                <a:moveTo>
                  <a:pt x="0" y="0"/>
                </a:moveTo>
                <a:lnTo>
                  <a:pt x="1926" y="0"/>
                </a:lnTo>
                <a:lnTo>
                  <a:pt x="1926" y="1694"/>
                </a:lnTo>
                <a:lnTo>
                  <a:pt x="0" y="1694"/>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3257" name="Text Box 9"/>
          <p:cNvSpPr txBox="1">
            <a:spLocks noChangeArrowheads="1"/>
          </p:cNvSpPr>
          <p:nvPr/>
        </p:nvSpPr>
        <p:spPr bwMode="auto">
          <a:xfrm>
            <a:off x="3927475" y="3581400"/>
            <a:ext cx="2439988" cy="320675"/>
          </a:xfrm>
          <a:prstGeom prst="rect">
            <a:avLst/>
          </a:prstGeom>
          <a:noFill/>
          <a:ln w="9525">
            <a:noFill/>
            <a:miter lim="800000"/>
            <a:headEnd/>
            <a:tailEnd/>
          </a:ln>
        </p:spPr>
        <p:txBody>
          <a:bodyPr>
            <a:spAutoFit/>
          </a:bodyPr>
          <a:lstStyle/>
          <a:p>
            <a:pPr algn="ctr"/>
            <a:r>
              <a:rPr lang="ru-RU" sz="1500">
                <a:solidFill>
                  <a:srgbClr val="000000"/>
                </a:solidFill>
              </a:rPr>
              <a:t>Суретті қойыңыз</a:t>
            </a:r>
            <a:endParaRPr lang="en-GB" sz="1500">
              <a:solidFill>
                <a:srgbClr val="000000"/>
              </a:solidFill>
              <a:latin typeface="Arial - 72" charset="0"/>
            </a:endParaRPr>
          </a:p>
        </p:txBody>
      </p:sp>
      <p:sp>
        <p:nvSpPr>
          <p:cNvPr id="53258" name="Line 10"/>
          <p:cNvSpPr>
            <a:spLocks noChangeShapeType="1"/>
          </p:cNvSpPr>
          <p:nvPr/>
        </p:nvSpPr>
        <p:spPr bwMode="auto">
          <a:xfrm>
            <a:off x="5880100" y="3721100"/>
            <a:ext cx="1587500" cy="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53259" name="Line 11"/>
          <p:cNvSpPr>
            <a:spLocks noChangeShapeType="1"/>
          </p:cNvSpPr>
          <p:nvPr/>
        </p:nvSpPr>
        <p:spPr bwMode="auto">
          <a:xfrm>
            <a:off x="4991100" y="3937000"/>
            <a:ext cx="0" cy="34290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53260" name="Line 12"/>
          <p:cNvSpPr>
            <a:spLocks noChangeShapeType="1"/>
          </p:cNvSpPr>
          <p:nvPr/>
        </p:nvSpPr>
        <p:spPr bwMode="auto">
          <a:xfrm flipH="1">
            <a:off x="2667000" y="3695700"/>
            <a:ext cx="1282700" cy="0"/>
          </a:xfrm>
          <a:prstGeom prst="line">
            <a:avLst/>
          </a:prstGeom>
          <a:noFill/>
          <a:ln w="38100">
            <a:solidFill>
              <a:srgbClr val="000000"/>
            </a:solidFill>
            <a:round/>
            <a:headEnd type="none" w="med" len="sm"/>
            <a:tailEnd type="triangle" w="med" len="sm"/>
          </a:ln>
        </p:spPr>
        <p:txBody>
          <a:bodyPr wrap="none" anchor="ctr"/>
          <a:lstStyle/>
          <a:p>
            <a:endParaRPr lang="ru-RU"/>
          </a:p>
        </p:txBody>
      </p:sp>
      <p:sp>
        <p:nvSpPr>
          <p:cNvPr id="53261" name="Text Box 13"/>
          <p:cNvSpPr txBox="1">
            <a:spLocks noChangeArrowheads="1"/>
          </p:cNvSpPr>
          <p:nvPr/>
        </p:nvSpPr>
        <p:spPr bwMode="auto">
          <a:xfrm>
            <a:off x="406400" y="5562600"/>
            <a:ext cx="9753600" cy="1338263"/>
          </a:xfrm>
          <a:prstGeom prst="rect">
            <a:avLst/>
          </a:prstGeom>
          <a:noFill/>
          <a:ln w="9525">
            <a:noFill/>
            <a:miter lim="800000"/>
            <a:headEnd/>
            <a:tailEnd/>
          </a:ln>
        </p:spPr>
        <p:txBody>
          <a:bodyPr>
            <a:spAutoFit/>
          </a:bodyPr>
          <a:lstStyle/>
          <a:p>
            <a:r>
              <a:rPr lang="ru-RU" sz="2700" b="1">
                <a:solidFill>
                  <a:srgbClr val="FFFFFF"/>
                </a:solidFill>
              </a:rPr>
              <a:t>Шынайы картина қандай</a:t>
            </a:r>
            <a:r>
              <a:rPr lang="en-GB" sz="2700" b="1">
                <a:solidFill>
                  <a:srgbClr val="FFFFFF"/>
                </a:solidFill>
                <a:latin typeface="Trebuchet MS - 16" charset="0"/>
              </a:rPr>
              <a:t>? </a:t>
            </a:r>
            <a:r>
              <a:rPr lang="kk-KZ" sz="2700" b="1">
                <a:solidFill>
                  <a:srgbClr val="FFFFFF"/>
                </a:solidFill>
              </a:rPr>
              <a:t>Көзімізге не көрінбейді</a:t>
            </a:r>
            <a:r>
              <a:rPr lang="en-GB" sz="2700" b="1">
                <a:solidFill>
                  <a:srgbClr val="FFFFFF"/>
                </a:solidFill>
                <a:latin typeface="Trebuchet MS - 16" charset="0"/>
              </a:rPr>
              <a:t>?</a:t>
            </a:r>
          </a:p>
          <a:p>
            <a:r>
              <a:rPr lang="ru-RU" sz="2700" b="1">
                <a:solidFill>
                  <a:srgbClr val="FFFFFF"/>
                </a:solidFill>
              </a:rPr>
              <a:t>Суреттегі </a:t>
            </a:r>
            <a:r>
              <a:rPr lang="en-GB" sz="2700" b="1" i="1">
                <a:solidFill>
                  <a:srgbClr val="FFFFFF"/>
                </a:solidFill>
                <a:latin typeface="Trebuchet MS - 16" charset="0"/>
              </a:rPr>
              <a:t>_______</a:t>
            </a:r>
            <a:r>
              <a:rPr lang="en-GB" sz="2700" b="1">
                <a:solidFill>
                  <a:srgbClr val="FFFFFF"/>
                </a:solidFill>
                <a:latin typeface="Trebuchet MS - 16" charset="0"/>
              </a:rPr>
              <a:t> </a:t>
            </a:r>
            <a:r>
              <a:rPr lang="kk-KZ" sz="2700" b="1">
                <a:solidFill>
                  <a:srgbClr val="FFFFFF"/>
                </a:solidFill>
                <a:latin typeface="Trebuchet MS - 16" charset="0"/>
              </a:rPr>
              <a:t>сіз деп елестетіп көріңіз</a:t>
            </a:r>
            <a:r>
              <a:rPr lang="en-GB" sz="2700" b="1">
                <a:solidFill>
                  <a:srgbClr val="FFFFFF"/>
                </a:solidFill>
                <a:latin typeface="Trebuchet MS - 16" charset="0"/>
              </a:rPr>
              <a:t>. </a:t>
            </a:r>
            <a:endParaRPr lang="ru-RU" sz="2700" b="1">
              <a:solidFill>
                <a:srgbClr val="FFFFFF"/>
              </a:solidFill>
              <a:latin typeface="Trebuchet MS - 16" charset="0"/>
            </a:endParaRPr>
          </a:p>
          <a:p>
            <a:r>
              <a:rPr lang="en-GB" sz="2700" b="1">
                <a:solidFill>
                  <a:srgbClr val="FFFFFF"/>
                </a:solidFill>
                <a:latin typeface="Trebuchet MS - 16" charset="0"/>
              </a:rPr>
              <a:t> </a:t>
            </a:r>
            <a:r>
              <a:rPr lang="kk-KZ" sz="2700" b="1">
                <a:solidFill>
                  <a:srgbClr val="FFFFFF"/>
                </a:solidFill>
              </a:rPr>
              <a:t>Сіз не туралы ойладыңыз</a:t>
            </a:r>
            <a:r>
              <a:rPr lang="en-GB" sz="2700" b="1">
                <a:solidFill>
                  <a:srgbClr val="FFFFFF"/>
                </a:solidFill>
                <a:latin typeface="Trebuchet MS - 16" charset="0"/>
              </a:rPr>
              <a:t>?</a:t>
            </a:r>
          </a:p>
        </p:txBody>
      </p:sp>
      <p:sp>
        <p:nvSpPr>
          <p:cNvPr id="53262" name="Text Box 14"/>
          <p:cNvSpPr txBox="1">
            <a:spLocks noChangeArrowheads="1"/>
          </p:cNvSpPr>
          <p:nvPr/>
        </p:nvSpPr>
        <p:spPr bwMode="auto">
          <a:xfrm>
            <a:off x="8331200" y="2133600"/>
            <a:ext cx="482600" cy="338138"/>
          </a:xfrm>
          <a:prstGeom prst="rect">
            <a:avLst/>
          </a:prstGeom>
          <a:noFill/>
          <a:ln w="9525">
            <a:noFill/>
            <a:miter lim="800000"/>
            <a:headEnd/>
            <a:tailEnd/>
          </a:ln>
        </p:spPr>
        <p:txBody>
          <a:bodyPr>
            <a:spAutoFit/>
          </a:bodyPr>
          <a:lstStyle/>
          <a:p>
            <a:r>
              <a:rPr lang="ru-RU" sz="1600" b="1">
                <a:solidFill>
                  <a:srgbClr val="000000"/>
                </a:solidFill>
                <a:latin typeface="Trebuchet MS - 16" charset="0"/>
              </a:rPr>
              <a:t>В</a:t>
            </a:r>
            <a:endParaRPr lang="en-GB" sz="1600" b="1">
              <a:solidFill>
                <a:srgbClr val="000000"/>
              </a:solidFill>
              <a:latin typeface="Trebuchet MS - 16" charset="0"/>
            </a:endParaRPr>
          </a:p>
        </p:txBody>
      </p:sp>
      <p:sp>
        <p:nvSpPr>
          <p:cNvPr id="53263" name="Text Box 15"/>
          <p:cNvSpPr txBox="1">
            <a:spLocks noChangeArrowheads="1"/>
          </p:cNvSpPr>
          <p:nvPr/>
        </p:nvSpPr>
        <p:spPr bwMode="auto">
          <a:xfrm>
            <a:off x="1714500" y="2108200"/>
            <a:ext cx="482600" cy="338138"/>
          </a:xfrm>
          <a:prstGeom prst="rect">
            <a:avLst/>
          </a:prstGeom>
          <a:noFill/>
          <a:ln w="9525">
            <a:noFill/>
            <a:miter lim="800000"/>
            <a:headEnd/>
            <a:tailEnd/>
          </a:ln>
        </p:spPr>
        <p:txBody>
          <a:bodyPr>
            <a:spAutoFit/>
          </a:bodyPr>
          <a:lstStyle/>
          <a:p>
            <a:r>
              <a:rPr lang="ru-RU" sz="1600" b="1">
                <a:solidFill>
                  <a:srgbClr val="000000"/>
                </a:solidFill>
                <a:latin typeface="Trebuchet MS - 16" charset="0"/>
              </a:rPr>
              <a:t>А</a:t>
            </a:r>
            <a:endParaRPr lang="en-GB" sz="1600" b="1">
              <a:solidFill>
                <a:srgbClr val="000000"/>
              </a:solidFill>
              <a:latin typeface="Trebuchet MS - 16" charset="0"/>
            </a:endParaRPr>
          </a:p>
        </p:txBody>
      </p:sp>
      <p:sp>
        <p:nvSpPr>
          <p:cNvPr id="53264" name="Text Box 16"/>
          <p:cNvSpPr txBox="1">
            <a:spLocks noChangeArrowheads="1"/>
          </p:cNvSpPr>
          <p:nvPr/>
        </p:nvSpPr>
        <p:spPr bwMode="auto">
          <a:xfrm>
            <a:off x="5003800" y="2082800"/>
            <a:ext cx="482600" cy="338138"/>
          </a:xfrm>
          <a:prstGeom prst="rect">
            <a:avLst/>
          </a:prstGeom>
          <a:noFill/>
          <a:ln w="9525">
            <a:noFill/>
            <a:miter lim="800000"/>
            <a:headEnd/>
            <a:tailEnd/>
          </a:ln>
        </p:spPr>
        <p:txBody>
          <a:bodyPr>
            <a:spAutoFit/>
          </a:bodyPr>
          <a:lstStyle/>
          <a:p>
            <a:r>
              <a:rPr lang="ru-RU" sz="1600" b="1">
                <a:solidFill>
                  <a:srgbClr val="000000"/>
                </a:solidFill>
                <a:latin typeface="Trebuchet MS - 16" charset="0"/>
              </a:rPr>
              <a:t>Б</a:t>
            </a:r>
            <a:endParaRPr lang="en-GB" sz="1600" b="1">
              <a:solidFill>
                <a:srgbClr val="000000"/>
              </a:solidFill>
              <a:latin typeface="Trebuchet MS - 16"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130300" y="0"/>
            <a:ext cx="8102600" cy="930275"/>
          </a:xfrm>
          <a:prstGeom prst="rect">
            <a:avLst/>
          </a:prstGeom>
          <a:noFill/>
          <a:ln w="9525">
            <a:noFill/>
            <a:miter lim="800000"/>
            <a:headEnd/>
            <a:tailEnd/>
          </a:ln>
        </p:spPr>
        <p:txBody>
          <a:bodyPr>
            <a:spAutoFit/>
          </a:bodyPr>
          <a:lstStyle/>
          <a:p>
            <a:r>
              <a:rPr lang="ru-RU" sz="5500" b="1">
                <a:solidFill>
                  <a:srgbClr val="D728D7"/>
                </a:solidFill>
              </a:rPr>
              <a:t>Бөлме – бұл карта</a:t>
            </a:r>
            <a:r>
              <a:rPr lang="en-GB" sz="5500" b="1">
                <a:solidFill>
                  <a:srgbClr val="D728D7"/>
                </a:solidFill>
                <a:latin typeface="Trebuchet MS - 16" charset="0"/>
              </a:rPr>
              <a:t>!</a:t>
            </a:r>
          </a:p>
        </p:txBody>
      </p:sp>
      <p:sp>
        <p:nvSpPr>
          <p:cNvPr id="54275" name="Freeform 3"/>
          <p:cNvSpPr>
            <a:spLocks/>
          </p:cNvSpPr>
          <p:nvPr/>
        </p:nvSpPr>
        <p:spPr bwMode="auto">
          <a:xfrm>
            <a:off x="1587500" y="1955800"/>
            <a:ext cx="7545388" cy="4700588"/>
          </a:xfrm>
          <a:custGeom>
            <a:avLst/>
            <a:gdLst>
              <a:gd name="T0" fmla="*/ 0 w 4753"/>
              <a:gd name="T1" fmla="*/ 0 h 2961"/>
              <a:gd name="T2" fmla="*/ 2147483647 w 4753"/>
              <a:gd name="T3" fmla="*/ 0 h 2961"/>
              <a:gd name="T4" fmla="*/ 2147483647 w 4753"/>
              <a:gd name="T5" fmla="*/ 2147483647 h 2961"/>
              <a:gd name="T6" fmla="*/ 0 w 4753"/>
              <a:gd name="T7" fmla="*/ 2147483647 h 2961"/>
              <a:gd name="T8" fmla="*/ 0 w 4753"/>
              <a:gd name="T9" fmla="*/ 0 h 2961"/>
              <a:gd name="T10" fmla="*/ 0 60000 65536"/>
              <a:gd name="T11" fmla="*/ 0 60000 65536"/>
              <a:gd name="T12" fmla="*/ 0 60000 65536"/>
              <a:gd name="T13" fmla="*/ 0 60000 65536"/>
              <a:gd name="T14" fmla="*/ 0 60000 65536"/>
              <a:gd name="T15" fmla="*/ 0 w 4753"/>
              <a:gd name="T16" fmla="*/ 0 h 2961"/>
              <a:gd name="T17" fmla="*/ 4753 w 4753"/>
              <a:gd name="T18" fmla="*/ 2961 h 2961"/>
            </a:gdLst>
            <a:ahLst/>
            <a:cxnLst>
              <a:cxn ang="T10">
                <a:pos x="T0" y="T1"/>
              </a:cxn>
              <a:cxn ang="T11">
                <a:pos x="T2" y="T3"/>
              </a:cxn>
              <a:cxn ang="T12">
                <a:pos x="T4" y="T5"/>
              </a:cxn>
              <a:cxn ang="T13">
                <a:pos x="T6" y="T7"/>
              </a:cxn>
              <a:cxn ang="T14">
                <a:pos x="T8" y="T9"/>
              </a:cxn>
            </a:cxnLst>
            <a:rect l="T15" t="T16" r="T17" b="T18"/>
            <a:pathLst>
              <a:path w="4753" h="2961">
                <a:moveTo>
                  <a:pt x="0" y="0"/>
                </a:moveTo>
                <a:lnTo>
                  <a:pt x="4752" y="0"/>
                </a:lnTo>
                <a:lnTo>
                  <a:pt x="4752" y="2960"/>
                </a:lnTo>
                <a:lnTo>
                  <a:pt x="0" y="2960"/>
                </a:lnTo>
                <a:lnTo>
                  <a:pt x="0" y="0"/>
                </a:lnTo>
                <a:close/>
              </a:path>
            </a:pathLst>
          </a:custGeom>
          <a:solidFill>
            <a:srgbClr val="FF00FF"/>
          </a:solidFill>
          <a:ln w="76200">
            <a:solidFill>
              <a:srgbClr val="0000FF"/>
            </a:solidFill>
            <a:round/>
            <a:headEnd/>
            <a:tailEnd/>
          </a:ln>
        </p:spPr>
        <p:txBody>
          <a:bodyPr wrap="none" anchor="ctr"/>
          <a:lstStyle/>
          <a:p>
            <a:endParaRPr lang="ru-RU"/>
          </a:p>
        </p:txBody>
      </p:sp>
      <p:sp>
        <p:nvSpPr>
          <p:cNvPr id="54276" name="Line 4"/>
          <p:cNvSpPr>
            <a:spLocks noChangeShapeType="1"/>
          </p:cNvSpPr>
          <p:nvPr/>
        </p:nvSpPr>
        <p:spPr bwMode="auto">
          <a:xfrm>
            <a:off x="8851900" y="2298700"/>
            <a:ext cx="520700" cy="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77" name="Line 5"/>
          <p:cNvSpPr>
            <a:spLocks noChangeShapeType="1"/>
          </p:cNvSpPr>
          <p:nvPr/>
        </p:nvSpPr>
        <p:spPr bwMode="auto">
          <a:xfrm>
            <a:off x="8890000" y="3048000"/>
            <a:ext cx="444500" cy="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78" name="Text Box 6"/>
          <p:cNvSpPr txBox="1">
            <a:spLocks noChangeArrowheads="1"/>
          </p:cNvSpPr>
          <p:nvPr/>
        </p:nvSpPr>
        <p:spPr bwMode="auto">
          <a:xfrm>
            <a:off x="9169400" y="2527300"/>
            <a:ext cx="735013" cy="338138"/>
          </a:xfrm>
          <a:prstGeom prst="rect">
            <a:avLst/>
          </a:prstGeom>
          <a:noFill/>
          <a:ln w="9525">
            <a:noFill/>
            <a:miter lim="800000"/>
            <a:headEnd/>
            <a:tailEnd/>
          </a:ln>
        </p:spPr>
        <p:txBody>
          <a:bodyPr>
            <a:spAutoFit/>
          </a:bodyPr>
          <a:lstStyle/>
          <a:p>
            <a:r>
              <a:rPr lang="ru-RU" sz="1600">
                <a:solidFill>
                  <a:srgbClr val="000000"/>
                </a:solidFill>
              </a:rPr>
              <a:t>есік</a:t>
            </a:r>
            <a:endParaRPr lang="en-GB" sz="1600">
              <a:solidFill>
                <a:srgbClr val="000000"/>
              </a:solidFill>
            </a:endParaRPr>
          </a:p>
        </p:txBody>
      </p:sp>
      <p:sp>
        <p:nvSpPr>
          <p:cNvPr id="54279" name="Text Box 7"/>
          <p:cNvSpPr txBox="1">
            <a:spLocks noChangeArrowheads="1"/>
          </p:cNvSpPr>
          <p:nvPr/>
        </p:nvSpPr>
        <p:spPr bwMode="auto">
          <a:xfrm>
            <a:off x="184150" y="3784600"/>
            <a:ext cx="1314450" cy="336550"/>
          </a:xfrm>
          <a:prstGeom prst="rect">
            <a:avLst/>
          </a:prstGeom>
          <a:noFill/>
          <a:ln w="9525">
            <a:noFill/>
            <a:miter lim="800000"/>
            <a:headEnd/>
            <a:tailEnd/>
          </a:ln>
        </p:spPr>
        <p:txBody>
          <a:bodyPr>
            <a:spAutoFit/>
          </a:bodyPr>
          <a:lstStyle/>
          <a:p>
            <a:r>
              <a:rPr lang="ru-RU" sz="1600">
                <a:solidFill>
                  <a:srgbClr val="000000"/>
                </a:solidFill>
              </a:rPr>
              <a:t>терезелер</a:t>
            </a:r>
            <a:endParaRPr lang="en-GB" sz="1600">
              <a:solidFill>
                <a:srgbClr val="000000"/>
              </a:solidFill>
            </a:endParaRPr>
          </a:p>
        </p:txBody>
      </p:sp>
      <p:sp>
        <p:nvSpPr>
          <p:cNvPr id="54280" name="Text Box 8"/>
          <p:cNvSpPr txBox="1">
            <a:spLocks noChangeArrowheads="1"/>
          </p:cNvSpPr>
          <p:nvPr/>
        </p:nvSpPr>
        <p:spPr bwMode="auto">
          <a:xfrm>
            <a:off x="571500" y="990600"/>
            <a:ext cx="9067800" cy="549275"/>
          </a:xfrm>
          <a:prstGeom prst="rect">
            <a:avLst/>
          </a:prstGeom>
          <a:noFill/>
          <a:ln w="9525">
            <a:noFill/>
            <a:miter lim="800000"/>
            <a:headEnd/>
            <a:tailEnd/>
          </a:ln>
        </p:spPr>
        <p:txBody>
          <a:bodyPr>
            <a:spAutoFit/>
          </a:bodyPr>
          <a:lstStyle/>
          <a:p>
            <a:pPr algn="ctr"/>
            <a:r>
              <a:rPr lang="ru-RU" sz="1500" b="1">
                <a:solidFill>
                  <a:srgbClr val="0000FF"/>
                </a:solidFill>
              </a:rPr>
              <a:t>Сынып карта түрінде координаттық тор түрінде белгіленген. Торды пайдалану арқылы, бөлмедегі орындарды анықтаңыздар</a:t>
            </a:r>
            <a:r>
              <a:rPr lang="ru-RU" sz="1500" b="1">
                <a:solidFill>
                  <a:srgbClr val="0000FF"/>
                </a:solidFill>
                <a:latin typeface="Trebuchet MS - 16" charset="0"/>
              </a:rPr>
              <a:t>.</a:t>
            </a:r>
            <a:endParaRPr lang="en-GB" sz="1500" b="1">
              <a:solidFill>
                <a:srgbClr val="0000FF"/>
              </a:solidFill>
              <a:latin typeface="Trebuchet MS - 16" charset="0"/>
            </a:endParaRPr>
          </a:p>
        </p:txBody>
      </p:sp>
      <p:sp>
        <p:nvSpPr>
          <p:cNvPr id="54281" name="Text Box 9"/>
          <p:cNvSpPr txBox="1">
            <a:spLocks noChangeArrowheads="1"/>
          </p:cNvSpPr>
          <p:nvPr/>
        </p:nvSpPr>
        <p:spPr bwMode="auto">
          <a:xfrm>
            <a:off x="4102100" y="3975100"/>
            <a:ext cx="2540000" cy="581025"/>
          </a:xfrm>
          <a:prstGeom prst="rect">
            <a:avLst/>
          </a:prstGeom>
          <a:noFill/>
          <a:ln w="9525">
            <a:noFill/>
            <a:miter lim="800000"/>
            <a:headEnd/>
            <a:tailEnd/>
          </a:ln>
        </p:spPr>
        <p:txBody>
          <a:bodyPr>
            <a:spAutoFit/>
          </a:bodyPr>
          <a:lstStyle/>
          <a:p>
            <a:pPr algn="ctr"/>
            <a:r>
              <a:rPr lang="ru-RU" sz="1600">
                <a:solidFill>
                  <a:srgbClr val="000000"/>
                </a:solidFill>
              </a:rPr>
              <a:t>Координатын осы жерде көрсетіңіз</a:t>
            </a:r>
            <a:endParaRPr lang="en-GB" sz="1600">
              <a:solidFill>
                <a:srgbClr val="000000"/>
              </a:solidFill>
              <a:latin typeface="Arial - 72" charset="0"/>
            </a:endParaRPr>
          </a:p>
        </p:txBody>
      </p:sp>
      <p:sp>
        <p:nvSpPr>
          <p:cNvPr id="54282" name="Line 10"/>
          <p:cNvSpPr>
            <a:spLocks noChangeShapeType="1"/>
          </p:cNvSpPr>
          <p:nvPr/>
        </p:nvSpPr>
        <p:spPr bwMode="auto">
          <a:xfrm>
            <a:off x="2476500" y="1955800"/>
            <a:ext cx="0" cy="466090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3" name="Line 11"/>
          <p:cNvSpPr>
            <a:spLocks noChangeShapeType="1"/>
          </p:cNvSpPr>
          <p:nvPr/>
        </p:nvSpPr>
        <p:spPr bwMode="auto">
          <a:xfrm>
            <a:off x="3479800" y="1981200"/>
            <a:ext cx="0" cy="466090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4" name="Line 12"/>
          <p:cNvSpPr>
            <a:spLocks noChangeShapeType="1"/>
          </p:cNvSpPr>
          <p:nvPr/>
        </p:nvSpPr>
        <p:spPr bwMode="auto">
          <a:xfrm>
            <a:off x="4483100" y="1981200"/>
            <a:ext cx="0" cy="468630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5" name="Line 13"/>
          <p:cNvSpPr>
            <a:spLocks noChangeShapeType="1"/>
          </p:cNvSpPr>
          <p:nvPr/>
        </p:nvSpPr>
        <p:spPr bwMode="auto">
          <a:xfrm>
            <a:off x="5588000" y="1955800"/>
            <a:ext cx="0" cy="467360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6" name="Line 14"/>
          <p:cNvSpPr>
            <a:spLocks noChangeShapeType="1"/>
          </p:cNvSpPr>
          <p:nvPr/>
        </p:nvSpPr>
        <p:spPr bwMode="auto">
          <a:xfrm>
            <a:off x="6731000" y="1955800"/>
            <a:ext cx="0" cy="469900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7" name="Line 15"/>
          <p:cNvSpPr>
            <a:spLocks noChangeShapeType="1"/>
          </p:cNvSpPr>
          <p:nvPr/>
        </p:nvSpPr>
        <p:spPr bwMode="auto">
          <a:xfrm>
            <a:off x="7950200" y="1955800"/>
            <a:ext cx="0" cy="468630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8" name="Line 16"/>
          <p:cNvSpPr>
            <a:spLocks noChangeShapeType="1"/>
          </p:cNvSpPr>
          <p:nvPr/>
        </p:nvSpPr>
        <p:spPr bwMode="auto">
          <a:xfrm>
            <a:off x="1562100" y="2679700"/>
            <a:ext cx="7581900" cy="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89" name="Line 17"/>
          <p:cNvSpPr>
            <a:spLocks noChangeShapeType="1"/>
          </p:cNvSpPr>
          <p:nvPr/>
        </p:nvSpPr>
        <p:spPr bwMode="auto">
          <a:xfrm>
            <a:off x="1600200" y="3644900"/>
            <a:ext cx="7531100" cy="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90" name="Line 18"/>
          <p:cNvSpPr>
            <a:spLocks noChangeShapeType="1"/>
          </p:cNvSpPr>
          <p:nvPr/>
        </p:nvSpPr>
        <p:spPr bwMode="auto">
          <a:xfrm>
            <a:off x="1562100" y="4279900"/>
            <a:ext cx="7569200" cy="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91" name="Line 19"/>
          <p:cNvSpPr>
            <a:spLocks noChangeShapeType="1"/>
          </p:cNvSpPr>
          <p:nvPr/>
        </p:nvSpPr>
        <p:spPr bwMode="auto">
          <a:xfrm>
            <a:off x="1587500" y="5321300"/>
            <a:ext cx="7581900" cy="0"/>
          </a:xfrm>
          <a:prstGeom prst="line">
            <a:avLst/>
          </a:prstGeom>
          <a:noFill/>
          <a:ln w="12700">
            <a:solidFill>
              <a:srgbClr val="000000"/>
            </a:solidFill>
            <a:round/>
            <a:headEnd type="none" w="med" len="sm"/>
            <a:tailEnd type="none" w="med" len="sm"/>
          </a:ln>
        </p:spPr>
        <p:txBody>
          <a:bodyPr wrap="none" anchor="ctr"/>
          <a:lstStyle/>
          <a:p>
            <a:endParaRPr lang="ru-RU"/>
          </a:p>
        </p:txBody>
      </p:sp>
      <p:sp>
        <p:nvSpPr>
          <p:cNvPr id="54292" name="Line 20"/>
          <p:cNvSpPr>
            <a:spLocks noChangeShapeType="1"/>
          </p:cNvSpPr>
          <p:nvPr/>
        </p:nvSpPr>
        <p:spPr bwMode="auto">
          <a:xfrm>
            <a:off x="1612900" y="6121400"/>
            <a:ext cx="7531100" cy="0"/>
          </a:xfrm>
          <a:prstGeom prst="line">
            <a:avLst/>
          </a:prstGeom>
          <a:noFill/>
          <a:ln w="12700">
            <a:solidFill>
              <a:srgbClr val="000000"/>
            </a:solidFill>
            <a:round/>
            <a:headEnd type="none" w="med" len="sm"/>
            <a:tailEnd type="none" w="med" len="sm"/>
          </a:ln>
        </p:spPr>
        <p:txBody>
          <a:bodyPr wrap="none" anchor="ctr"/>
          <a:lstStyle/>
          <a:p>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2"/>
          <p:cNvSpPr>
            <a:spLocks/>
          </p:cNvSpPr>
          <p:nvPr/>
        </p:nvSpPr>
        <p:spPr bwMode="auto">
          <a:xfrm>
            <a:off x="4851400" y="3175000"/>
            <a:ext cx="5122863" cy="3432175"/>
          </a:xfrm>
          <a:custGeom>
            <a:avLst/>
            <a:gdLst>
              <a:gd name="T0" fmla="*/ 0 w 3227"/>
              <a:gd name="T1" fmla="*/ 0 h 2162"/>
              <a:gd name="T2" fmla="*/ 2147483647 w 3227"/>
              <a:gd name="T3" fmla="*/ 0 h 2162"/>
              <a:gd name="T4" fmla="*/ 2147483647 w 3227"/>
              <a:gd name="T5" fmla="*/ 2147483647 h 2162"/>
              <a:gd name="T6" fmla="*/ 0 w 3227"/>
              <a:gd name="T7" fmla="*/ 2147483647 h 2162"/>
              <a:gd name="T8" fmla="*/ 0 w 3227"/>
              <a:gd name="T9" fmla="*/ 0 h 2162"/>
              <a:gd name="T10" fmla="*/ 0 60000 65536"/>
              <a:gd name="T11" fmla="*/ 0 60000 65536"/>
              <a:gd name="T12" fmla="*/ 0 60000 65536"/>
              <a:gd name="T13" fmla="*/ 0 60000 65536"/>
              <a:gd name="T14" fmla="*/ 0 60000 65536"/>
              <a:gd name="T15" fmla="*/ 0 w 3227"/>
              <a:gd name="T16" fmla="*/ 0 h 2162"/>
              <a:gd name="T17" fmla="*/ 3227 w 3227"/>
              <a:gd name="T18" fmla="*/ 2162 h 2162"/>
            </a:gdLst>
            <a:ahLst/>
            <a:cxnLst>
              <a:cxn ang="T10">
                <a:pos x="T0" y="T1"/>
              </a:cxn>
              <a:cxn ang="T11">
                <a:pos x="T2" y="T3"/>
              </a:cxn>
              <a:cxn ang="T12">
                <a:pos x="T4" y="T5"/>
              </a:cxn>
              <a:cxn ang="T13">
                <a:pos x="T6" y="T7"/>
              </a:cxn>
              <a:cxn ang="T14">
                <a:pos x="T8" y="T9"/>
              </a:cxn>
            </a:cxnLst>
            <a:rect l="T15" t="T16" r="T17" b="T18"/>
            <a:pathLst>
              <a:path w="3227" h="2162">
                <a:moveTo>
                  <a:pt x="0" y="0"/>
                </a:moveTo>
                <a:lnTo>
                  <a:pt x="3226" y="0"/>
                </a:lnTo>
                <a:lnTo>
                  <a:pt x="3226" y="2161"/>
                </a:lnTo>
                <a:lnTo>
                  <a:pt x="0" y="2161"/>
                </a:lnTo>
                <a:lnTo>
                  <a:pt x="0" y="0"/>
                </a:lnTo>
                <a:close/>
              </a:path>
            </a:pathLst>
          </a:custGeom>
          <a:solidFill>
            <a:srgbClr val="7B7BC0"/>
          </a:solidFill>
          <a:ln w="76200">
            <a:solidFill>
              <a:srgbClr val="000000"/>
            </a:solidFill>
            <a:round/>
            <a:headEnd/>
            <a:tailEnd/>
          </a:ln>
        </p:spPr>
        <p:txBody>
          <a:bodyPr wrap="none" anchor="ctr"/>
          <a:lstStyle/>
          <a:p>
            <a:endParaRPr lang="ru-RU"/>
          </a:p>
        </p:txBody>
      </p:sp>
      <p:grpSp>
        <p:nvGrpSpPr>
          <p:cNvPr id="55299" name="Group 3"/>
          <p:cNvGrpSpPr>
            <a:grpSpLocks/>
          </p:cNvGrpSpPr>
          <p:nvPr/>
        </p:nvGrpSpPr>
        <p:grpSpPr bwMode="auto">
          <a:xfrm>
            <a:off x="419100" y="1130300"/>
            <a:ext cx="4040188" cy="3051175"/>
            <a:chOff x="264" y="712"/>
            <a:chExt cx="2545" cy="1922"/>
          </a:xfrm>
        </p:grpSpPr>
        <p:grpSp>
          <p:nvGrpSpPr>
            <p:cNvPr id="55306" name="Group 4"/>
            <p:cNvGrpSpPr>
              <a:grpSpLocks/>
            </p:cNvGrpSpPr>
            <p:nvPr/>
          </p:nvGrpSpPr>
          <p:grpSpPr bwMode="auto">
            <a:xfrm>
              <a:off x="264" y="712"/>
              <a:ext cx="2545" cy="1922"/>
              <a:chOff x="264" y="712"/>
              <a:chExt cx="2545" cy="1922"/>
            </a:xfrm>
          </p:grpSpPr>
          <p:sp>
            <p:nvSpPr>
              <p:cNvPr id="55316" name="Freeform 5"/>
              <p:cNvSpPr>
                <a:spLocks/>
              </p:cNvSpPr>
              <p:nvPr/>
            </p:nvSpPr>
            <p:spPr bwMode="auto">
              <a:xfrm>
                <a:off x="264" y="712"/>
                <a:ext cx="2545" cy="1921"/>
              </a:xfrm>
              <a:custGeom>
                <a:avLst/>
                <a:gdLst>
                  <a:gd name="T0" fmla="*/ 0 w 2545"/>
                  <a:gd name="T1" fmla="*/ 0 h 1921"/>
                  <a:gd name="T2" fmla="*/ 2544 w 2545"/>
                  <a:gd name="T3" fmla="*/ 0 h 1921"/>
                  <a:gd name="T4" fmla="*/ 2544 w 2545"/>
                  <a:gd name="T5" fmla="*/ 1920 h 1921"/>
                  <a:gd name="T6" fmla="*/ 0 w 2545"/>
                  <a:gd name="T7" fmla="*/ 1920 h 1921"/>
                  <a:gd name="T8" fmla="*/ 0 w 2545"/>
                  <a:gd name="T9" fmla="*/ 0 h 1921"/>
                  <a:gd name="T10" fmla="*/ 0 60000 65536"/>
                  <a:gd name="T11" fmla="*/ 0 60000 65536"/>
                  <a:gd name="T12" fmla="*/ 0 60000 65536"/>
                  <a:gd name="T13" fmla="*/ 0 60000 65536"/>
                  <a:gd name="T14" fmla="*/ 0 60000 65536"/>
                  <a:gd name="T15" fmla="*/ 0 w 2545"/>
                  <a:gd name="T16" fmla="*/ 0 h 1921"/>
                  <a:gd name="T17" fmla="*/ 2545 w 2545"/>
                  <a:gd name="T18" fmla="*/ 1921 h 1921"/>
                </a:gdLst>
                <a:ahLst/>
                <a:cxnLst>
                  <a:cxn ang="T10">
                    <a:pos x="T0" y="T1"/>
                  </a:cxn>
                  <a:cxn ang="T11">
                    <a:pos x="T2" y="T3"/>
                  </a:cxn>
                  <a:cxn ang="T12">
                    <a:pos x="T4" y="T5"/>
                  </a:cxn>
                  <a:cxn ang="T13">
                    <a:pos x="T6" y="T7"/>
                  </a:cxn>
                  <a:cxn ang="T14">
                    <a:pos x="T8" y="T9"/>
                  </a:cxn>
                </a:cxnLst>
                <a:rect l="T15" t="T16" r="T17" b="T18"/>
                <a:pathLst>
                  <a:path w="2545" h="1921">
                    <a:moveTo>
                      <a:pt x="0" y="0"/>
                    </a:moveTo>
                    <a:lnTo>
                      <a:pt x="2544" y="0"/>
                    </a:lnTo>
                    <a:lnTo>
                      <a:pt x="2544" y="1920"/>
                    </a:lnTo>
                    <a:lnTo>
                      <a:pt x="0" y="192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5317" name="Freeform 6"/>
              <p:cNvSpPr>
                <a:spLocks/>
              </p:cNvSpPr>
              <p:nvPr/>
            </p:nvSpPr>
            <p:spPr bwMode="auto">
              <a:xfrm>
                <a:off x="272" y="1360"/>
                <a:ext cx="2513" cy="713"/>
              </a:xfrm>
              <a:custGeom>
                <a:avLst/>
                <a:gdLst>
                  <a:gd name="T0" fmla="*/ 0 w 2513"/>
                  <a:gd name="T1" fmla="*/ 0 h 713"/>
                  <a:gd name="T2" fmla="*/ 2512 w 2513"/>
                  <a:gd name="T3" fmla="*/ 0 h 713"/>
                  <a:gd name="T4" fmla="*/ 2512 w 2513"/>
                  <a:gd name="T5" fmla="*/ 712 h 713"/>
                  <a:gd name="T6" fmla="*/ 0 w 2513"/>
                  <a:gd name="T7" fmla="*/ 712 h 713"/>
                  <a:gd name="T8" fmla="*/ 0 w 2513"/>
                  <a:gd name="T9" fmla="*/ 0 h 713"/>
                  <a:gd name="T10" fmla="*/ 0 60000 65536"/>
                  <a:gd name="T11" fmla="*/ 0 60000 65536"/>
                  <a:gd name="T12" fmla="*/ 0 60000 65536"/>
                  <a:gd name="T13" fmla="*/ 0 60000 65536"/>
                  <a:gd name="T14" fmla="*/ 0 60000 65536"/>
                  <a:gd name="T15" fmla="*/ 0 w 2513"/>
                  <a:gd name="T16" fmla="*/ 0 h 713"/>
                  <a:gd name="T17" fmla="*/ 2513 w 2513"/>
                  <a:gd name="T18" fmla="*/ 713 h 713"/>
                </a:gdLst>
                <a:ahLst/>
                <a:cxnLst>
                  <a:cxn ang="T10">
                    <a:pos x="T0" y="T1"/>
                  </a:cxn>
                  <a:cxn ang="T11">
                    <a:pos x="T2" y="T3"/>
                  </a:cxn>
                  <a:cxn ang="T12">
                    <a:pos x="T4" y="T5"/>
                  </a:cxn>
                  <a:cxn ang="T13">
                    <a:pos x="T6" y="T7"/>
                  </a:cxn>
                  <a:cxn ang="T14">
                    <a:pos x="T8" y="T9"/>
                  </a:cxn>
                </a:cxnLst>
                <a:rect l="T15" t="T16" r="T17" b="T18"/>
                <a:pathLst>
                  <a:path w="2513" h="713">
                    <a:moveTo>
                      <a:pt x="0" y="0"/>
                    </a:moveTo>
                    <a:lnTo>
                      <a:pt x="2512" y="0"/>
                    </a:lnTo>
                    <a:lnTo>
                      <a:pt x="2512" y="712"/>
                    </a:lnTo>
                    <a:lnTo>
                      <a:pt x="0" y="71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5318" name="Freeform 7"/>
              <p:cNvSpPr>
                <a:spLocks/>
              </p:cNvSpPr>
              <p:nvPr/>
            </p:nvSpPr>
            <p:spPr bwMode="auto">
              <a:xfrm>
                <a:off x="1080" y="720"/>
                <a:ext cx="866" cy="634"/>
              </a:xfrm>
              <a:custGeom>
                <a:avLst/>
                <a:gdLst>
                  <a:gd name="T0" fmla="*/ 0 w 866"/>
                  <a:gd name="T1" fmla="*/ 0 h 634"/>
                  <a:gd name="T2" fmla="*/ 865 w 866"/>
                  <a:gd name="T3" fmla="*/ 0 h 634"/>
                  <a:gd name="T4" fmla="*/ 865 w 866"/>
                  <a:gd name="T5" fmla="*/ 633 h 634"/>
                  <a:gd name="T6" fmla="*/ 0 w 866"/>
                  <a:gd name="T7" fmla="*/ 633 h 634"/>
                  <a:gd name="T8" fmla="*/ 0 w 866"/>
                  <a:gd name="T9" fmla="*/ 0 h 634"/>
                  <a:gd name="T10" fmla="*/ 0 60000 65536"/>
                  <a:gd name="T11" fmla="*/ 0 60000 65536"/>
                  <a:gd name="T12" fmla="*/ 0 60000 65536"/>
                  <a:gd name="T13" fmla="*/ 0 60000 65536"/>
                  <a:gd name="T14" fmla="*/ 0 60000 65536"/>
                  <a:gd name="T15" fmla="*/ 0 w 866"/>
                  <a:gd name="T16" fmla="*/ 0 h 634"/>
                  <a:gd name="T17" fmla="*/ 866 w 866"/>
                  <a:gd name="T18" fmla="*/ 634 h 634"/>
                </a:gdLst>
                <a:ahLst/>
                <a:cxnLst>
                  <a:cxn ang="T10">
                    <a:pos x="T0" y="T1"/>
                  </a:cxn>
                  <a:cxn ang="T11">
                    <a:pos x="T2" y="T3"/>
                  </a:cxn>
                  <a:cxn ang="T12">
                    <a:pos x="T4" y="T5"/>
                  </a:cxn>
                  <a:cxn ang="T13">
                    <a:pos x="T6" y="T7"/>
                  </a:cxn>
                  <a:cxn ang="T14">
                    <a:pos x="T8" y="T9"/>
                  </a:cxn>
                </a:cxnLst>
                <a:rect l="T15" t="T16" r="T17" b="T18"/>
                <a:pathLst>
                  <a:path w="866" h="634">
                    <a:moveTo>
                      <a:pt x="0" y="0"/>
                    </a:moveTo>
                    <a:lnTo>
                      <a:pt x="865" y="0"/>
                    </a:lnTo>
                    <a:lnTo>
                      <a:pt x="865" y="633"/>
                    </a:lnTo>
                    <a:lnTo>
                      <a:pt x="0" y="633"/>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5319" name="Freeform 8"/>
              <p:cNvSpPr>
                <a:spLocks/>
              </p:cNvSpPr>
              <p:nvPr/>
            </p:nvSpPr>
            <p:spPr bwMode="auto">
              <a:xfrm>
                <a:off x="1084" y="1380"/>
                <a:ext cx="873" cy="675"/>
              </a:xfrm>
              <a:custGeom>
                <a:avLst/>
                <a:gdLst>
                  <a:gd name="T0" fmla="*/ 0 w 873"/>
                  <a:gd name="T1" fmla="*/ 0 h 675"/>
                  <a:gd name="T2" fmla="*/ 872 w 873"/>
                  <a:gd name="T3" fmla="*/ 0 h 675"/>
                  <a:gd name="T4" fmla="*/ 872 w 873"/>
                  <a:gd name="T5" fmla="*/ 674 h 675"/>
                  <a:gd name="T6" fmla="*/ 0 w 873"/>
                  <a:gd name="T7" fmla="*/ 674 h 675"/>
                  <a:gd name="T8" fmla="*/ 0 w 873"/>
                  <a:gd name="T9" fmla="*/ 0 h 675"/>
                  <a:gd name="T10" fmla="*/ 0 60000 65536"/>
                  <a:gd name="T11" fmla="*/ 0 60000 65536"/>
                  <a:gd name="T12" fmla="*/ 0 60000 65536"/>
                  <a:gd name="T13" fmla="*/ 0 60000 65536"/>
                  <a:gd name="T14" fmla="*/ 0 60000 65536"/>
                  <a:gd name="T15" fmla="*/ 0 w 873"/>
                  <a:gd name="T16" fmla="*/ 0 h 675"/>
                  <a:gd name="T17" fmla="*/ 873 w 873"/>
                  <a:gd name="T18" fmla="*/ 675 h 675"/>
                </a:gdLst>
                <a:ahLst/>
                <a:cxnLst>
                  <a:cxn ang="T10">
                    <a:pos x="T0" y="T1"/>
                  </a:cxn>
                  <a:cxn ang="T11">
                    <a:pos x="T2" y="T3"/>
                  </a:cxn>
                  <a:cxn ang="T12">
                    <a:pos x="T4" y="T5"/>
                  </a:cxn>
                  <a:cxn ang="T13">
                    <a:pos x="T6" y="T7"/>
                  </a:cxn>
                  <a:cxn ang="T14">
                    <a:pos x="T8" y="T9"/>
                  </a:cxn>
                </a:cxnLst>
                <a:rect l="T15" t="T16" r="T17" b="T18"/>
                <a:pathLst>
                  <a:path w="873" h="675">
                    <a:moveTo>
                      <a:pt x="0" y="0"/>
                    </a:moveTo>
                    <a:lnTo>
                      <a:pt x="872" y="0"/>
                    </a:lnTo>
                    <a:lnTo>
                      <a:pt x="872" y="674"/>
                    </a:lnTo>
                    <a:lnTo>
                      <a:pt x="0" y="674"/>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5320" name="Freeform 9"/>
              <p:cNvSpPr>
                <a:spLocks/>
              </p:cNvSpPr>
              <p:nvPr/>
            </p:nvSpPr>
            <p:spPr bwMode="auto">
              <a:xfrm>
                <a:off x="1084" y="2076"/>
                <a:ext cx="862" cy="558"/>
              </a:xfrm>
              <a:custGeom>
                <a:avLst/>
                <a:gdLst>
                  <a:gd name="T0" fmla="*/ 0 w 862"/>
                  <a:gd name="T1" fmla="*/ 0 h 558"/>
                  <a:gd name="T2" fmla="*/ 861 w 862"/>
                  <a:gd name="T3" fmla="*/ 0 h 558"/>
                  <a:gd name="T4" fmla="*/ 861 w 862"/>
                  <a:gd name="T5" fmla="*/ 557 h 558"/>
                  <a:gd name="T6" fmla="*/ 0 w 862"/>
                  <a:gd name="T7" fmla="*/ 557 h 558"/>
                  <a:gd name="T8" fmla="*/ 0 w 862"/>
                  <a:gd name="T9" fmla="*/ 0 h 558"/>
                  <a:gd name="T10" fmla="*/ 0 60000 65536"/>
                  <a:gd name="T11" fmla="*/ 0 60000 65536"/>
                  <a:gd name="T12" fmla="*/ 0 60000 65536"/>
                  <a:gd name="T13" fmla="*/ 0 60000 65536"/>
                  <a:gd name="T14" fmla="*/ 0 60000 65536"/>
                  <a:gd name="T15" fmla="*/ 0 w 862"/>
                  <a:gd name="T16" fmla="*/ 0 h 558"/>
                  <a:gd name="T17" fmla="*/ 862 w 862"/>
                  <a:gd name="T18" fmla="*/ 558 h 558"/>
                </a:gdLst>
                <a:ahLst/>
                <a:cxnLst>
                  <a:cxn ang="T10">
                    <a:pos x="T0" y="T1"/>
                  </a:cxn>
                  <a:cxn ang="T11">
                    <a:pos x="T2" y="T3"/>
                  </a:cxn>
                  <a:cxn ang="T12">
                    <a:pos x="T4" y="T5"/>
                  </a:cxn>
                  <a:cxn ang="T13">
                    <a:pos x="T6" y="T7"/>
                  </a:cxn>
                  <a:cxn ang="T14">
                    <a:pos x="T8" y="T9"/>
                  </a:cxn>
                </a:cxnLst>
                <a:rect l="T15" t="T16" r="T17" b="T18"/>
                <a:pathLst>
                  <a:path w="862" h="558">
                    <a:moveTo>
                      <a:pt x="0" y="0"/>
                    </a:moveTo>
                    <a:lnTo>
                      <a:pt x="861" y="0"/>
                    </a:lnTo>
                    <a:lnTo>
                      <a:pt x="861" y="557"/>
                    </a:lnTo>
                    <a:lnTo>
                      <a:pt x="0" y="557"/>
                    </a:lnTo>
                    <a:lnTo>
                      <a:pt x="0" y="0"/>
                    </a:lnTo>
                    <a:close/>
                  </a:path>
                </a:pathLst>
              </a:custGeom>
              <a:solidFill>
                <a:srgbClr val="FFFFFF"/>
              </a:solidFill>
              <a:ln w="76200">
                <a:solidFill>
                  <a:srgbClr val="000000"/>
                </a:solidFill>
                <a:round/>
                <a:headEnd/>
                <a:tailEnd/>
              </a:ln>
            </p:spPr>
            <p:txBody>
              <a:bodyPr wrap="none" anchor="ctr"/>
              <a:lstStyle/>
              <a:p>
                <a:endParaRPr lang="ru-RU"/>
              </a:p>
            </p:txBody>
          </p:sp>
        </p:grpSp>
        <p:sp>
          <p:nvSpPr>
            <p:cNvPr id="55307" name="Text Box 10"/>
            <p:cNvSpPr txBox="1">
              <a:spLocks noChangeArrowheads="1"/>
            </p:cNvSpPr>
            <p:nvPr/>
          </p:nvSpPr>
          <p:spPr bwMode="auto">
            <a:xfrm>
              <a:off x="592" y="952"/>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1</a:t>
              </a:r>
            </a:p>
          </p:txBody>
        </p:sp>
        <p:sp>
          <p:nvSpPr>
            <p:cNvPr id="55308" name="Text Box 11"/>
            <p:cNvSpPr txBox="1">
              <a:spLocks noChangeArrowheads="1"/>
            </p:cNvSpPr>
            <p:nvPr/>
          </p:nvSpPr>
          <p:spPr bwMode="auto">
            <a:xfrm>
              <a:off x="1464" y="928"/>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2</a:t>
              </a:r>
            </a:p>
          </p:txBody>
        </p:sp>
        <p:sp>
          <p:nvSpPr>
            <p:cNvPr id="55309" name="Text Box 12"/>
            <p:cNvSpPr txBox="1">
              <a:spLocks noChangeArrowheads="1"/>
            </p:cNvSpPr>
            <p:nvPr/>
          </p:nvSpPr>
          <p:spPr bwMode="auto">
            <a:xfrm>
              <a:off x="2296" y="936"/>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3</a:t>
              </a:r>
            </a:p>
          </p:txBody>
        </p:sp>
        <p:sp>
          <p:nvSpPr>
            <p:cNvPr id="55310" name="Text Box 13"/>
            <p:cNvSpPr txBox="1">
              <a:spLocks noChangeArrowheads="1"/>
            </p:cNvSpPr>
            <p:nvPr/>
          </p:nvSpPr>
          <p:spPr bwMode="auto">
            <a:xfrm>
              <a:off x="592" y="1624"/>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4</a:t>
              </a:r>
            </a:p>
          </p:txBody>
        </p:sp>
        <p:sp>
          <p:nvSpPr>
            <p:cNvPr id="55311" name="Text Box 14"/>
            <p:cNvSpPr txBox="1">
              <a:spLocks noChangeArrowheads="1"/>
            </p:cNvSpPr>
            <p:nvPr/>
          </p:nvSpPr>
          <p:spPr bwMode="auto">
            <a:xfrm>
              <a:off x="1432" y="1608"/>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5</a:t>
              </a:r>
            </a:p>
          </p:txBody>
        </p:sp>
        <p:sp>
          <p:nvSpPr>
            <p:cNvPr id="55312" name="Text Box 15"/>
            <p:cNvSpPr txBox="1">
              <a:spLocks noChangeArrowheads="1"/>
            </p:cNvSpPr>
            <p:nvPr/>
          </p:nvSpPr>
          <p:spPr bwMode="auto">
            <a:xfrm>
              <a:off x="2280" y="1624"/>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6</a:t>
              </a:r>
            </a:p>
          </p:txBody>
        </p:sp>
        <p:sp>
          <p:nvSpPr>
            <p:cNvPr id="55313" name="Text Box 16"/>
            <p:cNvSpPr txBox="1">
              <a:spLocks noChangeArrowheads="1"/>
            </p:cNvSpPr>
            <p:nvPr/>
          </p:nvSpPr>
          <p:spPr bwMode="auto">
            <a:xfrm>
              <a:off x="584" y="2264"/>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7</a:t>
              </a:r>
            </a:p>
          </p:txBody>
        </p:sp>
        <p:sp>
          <p:nvSpPr>
            <p:cNvPr id="55314" name="Text Box 17"/>
            <p:cNvSpPr txBox="1">
              <a:spLocks noChangeArrowheads="1"/>
            </p:cNvSpPr>
            <p:nvPr/>
          </p:nvSpPr>
          <p:spPr bwMode="auto">
            <a:xfrm>
              <a:off x="1408" y="2256"/>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8</a:t>
              </a:r>
            </a:p>
          </p:txBody>
        </p:sp>
        <p:sp>
          <p:nvSpPr>
            <p:cNvPr id="55315" name="Text Box 18"/>
            <p:cNvSpPr txBox="1">
              <a:spLocks noChangeArrowheads="1"/>
            </p:cNvSpPr>
            <p:nvPr/>
          </p:nvSpPr>
          <p:spPr bwMode="auto">
            <a:xfrm>
              <a:off x="2312" y="2264"/>
              <a:ext cx="272" cy="188"/>
            </a:xfrm>
            <a:prstGeom prst="rect">
              <a:avLst/>
            </a:prstGeom>
            <a:noFill/>
            <a:ln w="9525">
              <a:noFill/>
              <a:miter lim="800000"/>
              <a:headEnd/>
              <a:tailEnd/>
            </a:ln>
          </p:spPr>
          <p:txBody>
            <a:bodyPr>
              <a:spAutoFit/>
            </a:bodyPr>
            <a:lstStyle/>
            <a:p>
              <a:r>
                <a:rPr lang="en-GB" sz="1600">
                  <a:solidFill>
                    <a:srgbClr val="000000"/>
                  </a:solidFill>
                  <a:latin typeface="Arial - 72" charset="0"/>
                </a:rPr>
                <a:t>9</a:t>
              </a:r>
            </a:p>
          </p:txBody>
        </p:sp>
      </p:grpSp>
      <p:sp>
        <p:nvSpPr>
          <p:cNvPr id="55300" name="Text Box 19"/>
          <p:cNvSpPr txBox="1">
            <a:spLocks noChangeArrowheads="1"/>
          </p:cNvSpPr>
          <p:nvPr/>
        </p:nvSpPr>
        <p:spPr bwMode="auto">
          <a:xfrm>
            <a:off x="279400" y="0"/>
            <a:ext cx="9982200" cy="1098550"/>
          </a:xfrm>
          <a:prstGeom prst="rect">
            <a:avLst/>
          </a:prstGeom>
          <a:noFill/>
          <a:ln w="9525">
            <a:noFill/>
            <a:miter lim="800000"/>
            <a:headEnd/>
            <a:tailEnd/>
          </a:ln>
        </p:spPr>
        <p:txBody>
          <a:bodyPr>
            <a:spAutoFit/>
          </a:bodyPr>
          <a:lstStyle/>
          <a:p>
            <a:r>
              <a:rPr lang="ru-RU" sz="6600" b="1">
                <a:solidFill>
                  <a:srgbClr val="7B7BC0"/>
                </a:solidFill>
                <a:latin typeface="Trebuchet MS - 16" charset="0"/>
              </a:rPr>
              <a:t>Крестик</a:t>
            </a:r>
            <a:r>
              <a:rPr lang="ru-RU" sz="6600" b="1">
                <a:solidFill>
                  <a:srgbClr val="7B7BC0"/>
                </a:solidFill>
              </a:rPr>
              <a:t>тер</a:t>
            </a:r>
            <a:r>
              <a:rPr lang="ru-RU" sz="6600" b="1">
                <a:solidFill>
                  <a:srgbClr val="7B7BC0"/>
                </a:solidFill>
                <a:latin typeface="Trebuchet MS - 16" charset="0"/>
              </a:rPr>
              <a:t>-н</a:t>
            </a:r>
            <a:r>
              <a:rPr lang="ru-RU" sz="6600" b="1">
                <a:solidFill>
                  <a:srgbClr val="7B7BC0"/>
                </a:solidFill>
              </a:rPr>
              <a:t>ө</a:t>
            </a:r>
            <a:r>
              <a:rPr lang="ru-RU" sz="6600" b="1">
                <a:solidFill>
                  <a:srgbClr val="7B7BC0"/>
                </a:solidFill>
                <a:latin typeface="Trebuchet MS - 16" charset="0"/>
              </a:rPr>
              <a:t>л</a:t>
            </a:r>
            <a:r>
              <a:rPr lang="ru-RU" sz="6600" b="1">
                <a:solidFill>
                  <a:srgbClr val="7B7BC0"/>
                </a:solidFill>
              </a:rPr>
              <a:t>діктер</a:t>
            </a:r>
            <a:endParaRPr lang="en-GB" sz="6600" b="1">
              <a:solidFill>
                <a:srgbClr val="7B7BC0"/>
              </a:solidFill>
              <a:latin typeface="Trebuchet MS - 16" charset="0"/>
            </a:endParaRPr>
          </a:p>
        </p:txBody>
      </p:sp>
      <p:sp>
        <p:nvSpPr>
          <p:cNvPr id="55301" name="Text Box 20"/>
          <p:cNvSpPr txBox="1">
            <a:spLocks noChangeArrowheads="1"/>
          </p:cNvSpPr>
          <p:nvPr/>
        </p:nvSpPr>
        <p:spPr bwMode="auto">
          <a:xfrm>
            <a:off x="6172200" y="3505200"/>
            <a:ext cx="2641600" cy="892175"/>
          </a:xfrm>
          <a:prstGeom prst="rect">
            <a:avLst/>
          </a:prstGeom>
          <a:noFill/>
          <a:ln w="9525">
            <a:noFill/>
            <a:miter lim="800000"/>
            <a:headEnd/>
            <a:tailEnd/>
          </a:ln>
        </p:spPr>
        <p:txBody>
          <a:bodyPr>
            <a:spAutoFit/>
          </a:bodyPr>
          <a:lstStyle/>
          <a:p>
            <a:r>
              <a:rPr lang="en-GB" sz="4600" b="1">
                <a:solidFill>
                  <a:srgbClr val="7B7BC0"/>
                </a:solidFill>
                <a:latin typeface="Trebuchet MS - 16" charset="0"/>
              </a:rPr>
              <a:t>Rules:</a:t>
            </a:r>
          </a:p>
        </p:txBody>
      </p:sp>
      <p:sp>
        <p:nvSpPr>
          <p:cNvPr id="55302" name="Text Box 21"/>
          <p:cNvSpPr txBox="1">
            <a:spLocks noChangeArrowheads="1"/>
          </p:cNvSpPr>
          <p:nvPr/>
        </p:nvSpPr>
        <p:spPr bwMode="auto">
          <a:xfrm>
            <a:off x="4991100" y="4279900"/>
            <a:ext cx="4978400" cy="1920875"/>
          </a:xfrm>
          <a:prstGeom prst="rect">
            <a:avLst/>
          </a:prstGeom>
          <a:noFill/>
          <a:ln w="9525">
            <a:noFill/>
            <a:miter lim="800000"/>
            <a:headEnd/>
            <a:tailEnd/>
          </a:ln>
        </p:spPr>
        <p:txBody>
          <a:bodyPr>
            <a:spAutoFit/>
          </a:bodyPr>
          <a:lstStyle/>
          <a:p>
            <a:r>
              <a:rPr lang="en-GB" sz="1500" b="1">
                <a:solidFill>
                  <a:srgbClr val="FFFFFF"/>
                </a:solidFill>
                <a:latin typeface="Trebuchet MS - 16" charset="0"/>
              </a:rPr>
              <a:t>1.  </a:t>
            </a:r>
            <a:r>
              <a:rPr lang="kk-KZ" sz="1500" b="1">
                <a:solidFill>
                  <a:srgbClr val="FFFFFF"/>
                </a:solidFill>
              </a:rPr>
              <a:t>1-ші команда</a:t>
            </a:r>
            <a:r>
              <a:rPr lang="en-GB" sz="1500" b="1">
                <a:solidFill>
                  <a:srgbClr val="FFFFFF"/>
                </a:solidFill>
                <a:latin typeface="Trebuchet MS - 16" charset="0"/>
              </a:rPr>
              <a:t> (</a:t>
            </a:r>
            <a:r>
              <a:rPr lang="kk-KZ" sz="1500" b="1">
                <a:solidFill>
                  <a:srgbClr val="FFFFFF"/>
                </a:solidFill>
              </a:rPr>
              <a:t>нөлдіктер</a:t>
            </a:r>
            <a:r>
              <a:rPr lang="en-GB" sz="1500" b="1">
                <a:solidFill>
                  <a:srgbClr val="FFFFFF"/>
                </a:solidFill>
                <a:latin typeface="Trebuchet MS - 16" charset="0"/>
              </a:rPr>
              <a:t>) </a:t>
            </a:r>
            <a:r>
              <a:rPr lang="kk-KZ" sz="1500" b="1">
                <a:solidFill>
                  <a:srgbClr val="FFFFFF"/>
                </a:solidFill>
              </a:rPr>
              <a:t>кестеден сан таңдайды</a:t>
            </a:r>
            <a:r>
              <a:rPr lang="en-GB" sz="1500" b="1">
                <a:solidFill>
                  <a:srgbClr val="FFFFFF"/>
                </a:solidFill>
                <a:latin typeface="Trebuchet MS - 16" charset="0"/>
              </a:rPr>
              <a:t>.</a:t>
            </a:r>
          </a:p>
          <a:p>
            <a:r>
              <a:rPr lang="en-GB" sz="1500" b="1">
                <a:solidFill>
                  <a:srgbClr val="FFFFFF"/>
                </a:solidFill>
                <a:latin typeface="Trebuchet MS - 16" charset="0"/>
              </a:rPr>
              <a:t>2.  </a:t>
            </a:r>
            <a:r>
              <a:rPr lang="kk-KZ" sz="1500" b="1">
                <a:solidFill>
                  <a:srgbClr val="FFFFFF"/>
                </a:solidFill>
              </a:rPr>
              <a:t>Мұғалім сол нөмірдегі сұрақты оқиды</a:t>
            </a:r>
            <a:r>
              <a:rPr lang="en-GB" sz="1500" b="1">
                <a:solidFill>
                  <a:srgbClr val="FFFFFF"/>
                </a:solidFill>
                <a:latin typeface="Trebuchet MS - 16" charset="0"/>
              </a:rPr>
              <a:t>.</a:t>
            </a:r>
          </a:p>
          <a:p>
            <a:r>
              <a:rPr lang="en-GB" sz="1500" b="1">
                <a:solidFill>
                  <a:srgbClr val="FFFFFF"/>
                </a:solidFill>
                <a:latin typeface="Trebuchet MS - 16" charset="0"/>
              </a:rPr>
              <a:t>3. </a:t>
            </a:r>
            <a:r>
              <a:rPr lang="kk-KZ" sz="1500" b="1">
                <a:solidFill>
                  <a:srgbClr val="FFFFFF"/>
                </a:solidFill>
              </a:rPr>
              <a:t>Жауап дұрыс болған жағдайда, 1-ші команда сол квадратқа крестик қояды</a:t>
            </a:r>
            <a:r>
              <a:rPr lang="en-GB" sz="1500" b="1">
                <a:solidFill>
                  <a:srgbClr val="FFFFFF"/>
                </a:solidFill>
                <a:latin typeface="Trebuchet MS - 16" charset="0"/>
              </a:rPr>
              <a:t>.</a:t>
            </a:r>
          </a:p>
          <a:p>
            <a:r>
              <a:rPr lang="ru-RU" sz="1500" b="1">
                <a:solidFill>
                  <a:srgbClr val="FFFFFF"/>
                </a:solidFill>
                <a:latin typeface="Trebuchet MS - 16" charset="0"/>
              </a:rPr>
              <a:t>4. </a:t>
            </a:r>
            <a:r>
              <a:rPr lang="ru-RU" sz="1500" b="1">
                <a:solidFill>
                  <a:srgbClr val="FFFFFF"/>
                </a:solidFill>
              </a:rPr>
              <a:t>Жауап дұрыс болмаған жағдайда, 2-ші команда (крестиктер) сұраққа жауап беруге және сол квадратқа крестик қоюға мүмкіндік алады</a:t>
            </a:r>
            <a:r>
              <a:rPr lang="en-GB" sz="1500" b="1">
                <a:solidFill>
                  <a:srgbClr val="FFFFFF"/>
                </a:solidFill>
                <a:latin typeface="Trebuchet MS - 16" charset="0"/>
              </a:rPr>
              <a:t>.</a:t>
            </a:r>
          </a:p>
        </p:txBody>
      </p:sp>
      <p:sp>
        <p:nvSpPr>
          <p:cNvPr id="55303" name="Text Box 22"/>
          <p:cNvSpPr txBox="1">
            <a:spLocks noChangeArrowheads="1"/>
          </p:cNvSpPr>
          <p:nvPr/>
        </p:nvSpPr>
        <p:spPr bwMode="auto">
          <a:xfrm>
            <a:off x="5969000" y="3136900"/>
            <a:ext cx="3454400" cy="854075"/>
          </a:xfrm>
          <a:prstGeom prst="rect">
            <a:avLst/>
          </a:prstGeom>
          <a:noFill/>
          <a:ln w="9525">
            <a:noFill/>
            <a:miter lim="800000"/>
            <a:headEnd/>
            <a:tailEnd/>
          </a:ln>
        </p:spPr>
        <p:txBody>
          <a:bodyPr>
            <a:spAutoFit/>
          </a:bodyPr>
          <a:lstStyle/>
          <a:p>
            <a:r>
              <a:rPr lang="ru-RU" sz="5000" b="1">
                <a:solidFill>
                  <a:srgbClr val="FFFFFF"/>
                </a:solidFill>
              </a:rPr>
              <a:t>Ереже</a:t>
            </a:r>
            <a:endParaRPr lang="en-GB" sz="5000" b="1">
              <a:solidFill>
                <a:srgbClr val="FFFFFF"/>
              </a:solidFill>
              <a:latin typeface="Trebuchet MS - 16" charset="0"/>
            </a:endParaRPr>
          </a:p>
        </p:txBody>
      </p:sp>
      <p:pic>
        <p:nvPicPr>
          <p:cNvPr id="55304" name="Picture 23" descr="images[38]"/>
          <p:cNvPicPr>
            <a:picLocks noChangeAspect="1" noChangeArrowheads="1"/>
          </p:cNvPicPr>
          <p:nvPr/>
        </p:nvPicPr>
        <p:blipFill>
          <a:blip r:embed="rId3" cstate="print"/>
          <a:srcRect/>
          <a:stretch>
            <a:fillRect/>
          </a:stretch>
        </p:blipFill>
        <p:spPr bwMode="auto">
          <a:xfrm rot="-1078200">
            <a:off x="1125538" y="4665663"/>
            <a:ext cx="2368550" cy="1795462"/>
          </a:xfrm>
          <a:prstGeom prst="rect">
            <a:avLst/>
          </a:prstGeom>
          <a:noFill/>
          <a:ln w="9525">
            <a:noFill/>
            <a:miter lim="800000"/>
            <a:headEnd/>
            <a:tailEnd/>
          </a:ln>
        </p:spPr>
      </p:pic>
      <p:pic>
        <p:nvPicPr>
          <p:cNvPr id="55305" name="Picture 24" descr="noughts1[1]"/>
          <p:cNvPicPr>
            <a:picLocks noChangeAspect="1" noChangeArrowheads="1"/>
          </p:cNvPicPr>
          <p:nvPr/>
        </p:nvPicPr>
        <p:blipFill>
          <a:blip r:embed="rId4" cstate="print"/>
          <a:srcRect/>
          <a:stretch>
            <a:fillRect/>
          </a:stretch>
        </p:blipFill>
        <p:spPr bwMode="auto">
          <a:xfrm>
            <a:off x="5740400" y="1066800"/>
            <a:ext cx="2909888" cy="18176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76200" y="4445000"/>
            <a:ext cx="9931400" cy="2390775"/>
            <a:chOff x="48" y="2800"/>
            <a:chExt cx="6256" cy="1506"/>
          </a:xfrm>
        </p:grpSpPr>
        <p:sp>
          <p:nvSpPr>
            <p:cNvPr id="56329" name="Oval 3"/>
            <p:cNvSpPr>
              <a:spLocks noChangeArrowheads="1"/>
            </p:cNvSpPr>
            <p:nvPr/>
          </p:nvSpPr>
          <p:spPr bwMode="auto">
            <a:xfrm>
              <a:off x="4976" y="2864"/>
              <a:ext cx="1328" cy="1442"/>
            </a:xfrm>
            <a:prstGeom prst="ellipse">
              <a:avLst/>
            </a:prstGeom>
            <a:solidFill>
              <a:srgbClr val="FF0000"/>
            </a:solidFill>
            <a:ln w="127000">
              <a:solidFill>
                <a:srgbClr val="FFFFFF"/>
              </a:solidFill>
              <a:prstDash val="sysDot"/>
              <a:round/>
              <a:headEnd/>
              <a:tailEnd/>
            </a:ln>
          </p:spPr>
          <p:txBody>
            <a:bodyPr wrap="none" anchor="ctr"/>
            <a:lstStyle/>
            <a:p>
              <a:endParaRPr lang="en-US"/>
            </a:p>
          </p:txBody>
        </p:sp>
        <p:sp>
          <p:nvSpPr>
            <p:cNvPr id="56330" name="Oval 4"/>
            <p:cNvSpPr>
              <a:spLocks noChangeArrowheads="1"/>
            </p:cNvSpPr>
            <p:nvPr/>
          </p:nvSpPr>
          <p:spPr bwMode="auto">
            <a:xfrm>
              <a:off x="3256" y="2880"/>
              <a:ext cx="1680" cy="1381"/>
            </a:xfrm>
            <a:prstGeom prst="ellipse">
              <a:avLst/>
            </a:prstGeom>
            <a:solidFill>
              <a:srgbClr val="800080"/>
            </a:solidFill>
            <a:ln w="127000">
              <a:solidFill>
                <a:srgbClr val="FFFFFF"/>
              </a:solidFill>
              <a:prstDash val="sysDot"/>
              <a:round/>
              <a:headEnd/>
              <a:tailEnd/>
            </a:ln>
          </p:spPr>
          <p:txBody>
            <a:bodyPr wrap="none" anchor="ctr"/>
            <a:lstStyle/>
            <a:p>
              <a:endParaRPr lang="en-US"/>
            </a:p>
          </p:txBody>
        </p:sp>
        <p:sp>
          <p:nvSpPr>
            <p:cNvPr id="56331" name="Oval 5"/>
            <p:cNvSpPr>
              <a:spLocks noChangeArrowheads="1"/>
            </p:cNvSpPr>
            <p:nvPr/>
          </p:nvSpPr>
          <p:spPr bwMode="auto">
            <a:xfrm>
              <a:off x="1616" y="2872"/>
              <a:ext cx="1616" cy="1389"/>
            </a:xfrm>
            <a:prstGeom prst="ellipse">
              <a:avLst/>
            </a:prstGeom>
            <a:solidFill>
              <a:srgbClr val="009300"/>
            </a:solidFill>
            <a:ln w="127000">
              <a:solidFill>
                <a:srgbClr val="FFFFFF"/>
              </a:solidFill>
              <a:prstDash val="sysDot"/>
              <a:round/>
              <a:headEnd/>
              <a:tailEnd/>
            </a:ln>
          </p:spPr>
          <p:txBody>
            <a:bodyPr wrap="none" anchor="ctr"/>
            <a:lstStyle/>
            <a:p>
              <a:endParaRPr lang="en-US"/>
            </a:p>
          </p:txBody>
        </p:sp>
        <p:sp>
          <p:nvSpPr>
            <p:cNvPr id="56332" name="Oval 6"/>
            <p:cNvSpPr>
              <a:spLocks noChangeArrowheads="1"/>
            </p:cNvSpPr>
            <p:nvPr/>
          </p:nvSpPr>
          <p:spPr bwMode="auto">
            <a:xfrm>
              <a:off x="48" y="2800"/>
              <a:ext cx="1560" cy="1461"/>
            </a:xfrm>
            <a:prstGeom prst="ellipse">
              <a:avLst/>
            </a:prstGeom>
            <a:solidFill>
              <a:srgbClr val="0000FF"/>
            </a:solidFill>
            <a:ln w="127000">
              <a:solidFill>
                <a:srgbClr val="FFFFFF"/>
              </a:solidFill>
              <a:prstDash val="sysDot"/>
              <a:round/>
              <a:headEnd/>
              <a:tailEnd/>
            </a:ln>
          </p:spPr>
          <p:txBody>
            <a:bodyPr wrap="none" anchor="ctr"/>
            <a:lstStyle/>
            <a:p>
              <a:endParaRPr lang="en-US"/>
            </a:p>
          </p:txBody>
        </p:sp>
        <p:sp>
          <p:nvSpPr>
            <p:cNvPr id="56333" name="Text Box 7"/>
            <p:cNvSpPr txBox="1">
              <a:spLocks noChangeArrowheads="1"/>
            </p:cNvSpPr>
            <p:nvPr/>
          </p:nvSpPr>
          <p:spPr bwMode="auto">
            <a:xfrm>
              <a:off x="48" y="2904"/>
              <a:ext cx="1536" cy="1221"/>
            </a:xfrm>
            <a:prstGeom prst="rect">
              <a:avLst/>
            </a:prstGeom>
            <a:noFill/>
            <a:ln w="9525">
              <a:noFill/>
              <a:miter lim="800000"/>
              <a:headEnd/>
              <a:tailEnd/>
            </a:ln>
          </p:spPr>
          <p:txBody>
            <a:bodyPr>
              <a:spAutoFit/>
            </a:bodyPr>
            <a:lstStyle/>
            <a:p>
              <a:pPr algn="ctr"/>
              <a:r>
                <a:rPr lang="en-GB" sz="1500" b="1">
                  <a:solidFill>
                    <a:srgbClr val="FFFFFF"/>
                  </a:solidFill>
                  <a:latin typeface="Trebuchet MS - 16" charset="0"/>
                </a:rPr>
                <a:t>1</a:t>
              </a:r>
              <a:r>
                <a:rPr lang="kk-KZ" sz="1500" b="1">
                  <a:solidFill>
                    <a:srgbClr val="FFFFFF"/>
                  </a:solidFill>
                </a:rPr>
                <a:t>-оқушы</a:t>
              </a:r>
              <a:r>
                <a:rPr lang="en-GB" sz="1500" b="1">
                  <a:solidFill>
                    <a:srgbClr val="FFFFFF"/>
                  </a:solidFill>
                  <a:latin typeface="Trebuchet MS - 16" charset="0"/>
                </a:rPr>
                <a:t>:  </a:t>
              </a:r>
            </a:p>
            <a:p>
              <a:pPr algn="ctr"/>
              <a:r>
                <a:rPr lang="ru-RU" sz="1500" b="1">
                  <a:solidFill>
                    <a:srgbClr val="FFFFFF"/>
                  </a:solidFill>
                </a:rPr>
                <a:t>телефон соғылып жатқанға ұқсатып, тәулік бойы орын алған оқиғалар туралы хабарлайды.</a:t>
              </a:r>
              <a:r>
                <a:rPr lang="ru-RU" sz="1500" b="1">
                  <a:solidFill>
                    <a:srgbClr val="FFFFFF"/>
                  </a:solidFill>
                  <a:latin typeface="Trebuchet MS - 16" charset="0"/>
                </a:rPr>
                <a:t> </a:t>
              </a:r>
              <a:r>
                <a:rPr lang="en-GB" sz="1500" b="1">
                  <a:solidFill>
                    <a:srgbClr val="FFFFFF"/>
                  </a:solidFill>
                  <a:latin typeface="Trebuchet MS - 16" charset="0"/>
                </a:rPr>
                <a:t>(</a:t>
              </a:r>
              <a:r>
                <a:rPr lang="kk-KZ" sz="1500" b="1">
                  <a:solidFill>
                    <a:srgbClr val="FFFFFF"/>
                  </a:solidFill>
                </a:rPr>
                <a:t>мысалы: су тасқынының деңгейі)</a:t>
              </a:r>
              <a:endParaRPr lang="en-GB" sz="1500" b="1">
                <a:solidFill>
                  <a:srgbClr val="FFFFFF"/>
                </a:solidFill>
              </a:endParaRPr>
            </a:p>
          </p:txBody>
        </p:sp>
        <p:sp>
          <p:nvSpPr>
            <p:cNvPr id="56334" name="Text Box 8"/>
            <p:cNvSpPr txBox="1">
              <a:spLocks noChangeArrowheads="1"/>
            </p:cNvSpPr>
            <p:nvPr/>
          </p:nvSpPr>
          <p:spPr bwMode="auto">
            <a:xfrm>
              <a:off x="5008" y="3072"/>
              <a:ext cx="1248" cy="490"/>
            </a:xfrm>
            <a:prstGeom prst="rect">
              <a:avLst/>
            </a:prstGeom>
            <a:noFill/>
            <a:ln w="9525">
              <a:noFill/>
              <a:miter lim="800000"/>
              <a:headEnd/>
              <a:tailEnd/>
            </a:ln>
          </p:spPr>
          <p:txBody>
            <a:bodyPr>
              <a:spAutoFit/>
            </a:bodyPr>
            <a:lstStyle/>
            <a:p>
              <a:pPr algn="ctr"/>
              <a:r>
                <a:rPr lang="en-GB" sz="1500" b="1">
                  <a:solidFill>
                    <a:srgbClr val="FFFFFF"/>
                  </a:solidFill>
                  <a:latin typeface="Trebuchet MS - 16" charset="0"/>
                </a:rPr>
                <a:t>4</a:t>
              </a:r>
              <a:r>
                <a:rPr lang="kk-KZ" sz="1500" b="1">
                  <a:solidFill>
                    <a:srgbClr val="FFFFFF"/>
                  </a:solidFill>
                </a:rPr>
                <a:t>-оқушы</a:t>
              </a:r>
              <a:r>
                <a:rPr lang="en-GB" sz="1500" b="1">
                  <a:solidFill>
                    <a:srgbClr val="FFFFFF"/>
                  </a:solidFill>
                  <a:latin typeface="Trebuchet MS - 16" charset="0"/>
                </a:rPr>
                <a:t>:  </a:t>
              </a:r>
            </a:p>
            <a:p>
              <a:pPr algn="ctr"/>
              <a:r>
                <a:rPr lang="ru-RU" sz="1500" b="1">
                  <a:solidFill>
                    <a:srgbClr val="FFFFFF"/>
                  </a:solidFill>
                </a:rPr>
                <a:t>Тілші сұхбат алатын куәгер.</a:t>
              </a:r>
              <a:endParaRPr lang="en-GB" sz="1500" b="1">
                <a:solidFill>
                  <a:srgbClr val="FFFFFF"/>
                </a:solidFill>
                <a:latin typeface="Trebuchet MS - 16" charset="0"/>
              </a:endParaRPr>
            </a:p>
          </p:txBody>
        </p:sp>
        <p:sp>
          <p:nvSpPr>
            <p:cNvPr id="56335" name="Text Box 9"/>
            <p:cNvSpPr txBox="1">
              <a:spLocks noChangeArrowheads="1"/>
            </p:cNvSpPr>
            <p:nvPr/>
          </p:nvSpPr>
          <p:spPr bwMode="auto">
            <a:xfrm>
              <a:off x="3240" y="2984"/>
              <a:ext cx="1664" cy="778"/>
            </a:xfrm>
            <a:prstGeom prst="rect">
              <a:avLst/>
            </a:prstGeom>
            <a:noFill/>
            <a:ln w="9525">
              <a:noFill/>
              <a:miter lim="800000"/>
              <a:headEnd/>
              <a:tailEnd/>
            </a:ln>
          </p:spPr>
          <p:txBody>
            <a:bodyPr>
              <a:spAutoFit/>
            </a:bodyPr>
            <a:lstStyle/>
            <a:p>
              <a:pPr algn="ctr"/>
              <a:r>
                <a:rPr lang="en-GB" sz="1500" b="1">
                  <a:solidFill>
                    <a:srgbClr val="FFFFFF"/>
                  </a:solidFill>
                  <a:latin typeface="Trebuchet MS - 16" charset="0"/>
                </a:rPr>
                <a:t>3</a:t>
              </a:r>
              <a:r>
                <a:rPr lang="kk-KZ" sz="1500" b="1">
                  <a:solidFill>
                    <a:srgbClr val="FFFFFF"/>
                  </a:solidFill>
                </a:rPr>
                <a:t>-оқушы</a:t>
              </a:r>
              <a:r>
                <a:rPr lang="en-GB" sz="1500" b="1">
                  <a:solidFill>
                    <a:srgbClr val="FFFFFF"/>
                  </a:solidFill>
                  <a:latin typeface="Trebuchet MS - 16" charset="0"/>
                </a:rPr>
                <a:t>: </a:t>
              </a:r>
              <a:endParaRPr lang="ru-RU" sz="1500" b="1">
                <a:solidFill>
                  <a:srgbClr val="FFFFFF"/>
                </a:solidFill>
                <a:latin typeface="Trebuchet MS - 16" charset="0"/>
              </a:endParaRPr>
            </a:p>
            <a:p>
              <a:pPr algn="ctr"/>
              <a:endParaRPr lang="ru-RU" sz="1500" b="1">
                <a:solidFill>
                  <a:srgbClr val="FFFFFF"/>
                </a:solidFill>
              </a:endParaRPr>
            </a:p>
            <a:p>
              <a:pPr algn="ctr"/>
              <a:endParaRPr lang="ru-RU" sz="1500" b="1">
                <a:solidFill>
                  <a:srgbClr val="FFFFFF"/>
                </a:solidFill>
              </a:endParaRPr>
            </a:p>
            <a:p>
              <a:pPr algn="ctr"/>
              <a:r>
                <a:rPr lang="ru-RU" sz="1500" b="1">
                  <a:solidFill>
                    <a:srgbClr val="FFFFFF"/>
                  </a:solidFill>
                </a:rPr>
                <a:t>Тілші</a:t>
              </a:r>
              <a:r>
                <a:rPr lang="en-GB" sz="1500" b="1">
                  <a:solidFill>
                    <a:srgbClr val="FFFFFF"/>
                  </a:solidFill>
                  <a:latin typeface="Trebuchet MS - 16" charset="0"/>
                </a:rPr>
                <a:t>; </a:t>
              </a:r>
              <a:r>
                <a:rPr lang="kk-KZ" sz="1500" b="1">
                  <a:solidFill>
                    <a:srgbClr val="FFFFFF"/>
                  </a:solidFill>
                </a:rPr>
                <a:t>оқиға орнынан ақпарат ұсынады.</a:t>
              </a:r>
              <a:endParaRPr lang="en-GB" sz="1500" b="1">
                <a:solidFill>
                  <a:srgbClr val="FFFFFF"/>
                </a:solidFill>
                <a:latin typeface="Trebuchet MS - 16" charset="0"/>
              </a:endParaRPr>
            </a:p>
          </p:txBody>
        </p:sp>
        <p:sp>
          <p:nvSpPr>
            <p:cNvPr id="56336" name="Text Box 10"/>
            <p:cNvSpPr txBox="1">
              <a:spLocks noChangeArrowheads="1"/>
            </p:cNvSpPr>
            <p:nvPr/>
          </p:nvSpPr>
          <p:spPr bwMode="auto">
            <a:xfrm>
              <a:off x="1680" y="2984"/>
              <a:ext cx="1472" cy="674"/>
            </a:xfrm>
            <a:prstGeom prst="rect">
              <a:avLst/>
            </a:prstGeom>
            <a:noFill/>
            <a:ln w="9525">
              <a:noFill/>
              <a:miter lim="800000"/>
              <a:headEnd/>
              <a:tailEnd/>
            </a:ln>
          </p:spPr>
          <p:txBody>
            <a:bodyPr>
              <a:spAutoFit/>
            </a:bodyPr>
            <a:lstStyle/>
            <a:p>
              <a:pPr algn="ctr"/>
              <a:r>
                <a:rPr lang="en-GB" sz="1600" b="1">
                  <a:solidFill>
                    <a:srgbClr val="FFFFFF"/>
                  </a:solidFill>
                  <a:latin typeface="Trebuchet MS - 16" charset="0"/>
                </a:rPr>
                <a:t>2</a:t>
              </a:r>
              <a:r>
                <a:rPr lang="kk-KZ" sz="1600" b="1">
                  <a:solidFill>
                    <a:srgbClr val="FFFFFF"/>
                  </a:solidFill>
                </a:rPr>
                <a:t>-оқушы</a:t>
              </a:r>
              <a:r>
                <a:rPr lang="en-GB" sz="1600" b="1">
                  <a:solidFill>
                    <a:srgbClr val="FFFFFF"/>
                  </a:solidFill>
                  <a:latin typeface="Trebuchet MS - 16" charset="0"/>
                </a:rPr>
                <a:t>:  </a:t>
              </a:r>
            </a:p>
            <a:p>
              <a:pPr algn="ctr"/>
              <a:r>
                <a:rPr lang="ru-RU" sz="1600" b="1">
                  <a:solidFill>
                    <a:srgbClr val="FFFFFF"/>
                  </a:solidFill>
                </a:rPr>
                <a:t>Телестудиядағы диктор; жиынтық ақпарат береді. </a:t>
              </a:r>
              <a:endParaRPr lang="en-GB" sz="1600" b="1">
                <a:solidFill>
                  <a:srgbClr val="FFFFFF"/>
                </a:solidFill>
              </a:endParaRPr>
            </a:p>
          </p:txBody>
        </p:sp>
      </p:grpSp>
      <p:sp>
        <p:nvSpPr>
          <p:cNvPr id="56323" name="Freeform 11"/>
          <p:cNvSpPr>
            <a:spLocks/>
          </p:cNvSpPr>
          <p:nvPr/>
        </p:nvSpPr>
        <p:spPr bwMode="auto">
          <a:xfrm>
            <a:off x="1371600" y="177800"/>
            <a:ext cx="7065963" cy="1195388"/>
          </a:xfrm>
          <a:custGeom>
            <a:avLst/>
            <a:gdLst>
              <a:gd name="T0" fmla="*/ 0 w 4451"/>
              <a:gd name="T1" fmla="*/ 0 h 753"/>
              <a:gd name="T2" fmla="*/ 2147483647 w 4451"/>
              <a:gd name="T3" fmla="*/ 0 h 753"/>
              <a:gd name="T4" fmla="*/ 2147483647 w 4451"/>
              <a:gd name="T5" fmla="*/ 2147483647 h 753"/>
              <a:gd name="T6" fmla="*/ 0 w 4451"/>
              <a:gd name="T7" fmla="*/ 2147483647 h 753"/>
              <a:gd name="T8" fmla="*/ 0 w 4451"/>
              <a:gd name="T9" fmla="*/ 0 h 753"/>
              <a:gd name="T10" fmla="*/ 0 60000 65536"/>
              <a:gd name="T11" fmla="*/ 0 60000 65536"/>
              <a:gd name="T12" fmla="*/ 0 60000 65536"/>
              <a:gd name="T13" fmla="*/ 0 60000 65536"/>
              <a:gd name="T14" fmla="*/ 0 60000 65536"/>
              <a:gd name="T15" fmla="*/ 0 w 4451"/>
              <a:gd name="T16" fmla="*/ 0 h 753"/>
              <a:gd name="T17" fmla="*/ 4451 w 4451"/>
              <a:gd name="T18" fmla="*/ 753 h 753"/>
            </a:gdLst>
            <a:ahLst/>
            <a:cxnLst>
              <a:cxn ang="T10">
                <a:pos x="T0" y="T1"/>
              </a:cxn>
              <a:cxn ang="T11">
                <a:pos x="T2" y="T3"/>
              </a:cxn>
              <a:cxn ang="T12">
                <a:pos x="T4" y="T5"/>
              </a:cxn>
              <a:cxn ang="T13">
                <a:pos x="T6" y="T7"/>
              </a:cxn>
              <a:cxn ang="T14">
                <a:pos x="T8" y="T9"/>
              </a:cxn>
            </a:cxnLst>
            <a:rect l="T15" t="T16" r="T17" b="T18"/>
            <a:pathLst>
              <a:path w="4451" h="753">
                <a:moveTo>
                  <a:pt x="0" y="0"/>
                </a:moveTo>
                <a:lnTo>
                  <a:pt x="4450" y="0"/>
                </a:lnTo>
                <a:lnTo>
                  <a:pt x="4450" y="752"/>
                </a:lnTo>
                <a:lnTo>
                  <a:pt x="0" y="752"/>
                </a:lnTo>
                <a:lnTo>
                  <a:pt x="0" y="0"/>
                </a:lnTo>
                <a:close/>
              </a:path>
            </a:pathLst>
          </a:custGeom>
          <a:solidFill>
            <a:srgbClr val="FF00FF"/>
          </a:solidFill>
          <a:ln w="76200">
            <a:solidFill>
              <a:srgbClr val="FFFFFF"/>
            </a:solidFill>
            <a:round/>
            <a:headEnd/>
            <a:tailEnd/>
          </a:ln>
        </p:spPr>
        <p:txBody>
          <a:bodyPr wrap="none" anchor="ctr"/>
          <a:lstStyle/>
          <a:p>
            <a:endParaRPr lang="ru-RU"/>
          </a:p>
        </p:txBody>
      </p:sp>
      <p:sp>
        <p:nvSpPr>
          <p:cNvPr id="56324" name="Text Box 12"/>
          <p:cNvSpPr txBox="1">
            <a:spLocks noChangeArrowheads="1"/>
          </p:cNvSpPr>
          <p:nvPr/>
        </p:nvSpPr>
        <p:spPr bwMode="auto">
          <a:xfrm>
            <a:off x="1479550" y="228600"/>
            <a:ext cx="10225088" cy="854075"/>
          </a:xfrm>
          <a:prstGeom prst="rect">
            <a:avLst/>
          </a:prstGeom>
          <a:noFill/>
          <a:ln w="9525">
            <a:noFill/>
            <a:miter lim="800000"/>
            <a:headEnd/>
            <a:tailEnd/>
          </a:ln>
        </p:spPr>
        <p:txBody>
          <a:bodyPr>
            <a:spAutoFit/>
          </a:bodyPr>
          <a:lstStyle/>
          <a:p>
            <a:r>
              <a:rPr lang="ru-RU" sz="5000" b="1">
                <a:solidFill>
                  <a:srgbClr val="FFFFFF"/>
                </a:solidFill>
              </a:rPr>
              <a:t>         Кезбе</a:t>
            </a:r>
            <a:r>
              <a:rPr lang="ru-RU" sz="5000" b="1">
                <a:solidFill>
                  <a:srgbClr val="FFFFFF"/>
                </a:solidFill>
                <a:latin typeface="Trebuchet MS - 16" charset="0"/>
              </a:rPr>
              <a:t> </a:t>
            </a:r>
            <a:r>
              <a:rPr lang="ru-RU" sz="5000" b="1">
                <a:solidFill>
                  <a:srgbClr val="FFFFFF"/>
                </a:solidFill>
              </a:rPr>
              <a:t>тілші</a:t>
            </a:r>
            <a:endParaRPr lang="en-GB" sz="5000" b="1">
              <a:solidFill>
                <a:srgbClr val="FFFFFF"/>
              </a:solidFill>
            </a:endParaRPr>
          </a:p>
        </p:txBody>
      </p:sp>
      <p:sp>
        <p:nvSpPr>
          <p:cNvPr id="56325" name="Text Box 13"/>
          <p:cNvSpPr txBox="1">
            <a:spLocks noChangeArrowheads="1"/>
          </p:cNvSpPr>
          <p:nvPr/>
        </p:nvSpPr>
        <p:spPr bwMode="auto">
          <a:xfrm>
            <a:off x="0" y="1625600"/>
            <a:ext cx="10642600" cy="733425"/>
          </a:xfrm>
          <a:prstGeom prst="rect">
            <a:avLst/>
          </a:prstGeom>
          <a:noFill/>
          <a:ln w="9525">
            <a:noFill/>
            <a:miter lim="800000"/>
            <a:headEnd/>
            <a:tailEnd/>
          </a:ln>
        </p:spPr>
        <p:txBody>
          <a:bodyPr>
            <a:spAutoFit/>
          </a:bodyPr>
          <a:lstStyle/>
          <a:p>
            <a:pPr algn="ctr"/>
            <a:r>
              <a:rPr lang="ru-RU" sz="2100">
                <a:solidFill>
                  <a:srgbClr val="000000"/>
                </a:solidFill>
              </a:rPr>
              <a:t>Топтарда ……….туралы жаңалықтар бағдарламасын жасау қажет. </a:t>
            </a:r>
            <a:endParaRPr lang="en-GB" sz="2100">
              <a:solidFill>
                <a:srgbClr val="000000"/>
              </a:solidFill>
            </a:endParaRPr>
          </a:p>
          <a:p>
            <a:pPr algn="ctr"/>
            <a:r>
              <a:rPr lang="en-GB" sz="2100">
                <a:solidFill>
                  <a:srgbClr val="000000"/>
                </a:solidFill>
                <a:latin typeface="Trebuchet MS - 16" charset="0"/>
              </a:rPr>
              <a:t>(</a:t>
            </a:r>
            <a:r>
              <a:rPr lang="ru-RU" sz="1300">
                <a:solidFill>
                  <a:srgbClr val="000000"/>
                </a:solidFill>
              </a:rPr>
              <a:t>мысалы:</a:t>
            </a:r>
            <a:r>
              <a:rPr lang="ru-RU" sz="1300">
                <a:solidFill>
                  <a:srgbClr val="000000"/>
                </a:solidFill>
                <a:latin typeface="Times New Roman - 28" charset="0"/>
              </a:rPr>
              <a:t> </a:t>
            </a:r>
            <a:r>
              <a:rPr lang="ru-RU" sz="1300">
                <a:solidFill>
                  <a:srgbClr val="000000"/>
                </a:solidFill>
              </a:rPr>
              <a:t>су тасқыны, Гастингстегі шайқас және т.б.</a:t>
            </a:r>
            <a:r>
              <a:rPr lang="en-GB" sz="1300">
                <a:solidFill>
                  <a:srgbClr val="000000"/>
                </a:solidFill>
                <a:latin typeface="Times New Roman - 28" charset="0"/>
              </a:rPr>
              <a:t>)</a:t>
            </a:r>
          </a:p>
        </p:txBody>
      </p:sp>
      <p:pic>
        <p:nvPicPr>
          <p:cNvPr id="56326" name="Picture 14" descr="wideshot[1]"/>
          <p:cNvPicPr>
            <a:picLocks noChangeAspect="1" noChangeArrowheads="1"/>
          </p:cNvPicPr>
          <p:nvPr/>
        </p:nvPicPr>
        <p:blipFill>
          <a:blip r:embed="rId3" cstate="print"/>
          <a:srcRect/>
          <a:stretch>
            <a:fillRect/>
          </a:stretch>
        </p:blipFill>
        <p:spPr bwMode="auto">
          <a:xfrm>
            <a:off x="723900" y="2311400"/>
            <a:ext cx="2701925" cy="1835150"/>
          </a:xfrm>
          <a:prstGeom prst="rect">
            <a:avLst/>
          </a:prstGeom>
          <a:noFill/>
          <a:ln w="9525">
            <a:noFill/>
            <a:miter lim="800000"/>
            <a:headEnd/>
            <a:tailEnd/>
          </a:ln>
        </p:spPr>
      </p:pic>
      <p:pic>
        <p:nvPicPr>
          <p:cNvPr id="56327" name="Picture 15" descr="on-the-air-sign[1]"/>
          <p:cNvPicPr>
            <a:picLocks noChangeAspect="1" noChangeArrowheads="1"/>
          </p:cNvPicPr>
          <p:nvPr/>
        </p:nvPicPr>
        <p:blipFill>
          <a:blip r:embed="rId4" cstate="print"/>
          <a:srcRect/>
          <a:stretch>
            <a:fillRect/>
          </a:stretch>
        </p:blipFill>
        <p:spPr bwMode="auto">
          <a:xfrm rot="-1459200">
            <a:off x="3795713" y="2725738"/>
            <a:ext cx="2268537" cy="993775"/>
          </a:xfrm>
          <a:prstGeom prst="rect">
            <a:avLst/>
          </a:prstGeom>
          <a:noFill/>
          <a:ln w="9525">
            <a:noFill/>
            <a:miter lim="800000"/>
            <a:headEnd/>
            <a:tailEnd/>
          </a:ln>
        </p:spPr>
      </p:pic>
      <p:pic>
        <p:nvPicPr>
          <p:cNvPr id="56328" name="Picture 16" descr="1626244637_4778b048d7[1]"/>
          <p:cNvPicPr>
            <a:picLocks noChangeAspect="1" noChangeArrowheads="1"/>
          </p:cNvPicPr>
          <p:nvPr/>
        </p:nvPicPr>
        <p:blipFill>
          <a:blip r:embed="rId5" cstate="print"/>
          <a:srcRect/>
          <a:stretch>
            <a:fillRect/>
          </a:stretch>
        </p:blipFill>
        <p:spPr bwMode="auto">
          <a:xfrm>
            <a:off x="6578600" y="2305050"/>
            <a:ext cx="2476500" cy="18637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114300" y="4445000"/>
            <a:ext cx="4827588" cy="2274888"/>
          </a:xfrm>
          <a:custGeom>
            <a:avLst/>
            <a:gdLst>
              <a:gd name="T0" fmla="*/ 0 w 3041"/>
              <a:gd name="T1" fmla="*/ 0 h 1433"/>
              <a:gd name="T2" fmla="*/ 2147483647 w 3041"/>
              <a:gd name="T3" fmla="*/ 0 h 1433"/>
              <a:gd name="T4" fmla="*/ 2147483647 w 3041"/>
              <a:gd name="T5" fmla="*/ 2147483647 h 1433"/>
              <a:gd name="T6" fmla="*/ 0 w 3041"/>
              <a:gd name="T7" fmla="*/ 2147483647 h 1433"/>
              <a:gd name="T8" fmla="*/ 0 w 3041"/>
              <a:gd name="T9" fmla="*/ 0 h 1433"/>
              <a:gd name="T10" fmla="*/ 0 60000 65536"/>
              <a:gd name="T11" fmla="*/ 0 60000 65536"/>
              <a:gd name="T12" fmla="*/ 0 60000 65536"/>
              <a:gd name="T13" fmla="*/ 0 60000 65536"/>
              <a:gd name="T14" fmla="*/ 0 60000 65536"/>
              <a:gd name="T15" fmla="*/ 0 w 3041"/>
              <a:gd name="T16" fmla="*/ 0 h 1433"/>
              <a:gd name="T17" fmla="*/ 3041 w 3041"/>
              <a:gd name="T18" fmla="*/ 1433 h 1433"/>
            </a:gdLst>
            <a:ahLst/>
            <a:cxnLst>
              <a:cxn ang="T10">
                <a:pos x="T0" y="T1"/>
              </a:cxn>
              <a:cxn ang="T11">
                <a:pos x="T2" y="T3"/>
              </a:cxn>
              <a:cxn ang="T12">
                <a:pos x="T4" y="T5"/>
              </a:cxn>
              <a:cxn ang="T13">
                <a:pos x="T6" y="T7"/>
              </a:cxn>
              <a:cxn ang="T14">
                <a:pos x="T8" y="T9"/>
              </a:cxn>
            </a:cxnLst>
            <a:rect l="T15" t="T16" r="T17" b="T18"/>
            <a:pathLst>
              <a:path w="3041" h="1433">
                <a:moveTo>
                  <a:pt x="0" y="0"/>
                </a:moveTo>
                <a:lnTo>
                  <a:pt x="3040" y="0"/>
                </a:lnTo>
                <a:lnTo>
                  <a:pt x="3040" y="1432"/>
                </a:lnTo>
                <a:lnTo>
                  <a:pt x="0" y="1432"/>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7347" name="Freeform 3"/>
          <p:cNvSpPr>
            <a:spLocks/>
          </p:cNvSpPr>
          <p:nvPr/>
        </p:nvSpPr>
        <p:spPr bwMode="auto">
          <a:xfrm>
            <a:off x="5067300" y="4432300"/>
            <a:ext cx="4878388" cy="2300288"/>
          </a:xfrm>
          <a:custGeom>
            <a:avLst/>
            <a:gdLst>
              <a:gd name="T0" fmla="*/ 0 w 3073"/>
              <a:gd name="T1" fmla="*/ 0 h 1449"/>
              <a:gd name="T2" fmla="*/ 2147483647 w 3073"/>
              <a:gd name="T3" fmla="*/ 0 h 1449"/>
              <a:gd name="T4" fmla="*/ 2147483647 w 3073"/>
              <a:gd name="T5" fmla="*/ 2147483647 h 1449"/>
              <a:gd name="T6" fmla="*/ 0 w 3073"/>
              <a:gd name="T7" fmla="*/ 2147483647 h 1449"/>
              <a:gd name="T8" fmla="*/ 0 w 3073"/>
              <a:gd name="T9" fmla="*/ 0 h 1449"/>
              <a:gd name="T10" fmla="*/ 0 60000 65536"/>
              <a:gd name="T11" fmla="*/ 0 60000 65536"/>
              <a:gd name="T12" fmla="*/ 0 60000 65536"/>
              <a:gd name="T13" fmla="*/ 0 60000 65536"/>
              <a:gd name="T14" fmla="*/ 0 60000 65536"/>
              <a:gd name="T15" fmla="*/ 0 w 3073"/>
              <a:gd name="T16" fmla="*/ 0 h 1449"/>
              <a:gd name="T17" fmla="*/ 3073 w 3073"/>
              <a:gd name="T18" fmla="*/ 1449 h 1449"/>
            </a:gdLst>
            <a:ahLst/>
            <a:cxnLst>
              <a:cxn ang="T10">
                <a:pos x="T0" y="T1"/>
              </a:cxn>
              <a:cxn ang="T11">
                <a:pos x="T2" y="T3"/>
              </a:cxn>
              <a:cxn ang="T12">
                <a:pos x="T4" y="T5"/>
              </a:cxn>
              <a:cxn ang="T13">
                <a:pos x="T6" y="T7"/>
              </a:cxn>
              <a:cxn ang="T14">
                <a:pos x="T8" y="T9"/>
              </a:cxn>
            </a:cxnLst>
            <a:rect l="T15" t="T16" r="T17" b="T18"/>
            <a:pathLst>
              <a:path w="3073" h="1449">
                <a:moveTo>
                  <a:pt x="0" y="0"/>
                </a:moveTo>
                <a:lnTo>
                  <a:pt x="3072" y="0"/>
                </a:lnTo>
                <a:lnTo>
                  <a:pt x="3072" y="1448"/>
                </a:lnTo>
                <a:lnTo>
                  <a:pt x="0" y="144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7348" name="Freeform 4"/>
          <p:cNvSpPr>
            <a:spLocks/>
          </p:cNvSpPr>
          <p:nvPr/>
        </p:nvSpPr>
        <p:spPr bwMode="auto">
          <a:xfrm>
            <a:off x="215900" y="711200"/>
            <a:ext cx="9767888" cy="2363788"/>
          </a:xfrm>
          <a:custGeom>
            <a:avLst/>
            <a:gdLst>
              <a:gd name="T0" fmla="*/ 0 w 6153"/>
              <a:gd name="T1" fmla="*/ 0 h 1489"/>
              <a:gd name="T2" fmla="*/ 2147483647 w 6153"/>
              <a:gd name="T3" fmla="*/ 0 h 1489"/>
              <a:gd name="T4" fmla="*/ 2147483647 w 6153"/>
              <a:gd name="T5" fmla="*/ 2147483647 h 1489"/>
              <a:gd name="T6" fmla="*/ 0 w 6153"/>
              <a:gd name="T7" fmla="*/ 2147483647 h 1489"/>
              <a:gd name="T8" fmla="*/ 0 w 6153"/>
              <a:gd name="T9" fmla="*/ 0 h 1489"/>
              <a:gd name="T10" fmla="*/ 0 60000 65536"/>
              <a:gd name="T11" fmla="*/ 0 60000 65536"/>
              <a:gd name="T12" fmla="*/ 0 60000 65536"/>
              <a:gd name="T13" fmla="*/ 0 60000 65536"/>
              <a:gd name="T14" fmla="*/ 0 60000 65536"/>
              <a:gd name="T15" fmla="*/ 0 w 6153"/>
              <a:gd name="T16" fmla="*/ 0 h 1489"/>
              <a:gd name="T17" fmla="*/ 6153 w 6153"/>
              <a:gd name="T18" fmla="*/ 1489 h 1489"/>
            </a:gdLst>
            <a:ahLst/>
            <a:cxnLst>
              <a:cxn ang="T10">
                <a:pos x="T0" y="T1"/>
              </a:cxn>
              <a:cxn ang="T11">
                <a:pos x="T2" y="T3"/>
              </a:cxn>
              <a:cxn ang="T12">
                <a:pos x="T4" y="T5"/>
              </a:cxn>
              <a:cxn ang="T13">
                <a:pos x="T6" y="T7"/>
              </a:cxn>
              <a:cxn ang="T14">
                <a:pos x="T8" y="T9"/>
              </a:cxn>
            </a:cxnLst>
            <a:rect l="T15" t="T16" r="T17" b="T18"/>
            <a:pathLst>
              <a:path w="6153" h="1489">
                <a:moveTo>
                  <a:pt x="0" y="0"/>
                </a:moveTo>
                <a:lnTo>
                  <a:pt x="6152" y="0"/>
                </a:lnTo>
                <a:lnTo>
                  <a:pt x="6152" y="1488"/>
                </a:lnTo>
                <a:lnTo>
                  <a:pt x="0" y="148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57349" name="Text Box 5"/>
          <p:cNvSpPr txBox="1">
            <a:spLocks noChangeArrowheads="1"/>
          </p:cNvSpPr>
          <p:nvPr/>
        </p:nvSpPr>
        <p:spPr bwMode="auto">
          <a:xfrm>
            <a:off x="758825" y="0"/>
            <a:ext cx="8458200" cy="579438"/>
          </a:xfrm>
          <a:prstGeom prst="rect">
            <a:avLst/>
          </a:prstGeom>
          <a:noFill/>
          <a:ln w="9525">
            <a:noFill/>
            <a:miter lim="800000"/>
            <a:headEnd/>
            <a:tailEnd/>
          </a:ln>
        </p:spPr>
        <p:txBody>
          <a:bodyPr>
            <a:spAutoFit/>
          </a:bodyPr>
          <a:lstStyle/>
          <a:p>
            <a:pPr algn="ctr"/>
            <a:r>
              <a:rPr lang="ru-RU" sz="3200" b="1">
                <a:solidFill>
                  <a:srgbClr val="FF0000"/>
                </a:solidFill>
              </a:rPr>
              <a:t>Жадыны дамытуға арналған ойын</a:t>
            </a:r>
            <a:endParaRPr lang="en-GB" sz="3200" b="1">
              <a:solidFill>
                <a:srgbClr val="FF0000"/>
              </a:solidFill>
              <a:latin typeface="Bookman Old Style - 16" charset="0"/>
            </a:endParaRPr>
          </a:p>
        </p:txBody>
      </p:sp>
      <p:sp>
        <p:nvSpPr>
          <p:cNvPr id="57350" name="Text Box 6"/>
          <p:cNvSpPr txBox="1">
            <a:spLocks noChangeArrowheads="1"/>
          </p:cNvSpPr>
          <p:nvPr/>
        </p:nvSpPr>
        <p:spPr bwMode="auto">
          <a:xfrm>
            <a:off x="3003550" y="787400"/>
            <a:ext cx="4597400" cy="442913"/>
          </a:xfrm>
          <a:prstGeom prst="rect">
            <a:avLst/>
          </a:prstGeom>
          <a:noFill/>
          <a:ln w="9525">
            <a:noFill/>
            <a:miter lim="800000"/>
            <a:headEnd/>
            <a:tailEnd/>
          </a:ln>
        </p:spPr>
        <p:txBody>
          <a:bodyPr>
            <a:spAutoFit/>
          </a:bodyPr>
          <a:lstStyle/>
          <a:p>
            <a:r>
              <a:rPr lang="ru-RU" sz="2300">
                <a:solidFill>
                  <a:srgbClr val="000000"/>
                </a:solidFill>
              </a:rPr>
              <a:t>Сіздер топқа бөлінесіздер</a:t>
            </a:r>
            <a:endParaRPr lang="en-GB" sz="2300">
              <a:solidFill>
                <a:srgbClr val="000000"/>
              </a:solidFill>
              <a:latin typeface="Times New Roman - 14" charset="0"/>
            </a:endParaRPr>
          </a:p>
        </p:txBody>
      </p:sp>
      <p:sp>
        <p:nvSpPr>
          <p:cNvPr id="57351" name="Text Box 7"/>
          <p:cNvSpPr txBox="1">
            <a:spLocks noChangeArrowheads="1"/>
          </p:cNvSpPr>
          <p:nvPr/>
        </p:nvSpPr>
        <p:spPr bwMode="auto">
          <a:xfrm>
            <a:off x="5224463" y="4552950"/>
            <a:ext cx="4608512" cy="2185988"/>
          </a:xfrm>
          <a:prstGeom prst="rect">
            <a:avLst/>
          </a:prstGeom>
          <a:noFill/>
          <a:ln w="9525">
            <a:noFill/>
            <a:miter lim="800000"/>
            <a:headEnd/>
            <a:tailEnd/>
          </a:ln>
        </p:spPr>
        <p:txBody>
          <a:bodyPr>
            <a:spAutoFit/>
          </a:bodyPr>
          <a:lstStyle/>
          <a:p>
            <a:pPr algn="ctr"/>
            <a:r>
              <a:rPr lang="ru-RU" sz="1700">
                <a:solidFill>
                  <a:srgbClr val="000000"/>
                </a:solidFill>
              </a:rPr>
              <a:t>Сізге мынаны ойластыру керек</a:t>
            </a:r>
            <a:r>
              <a:rPr lang="en-GB" sz="1700">
                <a:solidFill>
                  <a:srgbClr val="000000"/>
                </a:solidFill>
                <a:latin typeface="Times New Roman - 14" charset="0"/>
              </a:rPr>
              <a:t>:</a:t>
            </a:r>
            <a:endParaRPr lang="ru-RU" sz="1700">
              <a:solidFill>
                <a:srgbClr val="000000"/>
              </a:solidFill>
              <a:latin typeface="Times New Roman - 14" charset="0"/>
            </a:endParaRPr>
          </a:p>
          <a:p>
            <a:pPr algn="ctr"/>
            <a:endParaRPr lang="en-GB" sz="1700">
              <a:solidFill>
                <a:srgbClr val="000000"/>
              </a:solidFill>
              <a:latin typeface="Times New Roman - 14" charset="0"/>
            </a:endParaRPr>
          </a:p>
          <a:p>
            <a:r>
              <a:rPr lang="en-GB" sz="1700">
                <a:solidFill>
                  <a:srgbClr val="000000"/>
                </a:solidFill>
                <a:latin typeface="Times New Roman - 14" charset="0"/>
              </a:rPr>
              <a:t>·</a:t>
            </a:r>
            <a:r>
              <a:rPr lang="kk-KZ" sz="1700">
                <a:solidFill>
                  <a:srgbClr val="000000"/>
                </a:solidFill>
              </a:rPr>
              <a:t> Диаграмманы және мәтінді толтыру үшін қандай стратегияны пайдаланасыз? </a:t>
            </a:r>
            <a:r>
              <a:rPr lang="ru-RU" sz="1700">
                <a:solidFill>
                  <a:srgbClr val="000000"/>
                </a:solidFill>
              </a:rPr>
              <a:t> </a:t>
            </a:r>
            <a:endParaRPr lang="en-GB" sz="1700">
              <a:solidFill>
                <a:srgbClr val="000000"/>
              </a:solidFill>
            </a:endParaRPr>
          </a:p>
          <a:p>
            <a:r>
              <a:rPr lang="en-GB" sz="1700">
                <a:solidFill>
                  <a:srgbClr val="000000"/>
                </a:solidFill>
                <a:latin typeface="Times New Roman - 14" charset="0"/>
              </a:rPr>
              <a:t>·</a:t>
            </a:r>
            <a:r>
              <a:rPr lang="kk-KZ" sz="1700">
                <a:solidFill>
                  <a:srgbClr val="000000"/>
                </a:solidFill>
              </a:rPr>
              <a:t> Тиімді жұмысқа өзіңізді қалай бейімдейсіз немесе дайындайсыз</a:t>
            </a:r>
            <a:r>
              <a:rPr lang="en-GB" sz="1700">
                <a:solidFill>
                  <a:srgbClr val="000000"/>
                </a:solidFill>
                <a:latin typeface="Times New Roman - 14" charset="0"/>
              </a:rPr>
              <a:t>?</a:t>
            </a:r>
          </a:p>
          <a:p>
            <a:r>
              <a:rPr lang="en-GB" sz="1700">
                <a:solidFill>
                  <a:srgbClr val="000000"/>
                </a:solidFill>
                <a:latin typeface="Times New Roman - 14" charset="0"/>
              </a:rPr>
              <a:t>·</a:t>
            </a:r>
            <a:r>
              <a:rPr lang="kk-KZ" sz="1700">
                <a:solidFill>
                  <a:srgbClr val="000000"/>
                </a:solidFill>
              </a:rPr>
              <a:t> Сіздің ойыңызша, бұл тапсырмада қайсысы айтарлықтай жеңіл/қиын</a:t>
            </a:r>
            <a:r>
              <a:rPr lang="en-GB" sz="1700">
                <a:solidFill>
                  <a:srgbClr val="000000"/>
                </a:solidFill>
                <a:latin typeface="Times New Roman - 14" charset="0"/>
              </a:rPr>
              <a:t>?</a:t>
            </a:r>
          </a:p>
        </p:txBody>
      </p:sp>
      <p:sp>
        <p:nvSpPr>
          <p:cNvPr id="57352" name="Text Box 8"/>
          <p:cNvSpPr txBox="1">
            <a:spLocks noChangeArrowheads="1"/>
          </p:cNvSpPr>
          <p:nvPr/>
        </p:nvSpPr>
        <p:spPr bwMode="auto">
          <a:xfrm>
            <a:off x="419100" y="1093788"/>
            <a:ext cx="9448800" cy="1554162"/>
          </a:xfrm>
          <a:prstGeom prst="rect">
            <a:avLst/>
          </a:prstGeom>
          <a:noFill/>
          <a:ln w="9525">
            <a:noFill/>
            <a:miter lim="800000"/>
            <a:headEnd/>
            <a:tailEnd/>
          </a:ln>
        </p:spPr>
        <p:txBody>
          <a:bodyPr>
            <a:spAutoFit/>
          </a:bodyPr>
          <a:lstStyle/>
          <a:p>
            <a:r>
              <a:rPr lang="en-GB" sz="1900">
                <a:solidFill>
                  <a:srgbClr val="000000"/>
                </a:solidFill>
                <a:latin typeface="Times New Roman - 14" charset="0"/>
              </a:rPr>
              <a:t> </a:t>
            </a:r>
          </a:p>
          <a:p>
            <a:pPr algn="ctr"/>
            <a:r>
              <a:rPr lang="ru-RU" sz="1900">
                <a:solidFill>
                  <a:srgbClr val="000000"/>
                </a:solidFill>
              </a:rPr>
              <a:t>Мен «Бастаймыз» деген кезде, топтың бір қатысушысы менің үстеліме жақын келеді де, командасына кері барып, ақпаратты жазғанға дейін, картадан/диаграммадан/сұлбадан/бумадан/графикадан/заттар ретінен барынша көп ақпаратты есте сақтауға тырысады.  </a:t>
            </a:r>
            <a:endParaRPr lang="en-GB" sz="1900">
              <a:solidFill>
                <a:srgbClr val="000000"/>
              </a:solidFill>
            </a:endParaRPr>
          </a:p>
        </p:txBody>
      </p:sp>
      <p:sp>
        <p:nvSpPr>
          <p:cNvPr id="57353" name="Text Box 9"/>
          <p:cNvSpPr txBox="1">
            <a:spLocks noChangeArrowheads="1"/>
          </p:cNvSpPr>
          <p:nvPr/>
        </p:nvSpPr>
        <p:spPr bwMode="auto">
          <a:xfrm>
            <a:off x="266700" y="4459288"/>
            <a:ext cx="4525963" cy="2185987"/>
          </a:xfrm>
          <a:prstGeom prst="rect">
            <a:avLst/>
          </a:prstGeom>
          <a:noFill/>
          <a:ln w="9525">
            <a:noFill/>
            <a:miter lim="800000"/>
            <a:headEnd/>
            <a:tailEnd/>
          </a:ln>
        </p:spPr>
        <p:txBody>
          <a:bodyPr>
            <a:spAutoFit/>
          </a:bodyPr>
          <a:lstStyle/>
          <a:p>
            <a:r>
              <a:rPr lang="ru-RU" sz="1700">
                <a:solidFill>
                  <a:srgbClr val="000000"/>
                </a:solidFill>
              </a:rPr>
              <a:t>Ереже</a:t>
            </a:r>
            <a:r>
              <a:rPr lang="en-GB" sz="1700">
                <a:solidFill>
                  <a:srgbClr val="000000"/>
                </a:solidFill>
                <a:latin typeface="Times New Roman - 16" charset="0"/>
              </a:rPr>
              <a:t>:</a:t>
            </a:r>
          </a:p>
          <a:p>
            <a:endParaRPr lang="en-GB" sz="1700">
              <a:solidFill>
                <a:srgbClr val="000000"/>
              </a:solidFill>
              <a:latin typeface="Times New Roman - 16" charset="0"/>
            </a:endParaRPr>
          </a:p>
          <a:p>
            <a:r>
              <a:rPr lang="en-GB" sz="1700">
                <a:solidFill>
                  <a:srgbClr val="000000"/>
                </a:solidFill>
                <a:latin typeface="Times New Roman - 16" charset="0"/>
              </a:rPr>
              <a:t>1. </a:t>
            </a:r>
            <a:r>
              <a:rPr lang="kk-KZ" sz="1700">
                <a:solidFill>
                  <a:srgbClr val="000000"/>
                </a:solidFill>
              </a:rPr>
              <a:t>Командадан бір адам ғана өз орнын бір рет тастап шыға алады.</a:t>
            </a:r>
            <a:endParaRPr lang="ru-RU" sz="1700">
              <a:solidFill>
                <a:srgbClr val="000000"/>
              </a:solidFill>
              <a:latin typeface="Times New Roman - 16" charset="0"/>
            </a:endParaRPr>
          </a:p>
          <a:p>
            <a:r>
              <a:rPr lang="en-GB" sz="1700">
                <a:solidFill>
                  <a:srgbClr val="000000"/>
                </a:solidFill>
                <a:latin typeface="Times New Roman - 16" charset="0"/>
              </a:rPr>
              <a:t>2. </a:t>
            </a:r>
            <a:r>
              <a:rPr lang="kk-KZ" sz="1700">
                <a:solidFill>
                  <a:srgbClr val="000000"/>
                </a:solidFill>
              </a:rPr>
              <a:t>Сіз үстел басында болғанда ештеңе жаза алмайсыз</a:t>
            </a:r>
            <a:r>
              <a:rPr lang="en-GB" sz="1700">
                <a:solidFill>
                  <a:srgbClr val="000000"/>
                </a:solidFill>
                <a:latin typeface="Times New Roman - 16" charset="0"/>
              </a:rPr>
              <a:t>.</a:t>
            </a:r>
          </a:p>
          <a:p>
            <a:r>
              <a:rPr lang="en-GB" sz="1700">
                <a:solidFill>
                  <a:srgbClr val="000000"/>
                </a:solidFill>
                <a:latin typeface="Times New Roman - 16" charset="0"/>
              </a:rPr>
              <a:t>3. </a:t>
            </a:r>
            <a:r>
              <a:rPr lang="kk-KZ" sz="1700">
                <a:solidFill>
                  <a:srgbClr val="000000"/>
                </a:solidFill>
              </a:rPr>
              <a:t>Үстел басында тұрып, өз командаңызға ақпаратты дауыстап айта алмайсыз. </a:t>
            </a:r>
            <a:r>
              <a:rPr lang="ru-RU" sz="1700">
                <a:solidFill>
                  <a:srgbClr val="000000"/>
                </a:solidFill>
              </a:rPr>
              <a:t> </a:t>
            </a:r>
            <a:endParaRPr lang="en-GB" sz="1700">
              <a:solidFill>
                <a:srgbClr val="000000"/>
              </a:solidFill>
            </a:endParaRPr>
          </a:p>
        </p:txBody>
      </p:sp>
      <p:pic>
        <p:nvPicPr>
          <p:cNvPr id="57354" name="Picture 10" descr="clipboard(16)"/>
          <p:cNvPicPr>
            <a:picLocks noChangeAspect="1" noChangeArrowheads="1"/>
          </p:cNvPicPr>
          <p:nvPr/>
        </p:nvPicPr>
        <p:blipFill>
          <a:blip r:embed="rId3" cstate="print"/>
          <a:srcRect/>
          <a:stretch>
            <a:fillRect/>
          </a:stretch>
        </p:blipFill>
        <p:spPr bwMode="auto">
          <a:xfrm>
            <a:off x="622300" y="3187700"/>
            <a:ext cx="1312863" cy="1089025"/>
          </a:xfrm>
          <a:prstGeom prst="rect">
            <a:avLst/>
          </a:prstGeom>
          <a:noFill/>
          <a:ln w="9525">
            <a:noFill/>
            <a:miter lim="800000"/>
            <a:headEnd/>
            <a:tailEnd/>
          </a:ln>
        </p:spPr>
      </p:pic>
      <p:pic>
        <p:nvPicPr>
          <p:cNvPr id="57355" name="Picture 11" descr="useCaseDiagram[1]"/>
          <p:cNvPicPr>
            <a:picLocks noChangeAspect="1" noChangeArrowheads="1"/>
          </p:cNvPicPr>
          <p:nvPr/>
        </p:nvPicPr>
        <p:blipFill>
          <a:blip r:embed="rId4" cstate="print"/>
          <a:srcRect/>
          <a:stretch>
            <a:fillRect/>
          </a:stretch>
        </p:blipFill>
        <p:spPr bwMode="auto">
          <a:xfrm>
            <a:off x="2146300" y="3238500"/>
            <a:ext cx="1123950" cy="987425"/>
          </a:xfrm>
          <a:prstGeom prst="rect">
            <a:avLst/>
          </a:prstGeom>
          <a:noFill/>
          <a:ln w="9525">
            <a:noFill/>
            <a:miter lim="800000"/>
            <a:headEnd/>
            <a:tailEnd/>
          </a:ln>
        </p:spPr>
      </p:pic>
      <p:pic>
        <p:nvPicPr>
          <p:cNvPr id="57356" name="Picture 12" descr="bar-chart-vertical[1]"/>
          <p:cNvPicPr>
            <a:picLocks noChangeAspect="1" noChangeArrowheads="1"/>
          </p:cNvPicPr>
          <p:nvPr/>
        </p:nvPicPr>
        <p:blipFill>
          <a:blip r:embed="rId5" cstate="print"/>
          <a:srcRect/>
          <a:stretch>
            <a:fillRect/>
          </a:stretch>
        </p:blipFill>
        <p:spPr bwMode="auto">
          <a:xfrm>
            <a:off x="3340100" y="3162300"/>
            <a:ext cx="1325563" cy="1165225"/>
          </a:xfrm>
          <a:prstGeom prst="rect">
            <a:avLst/>
          </a:prstGeom>
          <a:noFill/>
          <a:ln w="9525">
            <a:noFill/>
            <a:miter lim="800000"/>
            <a:headEnd/>
            <a:tailEnd/>
          </a:ln>
        </p:spPr>
      </p:pic>
      <p:pic>
        <p:nvPicPr>
          <p:cNvPr id="57357" name="Picture 13" descr="packaging-copy[1]"/>
          <p:cNvPicPr>
            <a:picLocks noChangeAspect="1" noChangeArrowheads="1"/>
          </p:cNvPicPr>
          <p:nvPr/>
        </p:nvPicPr>
        <p:blipFill>
          <a:blip r:embed="rId6" cstate="print"/>
          <a:srcRect/>
          <a:stretch>
            <a:fillRect/>
          </a:stretch>
        </p:blipFill>
        <p:spPr bwMode="auto">
          <a:xfrm>
            <a:off x="4800600" y="3187700"/>
            <a:ext cx="1106488" cy="1055688"/>
          </a:xfrm>
          <a:prstGeom prst="rect">
            <a:avLst/>
          </a:prstGeom>
          <a:noFill/>
          <a:ln w="9525">
            <a:noFill/>
            <a:miter lim="800000"/>
            <a:headEnd/>
            <a:tailEnd/>
          </a:ln>
        </p:spPr>
      </p:pic>
      <p:pic>
        <p:nvPicPr>
          <p:cNvPr id="57358" name="Picture 14" descr="western[1]"/>
          <p:cNvPicPr>
            <a:picLocks noChangeAspect="1" noChangeArrowheads="1"/>
          </p:cNvPicPr>
          <p:nvPr/>
        </p:nvPicPr>
        <p:blipFill>
          <a:blip r:embed="rId7" cstate="print"/>
          <a:srcRect/>
          <a:stretch>
            <a:fillRect/>
          </a:stretch>
        </p:blipFill>
        <p:spPr bwMode="auto">
          <a:xfrm>
            <a:off x="6013450" y="3175000"/>
            <a:ext cx="1087438" cy="1042988"/>
          </a:xfrm>
          <a:prstGeom prst="rect">
            <a:avLst/>
          </a:prstGeom>
          <a:noFill/>
          <a:ln w="9525">
            <a:noFill/>
            <a:miter lim="800000"/>
            <a:headEnd/>
            <a:tailEnd/>
          </a:ln>
        </p:spPr>
      </p:pic>
      <p:pic>
        <p:nvPicPr>
          <p:cNvPr id="57359" name="Picture 15" descr="mangroveevening[1]"/>
          <p:cNvPicPr>
            <a:picLocks noChangeAspect="1" noChangeArrowheads="1"/>
          </p:cNvPicPr>
          <p:nvPr/>
        </p:nvPicPr>
        <p:blipFill>
          <a:blip r:embed="rId8" cstate="print"/>
          <a:srcRect/>
          <a:stretch>
            <a:fillRect/>
          </a:stretch>
        </p:blipFill>
        <p:spPr bwMode="auto">
          <a:xfrm>
            <a:off x="7239000" y="3206750"/>
            <a:ext cx="1157288" cy="1023938"/>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reeform 2"/>
          <p:cNvSpPr>
            <a:spLocks/>
          </p:cNvSpPr>
          <p:nvPr/>
        </p:nvSpPr>
        <p:spPr bwMode="auto">
          <a:xfrm>
            <a:off x="469900" y="2489200"/>
            <a:ext cx="9501188" cy="1830388"/>
          </a:xfrm>
          <a:custGeom>
            <a:avLst/>
            <a:gdLst>
              <a:gd name="T0" fmla="*/ 0 w 5985"/>
              <a:gd name="T1" fmla="*/ 0 h 1153"/>
              <a:gd name="T2" fmla="*/ 2147483647 w 5985"/>
              <a:gd name="T3" fmla="*/ 0 h 1153"/>
              <a:gd name="T4" fmla="*/ 2147483647 w 5985"/>
              <a:gd name="T5" fmla="*/ 2147483647 h 1153"/>
              <a:gd name="T6" fmla="*/ 0 w 5985"/>
              <a:gd name="T7" fmla="*/ 2147483647 h 1153"/>
              <a:gd name="T8" fmla="*/ 0 w 5985"/>
              <a:gd name="T9" fmla="*/ 0 h 1153"/>
              <a:gd name="T10" fmla="*/ 0 60000 65536"/>
              <a:gd name="T11" fmla="*/ 0 60000 65536"/>
              <a:gd name="T12" fmla="*/ 0 60000 65536"/>
              <a:gd name="T13" fmla="*/ 0 60000 65536"/>
              <a:gd name="T14" fmla="*/ 0 60000 65536"/>
              <a:gd name="T15" fmla="*/ 0 w 5985"/>
              <a:gd name="T16" fmla="*/ 0 h 1153"/>
              <a:gd name="T17" fmla="*/ 5985 w 5985"/>
              <a:gd name="T18" fmla="*/ 1153 h 1153"/>
            </a:gdLst>
            <a:ahLst/>
            <a:cxnLst>
              <a:cxn ang="T10">
                <a:pos x="T0" y="T1"/>
              </a:cxn>
              <a:cxn ang="T11">
                <a:pos x="T2" y="T3"/>
              </a:cxn>
              <a:cxn ang="T12">
                <a:pos x="T4" y="T5"/>
              </a:cxn>
              <a:cxn ang="T13">
                <a:pos x="T6" y="T7"/>
              </a:cxn>
              <a:cxn ang="T14">
                <a:pos x="T8" y="T9"/>
              </a:cxn>
            </a:cxnLst>
            <a:rect l="T15" t="T16" r="T17" b="T18"/>
            <a:pathLst>
              <a:path w="5985" h="1153">
                <a:moveTo>
                  <a:pt x="0" y="0"/>
                </a:moveTo>
                <a:lnTo>
                  <a:pt x="5984" y="0"/>
                </a:lnTo>
                <a:lnTo>
                  <a:pt x="5984" y="1152"/>
                </a:lnTo>
                <a:lnTo>
                  <a:pt x="0" y="1152"/>
                </a:lnTo>
                <a:lnTo>
                  <a:pt x="0" y="0"/>
                </a:lnTo>
                <a:close/>
              </a:path>
            </a:pathLst>
          </a:custGeom>
          <a:solidFill>
            <a:srgbClr val="FFFF00"/>
          </a:solidFill>
          <a:ln w="76200">
            <a:solidFill>
              <a:srgbClr val="000000"/>
            </a:solidFill>
            <a:round/>
            <a:headEnd/>
            <a:tailEnd/>
          </a:ln>
        </p:spPr>
        <p:txBody>
          <a:bodyPr wrap="none" anchor="ctr"/>
          <a:lstStyle/>
          <a:p>
            <a:endParaRPr lang="ru-RU"/>
          </a:p>
        </p:txBody>
      </p:sp>
      <p:sp>
        <p:nvSpPr>
          <p:cNvPr id="58371" name="Freeform 3"/>
          <p:cNvSpPr>
            <a:spLocks/>
          </p:cNvSpPr>
          <p:nvPr/>
        </p:nvSpPr>
        <p:spPr bwMode="auto">
          <a:xfrm>
            <a:off x="101600" y="812800"/>
            <a:ext cx="10047288" cy="738188"/>
          </a:xfrm>
          <a:custGeom>
            <a:avLst/>
            <a:gdLst>
              <a:gd name="T0" fmla="*/ 0 w 6329"/>
              <a:gd name="T1" fmla="*/ 0 h 465"/>
              <a:gd name="T2" fmla="*/ 2147483647 w 6329"/>
              <a:gd name="T3" fmla="*/ 0 h 465"/>
              <a:gd name="T4" fmla="*/ 2147483647 w 6329"/>
              <a:gd name="T5" fmla="*/ 2147483647 h 465"/>
              <a:gd name="T6" fmla="*/ 0 w 6329"/>
              <a:gd name="T7" fmla="*/ 2147483647 h 465"/>
              <a:gd name="T8" fmla="*/ 0 w 6329"/>
              <a:gd name="T9" fmla="*/ 0 h 465"/>
              <a:gd name="T10" fmla="*/ 0 60000 65536"/>
              <a:gd name="T11" fmla="*/ 0 60000 65536"/>
              <a:gd name="T12" fmla="*/ 0 60000 65536"/>
              <a:gd name="T13" fmla="*/ 0 60000 65536"/>
              <a:gd name="T14" fmla="*/ 0 60000 65536"/>
              <a:gd name="T15" fmla="*/ 0 w 6329"/>
              <a:gd name="T16" fmla="*/ 0 h 465"/>
              <a:gd name="T17" fmla="*/ 6329 w 6329"/>
              <a:gd name="T18" fmla="*/ 465 h 465"/>
            </a:gdLst>
            <a:ahLst/>
            <a:cxnLst>
              <a:cxn ang="T10">
                <a:pos x="T0" y="T1"/>
              </a:cxn>
              <a:cxn ang="T11">
                <a:pos x="T2" y="T3"/>
              </a:cxn>
              <a:cxn ang="T12">
                <a:pos x="T4" y="T5"/>
              </a:cxn>
              <a:cxn ang="T13">
                <a:pos x="T6" y="T7"/>
              </a:cxn>
              <a:cxn ang="T14">
                <a:pos x="T8" y="T9"/>
              </a:cxn>
            </a:cxnLst>
            <a:rect l="T15" t="T16" r="T17" b="T18"/>
            <a:pathLst>
              <a:path w="6329" h="465">
                <a:moveTo>
                  <a:pt x="0" y="0"/>
                </a:moveTo>
                <a:lnTo>
                  <a:pt x="6328" y="0"/>
                </a:lnTo>
                <a:lnTo>
                  <a:pt x="6328" y="464"/>
                </a:lnTo>
                <a:lnTo>
                  <a:pt x="0" y="464"/>
                </a:lnTo>
                <a:lnTo>
                  <a:pt x="0" y="0"/>
                </a:lnTo>
                <a:close/>
              </a:path>
            </a:pathLst>
          </a:custGeom>
          <a:solidFill>
            <a:srgbClr val="FFFF00"/>
          </a:solidFill>
          <a:ln w="76200">
            <a:solidFill>
              <a:srgbClr val="000000"/>
            </a:solidFill>
            <a:round/>
            <a:headEnd/>
            <a:tailEnd/>
          </a:ln>
        </p:spPr>
        <p:txBody>
          <a:bodyPr wrap="none" anchor="ctr"/>
          <a:lstStyle/>
          <a:p>
            <a:endParaRPr lang="ru-RU"/>
          </a:p>
        </p:txBody>
      </p:sp>
      <p:sp>
        <p:nvSpPr>
          <p:cNvPr id="58372" name="Text Box 4"/>
          <p:cNvSpPr txBox="1">
            <a:spLocks noChangeArrowheads="1"/>
          </p:cNvSpPr>
          <p:nvPr/>
        </p:nvSpPr>
        <p:spPr bwMode="auto">
          <a:xfrm>
            <a:off x="976313" y="-76200"/>
            <a:ext cx="8634412" cy="579438"/>
          </a:xfrm>
          <a:prstGeom prst="rect">
            <a:avLst/>
          </a:prstGeom>
          <a:noFill/>
          <a:ln w="9525">
            <a:noFill/>
            <a:miter lim="800000"/>
            <a:headEnd/>
            <a:tailEnd/>
          </a:ln>
        </p:spPr>
        <p:txBody>
          <a:bodyPr>
            <a:spAutoFit/>
          </a:bodyPr>
          <a:lstStyle/>
          <a:p>
            <a:pPr algn="ctr"/>
            <a:r>
              <a:rPr lang="ru-RU" sz="3200" b="1">
                <a:solidFill>
                  <a:srgbClr val="FF0000"/>
                </a:solidFill>
              </a:rPr>
              <a:t>Жадыны дамытуға арналған ойын</a:t>
            </a:r>
            <a:endParaRPr lang="en-GB" sz="3200" b="1">
              <a:solidFill>
                <a:srgbClr val="FF0000"/>
              </a:solidFill>
            </a:endParaRPr>
          </a:p>
        </p:txBody>
      </p:sp>
      <p:sp>
        <p:nvSpPr>
          <p:cNvPr id="58373" name="Text Box 5"/>
          <p:cNvSpPr txBox="1">
            <a:spLocks noChangeArrowheads="1"/>
          </p:cNvSpPr>
          <p:nvPr/>
        </p:nvSpPr>
        <p:spPr bwMode="auto">
          <a:xfrm>
            <a:off x="431800" y="931863"/>
            <a:ext cx="9832975" cy="427037"/>
          </a:xfrm>
          <a:prstGeom prst="rect">
            <a:avLst/>
          </a:prstGeom>
          <a:noFill/>
          <a:ln w="9525">
            <a:noFill/>
            <a:miter lim="800000"/>
            <a:headEnd/>
            <a:tailEnd/>
          </a:ln>
        </p:spPr>
        <p:txBody>
          <a:bodyPr>
            <a:spAutoFit/>
          </a:bodyPr>
          <a:lstStyle/>
          <a:p>
            <a:r>
              <a:rPr lang="ru-RU" sz="2200" b="1">
                <a:solidFill>
                  <a:srgbClr val="000000"/>
                </a:solidFill>
              </a:rPr>
              <a:t>Реттілікті есте сақтаудың жақсы тәсілі – қайталау.</a:t>
            </a:r>
            <a:endParaRPr lang="en-GB" sz="2200" b="1">
              <a:solidFill>
                <a:srgbClr val="000000"/>
              </a:solidFill>
              <a:latin typeface="Bookman Old Style - 16" charset="0"/>
            </a:endParaRPr>
          </a:p>
        </p:txBody>
      </p:sp>
      <p:sp>
        <p:nvSpPr>
          <p:cNvPr id="58374" name="Text Box 6"/>
          <p:cNvSpPr txBox="1">
            <a:spLocks noChangeArrowheads="1"/>
          </p:cNvSpPr>
          <p:nvPr/>
        </p:nvSpPr>
        <p:spPr bwMode="auto">
          <a:xfrm>
            <a:off x="255588" y="1724025"/>
            <a:ext cx="10083800" cy="641350"/>
          </a:xfrm>
          <a:prstGeom prst="rect">
            <a:avLst/>
          </a:prstGeom>
          <a:noFill/>
          <a:ln w="9525">
            <a:noFill/>
            <a:miter lim="800000"/>
            <a:headEnd/>
            <a:tailEnd/>
          </a:ln>
        </p:spPr>
        <p:txBody>
          <a:bodyPr>
            <a:spAutoFit/>
          </a:bodyPr>
          <a:lstStyle/>
          <a:p>
            <a:r>
              <a:rPr lang="ru-RU" b="1">
                <a:solidFill>
                  <a:srgbClr val="000000"/>
                </a:solidFill>
              </a:rPr>
              <a:t>Бүгін біз есте сақтайтын топтама/реттілік/серия</a:t>
            </a:r>
            <a:r>
              <a:rPr lang="en-GB" b="1">
                <a:solidFill>
                  <a:srgbClr val="000000"/>
                </a:solidFill>
                <a:latin typeface="Bookman Old Style - 16" charset="0"/>
              </a:rPr>
              <a:t>:</a:t>
            </a:r>
            <a:endParaRPr lang="kk-KZ" b="1">
              <a:solidFill>
                <a:srgbClr val="000000"/>
              </a:solidFill>
            </a:endParaRPr>
          </a:p>
          <a:p>
            <a:r>
              <a:rPr lang="en-GB" b="1">
                <a:solidFill>
                  <a:srgbClr val="000000"/>
                </a:solidFill>
                <a:latin typeface="Bookman Old Style - 16" charset="0"/>
              </a:rPr>
              <a:t> _______________________</a:t>
            </a:r>
          </a:p>
        </p:txBody>
      </p:sp>
      <p:sp>
        <p:nvSpPr>
          <p:cNvPr id="58375" name="Text Box 7"/>
          <p:cNvSpPr txBox="1">
            <a:spLocks noChangeArrowheads="1"/>
          </p:cNvSpPr>
          <p:nvPr/>
        </p:nvSpPr>
        <p:spPr bwMode="auto">
          <a:xfrm>
            <a:off x="609600" y="3098800"/>
            <a:ext cx="9398000" cy="1006475"/>
          </a:xfrm>
          <a:prstGeom prst="rect">
            <a:avLst/>
          </a:prstGeom>
          <a:noFill/>
          <a:ln w="9525">
            <a:noFill/>
            <a:miter lim="800000"/>
            <a:headEnd/>
            <a:tailEnd/>
          </a:ln>
        </p:spPr>
        <p:txBody>
          <a:bodyPr>
            <a:spAutoFit/>
          </a:bodyPr>
          <a:lstStyle/>
          <a:p>
            <a:r>
              <a:rPr lang="en-GB" sz="1500" b="1">
                <a:solidFill>
                  <a:srgbClr val="000000"/>
                </a:solidFill>
                <a:latin typeface="Bookman Old Style - 16" charset="0"/>
              </a:rPr>
              <a:t>1</a:t>
            </a:r>
            <a:r>
              <a:rPr lang="kk-KZ" sz="1500" b="1">
                <a:solidFill>
                  <a:srgbClr val="000000"/>
                </a:solidFill>
              </a:rPr>
              <a:t>-оқушы</a:t>
            </a:r>
            <a:r>
              <a:rPr lang="en-GB" sz="1500" b="1">
                <a:solidFill>
                  <a:srgbClr val="000000"/>
                </a:solidFill>
                <a:latin typeface="Bookman Old Style - 16" charset="0"/>
              </a:rPr>
              <a:t>:  </a:t>
            </a:r>
            <a:r>
              <a:rPr lang="ru-RU" sz="1500" b="1">
                <a:solidFill>
                  <a:srgbClr val="000000"/>
                </a:solidFill>
              </a:rPr>
              <a:t>Алдымен</a:t>
            </a:r>
            <a:r>
              <a:rPr lang="en-GB" sz="1500" b="1">
                <a:solidFill>
                  <a:srgbClr val="000000"/>
                </a:solidFill>
                <a:latin typeface="Bookman Old Style - 16" charset="0"/>
              </a:rPr>
              <a:t>.........................................</a:t>
            </a:r>
          </a:p>
          <a:p>
            <a:r>
              <a:rPr lang="ru-RU" sz="1500" b="1">
                <a:solidFill>
                  <a:srgbClr val="000000"/>
                </a:solidFill>
              </a:rPr>
              <a:t>2-оқушы</a:t>
            </a:r>
            <a:r>
              <a:rPr lang="en-GB" sz="1500" b="1">
                <a:solidFill>
                  <a:srgbClr val="000000"/>
                </a:solidFill>
                <a:latin typeface="Bookman Old Style - 16" charset="0"/>
              </a:rPr>
              <a:t>:  </a:t>
            </a:r>
            <a:r>
              <a:rPr lang="ru-RU" sz="1500" b="1">
                <a:solidFill>
                  <a:srgbClr val="000000"/>
                </a:solidFill>
              </a:rPr>
              <a:t>Алдымен</a:t>
            </a:r>
            <a:r>
              <a:rPr lang="en-GB" sz="1500" b="1">
                <a:solidFill>
                  <a:srgbClr val="000000"/>
                </a:solidFill>
                <a:latin typeface="Bookman Old Style - 16" charset="0"/>
              </a:rPr>
              <a:t>...................................... </a:t>
            </a:r>
            <a:r>
              <a:rPr lang="ru-RU" sz="1500" b="1">
                <a:solidFill>
                  <a:srgbClr val="000000"/>
                </a:solidFill>
              </a:rPr>
              <a:t>одан соң</a:t>
            </a:r>
            <a:r>
              <a:rPr lang="en-GB" sz="1500" b="1">
                <a:solidFill>
                  <a:srgbClr val="000000"/>
                </a:solidFill>
                <a:latin typeface="Bookman Old Style - 16" charset="0"/>
              </a:rPr>
              <a:t>............................</a:t>
            </a:r>
          </a:p>
          <a:p>
            <a:r>
              <a:rPr lang="ru-RU" sz="1500" b="1">
                <a:solidFill>
                  <a:srgbClr val="000000"/>
                </a:solidFill>
              </a:rPr>
              <a:t>3-оқушы</a:t>
            </a:r>
            <a:r>
              <a:rPr lang="en-GB" sz="1500" b="1">
                <a:solidFill>
                  <a:srgbClr val="000000"/>
                </a:solidFill>
                <a:latin typeface="Bookman Old Style - 16" charset="0"/>
              </a:rPr>
              <a:t>:  </a:t>
            </a:r>
            <a:r>
              <a:rPr lang="ru-RU" sz="1500" b="1">
                <a:solidFill>
                  <a:srgbClr val="000000"/>
                </a:solidFill>
              </a:rPr>
              <a:t>Алдымен</a:t>
            </a:r>
            <a:r>
              <a:rPr lang="en-GB" sz="1500" b="1">
                <a:solidFill>
                  <a:srgbClr val="000000"/>
                </a:solidFill>
                <a:latin typeface="Bookman Old Style - 16" charset="0"/>
              </a:rPr>
              <a:t>...................................... </a:t>
            </a:r>
            <a:r>
              <a:rPr lang="ru-RU" sz="1500" b="1">
                <a:solidFill>
                  <a:srgbClr val="000000"/>
                </a:solidFill>
              </a:rPr>
              <a:t>одан кейін</a:t>
            </a:r>
            <a:r>
              <a:rPr lang="en-GB" sz="1500" b="1">
                <a:solidFill>
                  <a:srgbClr val="000000"/>
                </a:solidFill>
                <a:latin typeface="Bookman Old Style - 16" charset="0"/>
              </a:rPr>
              <a:t>............................</a:t>
            </a:r>
            <a:r>
              <a:rPr lang="kk-KZ" sz="1500" b="1">
                <a:solidFill>
                  <a:srgbClr val="000000"/>
                </a:solidFill>
              </a:rPr>
              <a:t>, сондай-ақ</a:t>
            </a:r>
            <a:r>
              <a:rPr lang="en-GB" sz="1500" b="1">
                <a:solidFill>
                  <a:srgbClr val="000000"/>
                </a:solidFill>
                <a:latin typeface="Bookman Old Style - 16" charset="0"/>
              </a:rPr>
              <a:t>.........................</a:t>
            </a:r>
          </a:p>
          <a:p>
            <a:r>
              <a:rPr lang="ru-RU" sz="1500" b="1">
                <a:solidFill>
                  <a:srgbClr val="000000"/>
                </a:solidFill>
              </a:rPr>
              <a:t>4 және т.б. оқушылар</a:t>
            </a:r>
            <a:r>
              <a:rPr lang="en-GB" sz="1500" b="1">
                <a:solidFill>
                  <a:srgbClr val="000000"/>
                </a:solidFill>
                <a:latin typeface="Bookman Old Style - 16" charset="0"/>
              </a:rPr>
              <a:t>:  </a:t>
            </a:r>
            <a:r>
              <a:rPr lang="kk-KZ" sz="1500" b="1">
                <a:solidFill>
                  <a:srgbClr val="000000"/>
                </a:solidFill>
              </a:rPr>
              <a:t>алдымен бастаңыз және келесі тармақты қосу арқылы жалғастырыңыз</a:t>
            </a:r>
            <a:r>
              <a:rPr lang="en-GB" sz="1500" b="1">
                <a:solidFill>
                  <a:srgbClr val="000000"/>
                </a:solidFill>
                <a:latin typeface="Bookman Old Style - 16" charset="0"/>
              </a:rPr>
              <a:t>.</a:t>
            </a:r>
          </a:p>
        </p:txBody>
      </p:sp>
      <p:sp>
        <p:nvSpPr>
          <p:cNvPr id="58376" name="Text Box 8"/>
          <p:cNvSpPr txBox="1">
            <a:spLocks noChangeArrowheads="1"/>
          </p:cNvSpPr>
          <p:nvPr/>
        </p:nvSpPr>
        <p:spPr bwMode="auto">
          <a:xfrm>
            <a:off x="2127250" y="4964113"/>
            <a:ext cx="5905500" cy="830262"/>
          </a:xfrm>
          <a:prstGeom prst="rect">
            <a:avLst/>
          </a:prstGeom>
          <a:noFill/>
          <a:ln w="9525">
            <a:noFill/>
            <a:miter lim="800000"/>
            <a:headEnd/>
            <a:tailEnd/>
          </a:ln>
        </p:spPr>
        <p:txBody>
          <a:bodyPr>
            <a:spAutoFit/>
          </a:bodyPr>
          <a:lstStyle/>
          <a:p>
            <a:r>
              <a:rPr lang="ru-RU" sz="2400" b="1">
                <a:solidFill>
                  <a:srgbClr val="000000"/>
                </a:solidFill>
              </a:rPr>
              <a:t>Осы топтаманы/реттілікті/серияны кім аяқтай алады</a:t>
            </a:r>
            <a:r>
              <a:rPr lang="ru-RU" sz="2400" b="1">
                <a:solidFill>
                  <a:srgbClr val="000000"/>
                </a:solidFill>
                <a:latin typeface="Bookman Old Style - 16" charset="0"/>
              </a:rPr>
              <a:t>?</a:t>
            </a:r>
            <a:endParaRPr lang="en-GB" sz="2400" b="1">
              <a:solidFill>
                <a:srgbClr val="000000"/>
              </a:solidFill>
              <a:latin typeface="Bookman Old Style - 16" charset="0"/>
            </a:endParaRPr>
          </a:p>
        </p:txBody>
      </p:sp>
      <p:sp>
        <p:nvSpPr>
          <p:cNvPr id="58377" name="Text Box 9"/>
          <p:cNvSpPr txBox="1">
            <a:spLocks noChangeArrowheads="1"/>
          </p:cNvSpPr>
          <p:nvPr/>
        </p:nvSpPr>
        <p:spPr bwMode="auto">
          <a:xfrm>
            <a:off x="558800" y="2578100"/>
            <a:ext cx="6249988" cy="549275"/>
          </a:xfrm>
          <a:prstGeom prst="rect">
            <a:avLst/>
          </a:prstGeom>
          <a:noFill/>
          <a:ln w="9525">
            <a:noFill/>
            <a:miter lim="800000"/>
            <a:headEnd/>
            <a:tailEnd/>
          </a:ln>
        </p:spPr>
        <p:txBody>
          <a:bodyPr>
            <a:spAutoFit/>
          </a:bodyPr>
          <a:lstStyle/>
          <a:p>
            <a:r>
              <a:rPr lang="ru-RU" sz="3000" b="1">
                <a:solidFill>
                  <a:srgbClr val="000000"/>
                </a:solidFill>
              </a:rPr>
              <a:t>Бұл қалай жұмыс істейді</a:t>
            </a:r>
            <a:r>
              <a:rPr lang="en-GB" sz="3000" b="1">
                <a:solidFill>
                  <a:srgbClr val="000000"/>
                </a:solidFill>
                <a:latin typeface="Bookman Old Style - 16" charset="0"/>
              </a:rPr>
              <a:t>:</a:t>
            </a:r>
          </a:p>
        </p:txBody>
      </p:sp>
      <p:pic>
        <p:nvPicPr>
          <p:cNvPr id="58378" name="Picture 10" descr="water_cycle_01[1]"/>
          <p:cNvPicPr>
            <a:picLocks noChangeAspect="1" noChangeArrowheads="1"/>
          </p:cNvPicPr>
          <p:nvPr/>
        </p:nvPicPr>
        <p:blipFill>
          <a:blip r:embed="rId3" cstate="print"/>
          <a:srcRect/>
          <a:stretch>
            <a:fillRect/>
          </a:stretch>
        </p:blipFill>
        <p:spPr bwMode="auto">
          <a:xfrm>
            <a:off x="228600" y="4699000"/>
            <a:ext cx="1898650" cy="1587500"/>
          </a:xfrm>
          <a:prstGeom prst="rect">
            <a:avLst/>
          </a:prstGeom>
          <a:noFill/>
          <a:ln w="9525">
            <a:noFill/>
            <a:miter lim="800000"/>
            <a:headEnd/>
            <a:tailEnd/>
          </a:ln>
        </p:spPr>
      </p:pic>
      <p:pic>
        <p:nvPicPr>
          <p:cNvPr id="58379" name="Picture 11" descr="cycle1a[1]"/>
          <p:cNvPicPr>
            <a:picLocks noChangeAspect="1" noChangeArrowheads="1"/>
          </p:cNvPicPr>
          <p:nvPr/>
        </p:nvPicPr>
        <p:blipFill>
          <a:blip r:embed="rId4" cstate="print"/>
          <a:srcRect/>
          <a:stretch>
            <a:fillRect/>
          </a:stretch>
        </p:blipFill>
        <p:spPr bwMode="auto">
          <a:xfrm>
            <a:off x="7959725" y="4598988"/>
            <a:ext cx="1700213" cy="19875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reeform 2"/>
          <p:cNvSpPr>
            <a:spLocks/>
          </p:cNvSpPr>
          <p:nvPr/>
        </p:nvSpPr>
        <p:spPr bwMode="auto">
          <a:xfrm>
            <a:off x="546100" y="88900"/>
            <a:ext cx="9159875" cy="1095375"/>
          </a:xfrm>
          <a:custGeom>
            <a:avLst/>
            <a:gdLst>
              <a:gd name="T0" fmla="*/ 0 w 5770"/>
              <a:gd name="T1" fmla="*/ 0 h 690"/>
              <a:gd name="T2" fmla="*/ 2147483647 w 5770"/>
              <a:gd name="T3" fmla="*/ 0 h 690"/>
              <a:gd name="T4" fmla="*/ 2147483647 w 5770"/>
              <a:gd name="T5" fmla="*/ 2147483647 h 690"/>
              <a:gd name="T6" fmla="*/ 0 w 5770"/>
              <a:gd name="T7" fmla="*/ 2147483647 h 690"/>
              <a:gd name="T8" fmla="*/ 0 w 5770"/>
              <a:gd name="T9" fmla="*/ 0 h 690"/>
              <a:gd name="T10" fmla="*/ 0 60000 65536"/>
              <a:gd name="T11" fmla="*/ 0 60000 65536"/>
              <a:gd name="T12" fmla="*/ 0 60000 65536"/>
              <a:gd name="T13" fmla="*/ 0 60000 65536"/>
              <a:gd name="T14" fmla="*/ 0 60000 65536"/>
              <a:gd name="T15" fmla="*/ 0 w 5770"/>
              <a:gd name="T16" fmla="*/ 0 h 690"/>
              <a:gd name="T17" fmla="*/ 5770 w 5770"/>
              <a:gd name="T18" fmla="*/ 690 h 690"/>
            </a:gdLst>
            <a:ahLst/>
            <a:cxnLst>
              <a:cxn ang="T10">
                <a:pos x="T0" y="T1"/>
              </a:cxn>
              <a:cxn ang="T11">
                <a:pos x="T2" y="T3"/>
              </a:cxn>
              <a:cxn ang="T12">
                <a:pos x="T4" y="T5"/>
              </a:cxn>
              <a:cxn ang="T13">
                <a:pos x="T6" y="T7"/>
              </a:cxn>
              <a:cxn ang="T14">
                <a:pos x="T8" y="T9"/>
              </a:cxn>
            </a:cxnLst>
            <a:rect l="T15" t="T16" r="T17" b="T18"/>
            <a:pathLst>
              <a:path w="5770" h="690">
                <a:moveTo>
                  <a:pt x="0" y="0"/>
                </a:moveTo>
                <a:lnTo>
                  <a:pt x="5769" y="0"/>
                </a:lnTo>
                <a:lnTo>
                  <a:pt x="5769" y="689"/>
                </a:lnTo>
                <a:lnTo>
                  <a:pt x="0" y="689"/>
                </a:lnTo>
                <a:lnTo>
                  <a:pt x="0" y="0"/>
                </a:lnTo>
                <a:close/>
              </a:path>
            </a:pathLst>
          </a:custGeom>
          <a:solidFill>
            <a:srgbClr val="FF0000"/>
          </a:solidFill>
          <a:ln w="76200">
            <a:solidFill>
              <a:srgbClr val="000000"/>
            </a:solidFill>
            <a:round/>
            <a:headEnd/>
            <a:tailEnd/>
          </a:ln>
        </p:spPr>
        <p:txBody>
          <a:bodyPr wrap="none" anchor="ctr"/>
          <a:lstStyle/>
          <a:p>
            <a:endParaRPr lang="ru-RU"/>
          </a:p>
        </p:txBody>
      </p:sp>
      <p:sp>
        <p:nvSpPr>
          <p:cNvPr id="59395" name="Oval 3"/>
          <p:cNvSpPr>
            <a:spLocks noChangeArrowheads="1"/>
          </p:cNvSpPr>
          <p:nvPr/>
        </p:nvSpPr>
        <p:spPr bwMode="auto">
          <a:xfrm>
            <a:off x="254000" y="1765300"/>
            <a:ext cx="4216400" cy="3390900"/>
          </a:xfrm>
          <a:prstGeom prst="ellipse">
            <a:avLst/>
          </a:prstGeom>
          <a:solidFill>
            <a:srgbClr val="FF0000"/>
          </a:solidFill>
          <a:ln w="38100">
            <a:solidFill>
              <a:srgbClr val="000000"/>
            </a:solidFill>
            <a:round/>
            <a:headEnd/>
            <a:tailEnd/>
          </a:ln>
        </p:spPr>
        <p:txBody>
          <a:bodyPr wrap="none" anchor="ctr"/>
          <a:lstStyle/>
          <a:p>
            <a:endParaRPr lang="en-US"/>
          </a:p>
        </p:txBody>
      </p:sp>
      <p:sp>
        <p:nvSpPr>
          <p:cNvPr id="59396" name="Freeform 4"/>
          <p:cNvSpPr>
            <a:spLocks/>
          </p:cNvSpPr>
          <p:nvPr/>
        </p:nvSpPr>
        <p:spPr bwMode="auto">
          <a:xfrm rot="-1743956">
            <a:off x="4411663" y="3403600"/>
            <a:ext cx="4646612" cy="3635375"/>
          </a:xfrm>
          <a:custGeom>
            <a:avLst/>
            <a:gdLst>
              <a:gd name="T0" fmla="*/ 2147483647 w 2927"/>
              <a:gd name="T1" fmla="*/ 0 h 2117"/>
              <a:gd name="T2" fmla="*/ 2147483647 w 2927"/>
              <a:gd name="T3" fmla="*/ 2147483647 h 2117"/>
              <a:gd name="T4" fmla="*/ 2147483647 w 2927"/>
              <a:gd name="T5" fmla="*/ 2147483647 h 2117"/>
              <a:gd name="T6" fmla="*/ 2147483647 w 2927"/>
              <a:gd name="T7" fmla="*/ 2147483647 h 2117"/>
              <a:gd name="T8" fmla="*/ 2147483647 w 2927"/>
              <a:gd name="T9" fmla="*/ 2147483647 h 2117"/>
              <a:gd name="T10" fmla="*/ 2147483647 w 2927"/>
              <a:gd name="T11" fmla="*/ 2147483647 h 2117"/>
              <a:gd name="T12" fmla="*/ 2147483647 w 2927"/>
              <a:gd name="T13" fmla="*/ 2147483647 h 2117"/>
              <a:gd name="T14" fmla="*/ 2147483647 w 2927"/>
              <a:gd name="T15" fmla="*/ 2147483647 h 2117"/>
              <a:gd name="T16" fmla="*/ 0 w 2927"/>
              <a:gd name="T17" fmla="*/ 2147483647 h 2117"/>
              <a:gd name="T18" fmla="*/ 2147483647 w 2927"/>
              <a:gd name="T19" fmla="*/ 2147483647 h 2117"/>
              <a:gd name="T20" fmla="*/ 2147483647 w 2927"/>
              <a:gd name="T21" fmla="*/ 0 h 2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7"/>
              <a:gd name="T34" fmla="*/ 0 h 2117"/>
              <a:gd name="T35" fmla="*/ 2927 w 2927"/>
              <a:gd name="T36" fmla="*/ 2117 h 2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7" h="2117">
                <a:moveTo>
                  <a:pt x="1463" y="0"/>
                </a:moveTo>
                <a:lnTo>
                  <a:pt x="1820" y="805"/>
                </a:lnTo>
                <a:lnTo>
                  <a:pt x="2926" y="805"/>
                </a:lnTo>
                <a:lnTo>
                  <a:pt x="2041" y="1311"/>
                </a:lnTo>
                <a:lnTo>
                  <a:pt x="2360" y="2116"/>
                </a:lnTo>
                <a:lnTo>
                  <a:pt x="1463" y="1639"/>
                </a:lnTo>
                <a:lnTo>
                  <a:pt x="566" y="2116"/>
                </a:lnTo>
                <a:lnTo>
                  <a:pt x="885" y="1311"/>
                </a:lnTo>
                <a:lnTo>
                  <a:pt x="0" y="805"/>
                </a:lnTo>
                <a:lnTo>
                  <a:pt x="1106" y="805"/>
                </a:lnTo>
                <a:lnTo>
                  <a:pt x="1463" y="0"/>
                </a:lnTo>
                <a:close/>
              </a:path>
            </a:pathLst>
          </a:custGeom>
          <a:solidFill>
            <a:srgbClr val="FF0000"/>
          </a:solidFill>
          <a:ln w="38100">
            <a:solidFill>
              <a:srgbClr val="000000"/>
            </a:solidFill>
            <a:round/>
            <a:headEnd/>
            <a:tailEnd/>
          </a:ln>
        </p:spPr>
        <p:txBody>
          <a:bodyPr wrap="none" anchor="ctr"/>
          <a:lstStyle/>
          <a:p>
            <a:endParaRPr lang="ru-RU"/>
          </a:p>
        </p:txBody>
      </p:sp>
      <p:sp>
        <p:nvSpPr>
          <p:cNvPr id="59397" name="Text Box 5"/>
          <p:cNvSpPr txBox="1">
            <a:spLocks noChangeArrowheads="1"/>
          </p:cNvSpPr>
          <p:nvPr/>
        </p:nvSpPr>
        <p:spPr bwMode="auto">
          <a:xfrm>
            <a:off x="939800" y="215900"/>
            <a:ext cx="8864600" cy="777875"/>
          </a:xfrm>
          <a:prstGeom prst="rect">
            <a:avLst/>
          </a:prstGeom>
          <a:noFill/>
          <a:ln w="9525">
            <a:noFill/>
            <a:miter lim="800000"/>
            <a:headEnd/>
            <a:tailEnd/>
          </a:ln>
        </p:spPr>
        <p:txBody>
          <a:bodyPr>
            <a:spAutoFit/>
          </a:bodyPr>
          <a:lstStyle/>
          <a:p>
            <a:r>
              <a:rPr lang="en-GB" sz="4500" b="1">
                <a:solidFill>
                  <a:srgbClr val="FFFFFF"/>
                </a:solidFill>
                <a:latin typeface="Trebuchet MS - 16" charset="0"/>
              </a:rPr>
              <a:t> </a:t>
            </a:r>
            <a:r>
              <a:rPr lang="kk-KZ" sz="3600" b="1">
                <a:solidFill>
                  <a:srgbClr val="FFFFFF"/>
                </a:solidFill>
              </a:rPr>
              <a:t>Дайындал...</a:t>
            </a:r>
            <a:r>
              <a:rPr lang="ru-RU" sz="3600" b="1">
                <a:solidFill>
                  <a:srgbClr val="FFFFFF"/>
                </a:solidFill>
                <a:latin typeface="Trebuchet MS - 16" charset="0"/>
              </a:rPr>
              <a:t>На</a:t>
            </a:r>
            <a:r>
              <a:rPr lang="ru-RU" sz="3600" b="1">
                <a:solidFill>
                  <a:srgbClr val="FFFFFF"/>
                </a:solidFill>
              </a:rPr>
              <a:t>зар сал…Оқыңдар</a:t>
            </a:r>
            <a:r>
              <a:rPr lang="en-GB" sz="3600" b="1">
                <a:solidFill>
                  <a:srgbClr val="FFFFFF"/>
                </a:solidFill>
                <a:latin typeface="Trebuchet MS - 16" charset="0"/>
              </a:rPr>
              <a:t>!</a:t>
            </a:r>
          </a:p>
        </p:txBody>
      </p:sp>
      <p:sp>
        <p:nvSpPr>
          <p:cNvPr id="59398" name="Text Box 6"/>
          <p:cNvSpPr txBox="1">
            <a:spLocks noChangeArrowheads="1"/>
          </p:cNvSpPr>
          <p:nvPr/>
        </p:nvSpPr>
        <p:spPr bwMode="auto">
          <a:xfrm>
            <a:off x="4889500" y="1384300"/>
            <a:ext cx="4648200" cy="2400300"/>
          </a:xfrm>
          <a:prstGeom prst="rect">
            <a:avLst/>
          </a:prstGeom>
          <a:noFill/>
          <a:ln w="9525">
            <a:noFill/>
            <a:miter lim="800000"/>
            <a:headEnd/>
            <a:tailEnd/>
          </a:ln>
        </p:spPr>
        <p:txBody>
          <a:bodyPr>
            <a:spAutoFit/>
          </a:bodyPr>
          <a:lstStyle/>
          <a:p>
            <a:pPr algn="ctr"/>
            <a:r>
              <a:rPr lang="ru-RU" sz="2500" b="1">
                <a:solidFill>
                  <a:srgbClr val="000000"/>
                </a:solidFill>
              </a:rPr>
              <a:t>Әр оқушы берілген тақырыпты түсіндіруге көмектесетін заттар жинағын алады. Сіздің тапсырманы жоспарлау үшін 5 минутыңыз бар.   </a:t>
            </a:r>
            <a:endParaRPr lang="en-GB" sz="2500" b="1">
              <a:solidFill>
                <a:srgbClr val="000000"/>
              </a:solidFill>
            </a:endParaRPr>
          </a:p>
        </p:txBody>
      </p:sp>
      <p:pic>
        <p:nvPicPr>
          <p:cNvPr id="59399" name="Picture 7" descr="Patrick-Barkham-and-pupil-001[1]"/>
          <p:cNvPicPr>
            <a:picLocks noChangeAspect="1" noChangeArrowheads="1"/>
          </p:cNvPicPr>
          <p:nvPr/>
        </p:nvPicPr>
        <p:blipFill>
          <a:blip r:embed="rId3" cstate="print"/>
          <a:srcRect/>
          <a:stretch>
            <a:fillRect/>
          </a:stretch>
        </p:blipFill>
        <p:spPr bwMode="auto">
          <a:xfrm>
            <a:off x="1479550" y="3308350"/>
            <a:ext cx="3557588" cy="2960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FFFD4"/>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41400" y="1765300"/>
            <a:ext cx="8915400" cy="1878013"/>
          </a:xfrm>
          <a:prstGeom prst="rect">
            <a:avLst/>
          </a:prstGeom>
          <a:noFill/>
          <a:ln w="9525">
            <a:noFill/>
            <a:miter lim="800000"/>
            <a:headEnd/>
            <a:tailEnd/>
          </a:ln>
        </p:spPr>
        <p:txBody>
          <a:bodyPr>
            <a:spAutoFit/>
          </a:bodyPr>
          <a:lstStyle/>
          <a:p>
            <a:pPr algn="ctr"/>
            <a:r>
              <a:rPr lang="ru-RU" sz="2900">
                <a:solidFill>
                  <a:srgbClr val="FF6820"/>
                </a:solidFill>
              </a:rPr>
              <a:t>Бүгінгі негізгі сөзден барынша көп қысқа сөздерді құрастыру қажет.</a:t>
            </a:r>
            <a:endParaRPr lang="en-GB" sz="2900">
              <a:solidFill>
                <a:srgbClr val="FF6820"/>
              </a:solidFill>
              <a:latin typeface="Arial - 36" charset="0"/>
            </a:endParaRPr>
          </a:p>
          <a:p>
            <a:endParaRPr lang="en-GB" sz="2900">
              <a:solidFill>
                <a:srgbClr val="FF6820"/>
              </a:solidFill>
              <a:latin typeface="Arial - 36" charset="0"/>
            </a:endParaRPr>
          </a:p>
          <a:p>
            <a:r>
              <a:rPr lang="en-GB" sz="2900">
                <a:solidFill>
                  <a:srgbClr val="FF6820"/>
                </a:solidFill>
                <a:latin typeface="Arial - 36" charset="0"/>
              </a:rPr>
              <a:t>_________________________________________ </a:t>
            </a:r>
          </a:p>
        </p:txBody>
      </p:sp>
      <p:sp>
        <p:nvSpPr>
          <p:cNvPr id="8195" name="Text Box 3"/>
          <p:cNvSpPr txBox="1">
            <a:spLocks noChangeArrowheads="1"/>
          </p:cNvSpPr>
          <p:nvPr/>
        </p:nvSpPr>
        <p:spPr bwMode="auto">
          <a:xfrm>
            <a:off x="2616200" y="495300"/>
            <a:ext cx="5410200" cy="877888"/>
          </a:xfrm>
          <a:prstGeom prst="rect">
            <a:avLst/>
          </a:prstGeom>
          <a:noFill/>
          <a:ln w="9525">
            <a:noFill/>
            <a:miter lim="800000"/>
            <a:headEnd/>
            <a:tailEnd/>
          </a:ln>
        </p:spPr>
        <p:txBody>
          <a:bodyPr>
            <a:spAutoFit/>
          </a:bodyPr>
          <a:lstStyle/>
          <a:p>
            <a:pPr algn="ctr"/>
            <a:r>
              <a:rPr lang="en-GB" sz="4900">
                <a:solidFill>
                  <a:srgbClr val="0000FF"/>
                </a:solidFill>
                <a:latin typeface="Arial - 48" charset="0"/>
              </a:rPr>
              <a:t>Constantinople</a:t>
            </a:r>
          </a:p>
        </p:txBody>
      </p:sp>
      <p:sp>
        <p:nvSpPr>
          <p:cNvPr id="8196" name="Oval 4"/>
          <p:cNvSpPr>
            <a:spLocks noChangeArrowheads="1"/>
          </p:cNvSpPr>
          <p:nvPr/>
        </p:nvSpPr>
        <p:spPr bwMode="auto">
          <a:xfrm>
            <a:off x="2019300" y="381000"/>
            <a:ext cx="6324600" cy="952500"/>
          </a:xfrm>
          <a:prstGeom prst="ellipse">
            <a:avLst/>
          </a:prstGeom>
          <a:solidFill>
            <a:srgbClr val="FFD700"/>
          </a:solidFill>
          <a:ln w="38100">
            <a:solidFill>
              <a:srgbClr val="FF6820"/>
            </a:solidFill>
            <a:round/>
            <a:headEnd/>
            <a:tailEnd/>
          </a:ln>
        </p:spPr>
        <p:txBody>
          <a:bodyPr wrap="none" anchor="ctr"/>
          <a:lstStyle/>
          <a:p>
            <a:endParaRPr lang="en-US"/>
          </a:p>
        </p:txBody>
      </p:sp>
      <p:sp>
        <p:nvSpPr>
          <p:cNvPr id="8197" name="Text Box 5"/>
          <p:cNvSpPr txBox="1">
            <a:spLocks noChangeArrowheads="1"/>
          </p:cNvSpPr>
          <p:nvPr/>
        </p:nvSpPr>
        <p:spPr bwMode="auto">
          <a:xfrm>
            <a:off x="3246438" y="500063"/>
            <a:ext cx="4354512" cy="661987"/>
          </a:xfrm>
          <a:prstGeom prst="rect">
            <a:avLst/>
          </a:prstGeom>
          <a:noFill/>
          <a:ln w="9525">
            <a:noFill/>
            <a:miter lim="800000"/>
            <a:headEnd/>
            <a:tailEnd/>
          </a:ln>
        </p:spPr>
        <p:txBody>
          <a:bodyPr>
            <a:spAutoFit/>
          </a:bodyPr>
          <a:lstStyle/>
          <a:p>
            <a:r>
              <a:rPr lang="ru-RU" sz="3700">
                <a:solidFill>
                  <a:srgbClr val="0000FF"/>
                </a:solidFill>
                <a:latin typeface="Arial - 36" charset="0"/>
              </a:rPr>
              <a:t>Константинополь</a:t>
            </a:r>
            <a:endParaRPr lang="en-GB" sz="3700">
              <a:solidFill>
                <a:srgbClr val="0000FF"/>
              </a:solidFill>
              <a:latin typeface="Arial - 36" charset="0"/>
            </a:endParaRPr>
          </a:p>
        </p:txBody>
      </p:sp>
      <p:pic>
        <p:nvPicPr>
          <p:cNvPr id="8198" name="Picture 6" descr="clipboard(1)"/>
          <p:cNvPicPr>
            <a:picLocks noChangeAspect="1" noChangeArrowheads="1"/>
          </p:cNvPicPr>
          <p:nvPr/>
        </p:nvPicPr>
        <p:blipFill>
          <a:blip r:embed="rId3" cstate="print"/>
          <a:srcRect/>
          <a:stretch>
            <a:fillRect/>
          </a:stretch>
        </p:blipFill>
        <p:spPr bwMode="auto">
          <a:xfrm>
            <a:off x="266700" y="3721100"/>
            <a:ext cx="3035300" cy="3965575"/>
          </a:xfrm>
          <a:prstGeom prst="rect">
            <a:avLst/>
          </a:prstGeom>
          <a:noFill/>
          <a:ln w="9525">
            <a:noFill/>
            <a:miter lim="800000"/>
            <a:headEnd/>
            <a:tailEnd/>
          </a:ln>
        </p:spPr>
      </p:pic>
      <p:sp>
        <p:nvSpPr>
          <p:cNvPr id="8199" name="Text Box 7"/>
          <p:cNvSpPr txBox="1">
            <a:spLocks noChangeArrowheads="1"/>
          </p:cNvSpPr>
          <p:nvPr/>
        </p:nvSpPr>
        <p:spPr bwMode="auto">
          <a:xfrm>
            <a:off x="3911600" y="3848100"/>
            <a:ext cx="5776913" cy="2773363"/>
          </a:xfrm>
          <a:prstGeom prst="rect">
            <a:avLst/>
          </a:prstGeom>
          <a:noFill/>
          <a:ln w="9525">
            <a:noFill/>
            <a:miter lim="800000"/>
            <a:headEnd/>
            <a:tailEnd/>
          </a:ln>
        </p:spPr>
        <p:txBody>
          <a:bodyPr>
            <a:spAutoFit/>
          </a:bodyPr>
          <a:lstStyle/>
          <a:p>
            <a:r>
              <a:rPr lang="ru-RU" sz="3300" b="1">
                <a:solidFill>
                  <a:srgbClr val="7B7BC0"/>
                </a:solidFill>
              </a:rPr>
              <a:t>Сіздің нәтижеңіз қандай</a:t>
            </a:r>
            <a:r>
              <a:rPr lang="en-GB" sz="3300" b="1">
                <a:solidFill>
                  <a:srgbClr val="7B7BC0"/>
                </a:solidFill>
                <a:latin typeface="Arial - 48" charset="0"/>
              </a:rPr>
              <a:t>?</a:t>
            </a:r>
          </a:p>
          <a:p>
            <a:endParaRPr lang="en-GB" sz="3300" b="1">
              <a:solidFill>
                <a:srgbClr val="7B7BC0"/>
              </a:solidFill>
              <a:latin typeface="Arial - 48" charset="0"/>
            </a:endParaRPr>
          </a:p>
          <a:p>
            <a:r>
              <a:rPr lang="ru-RU" sz="2200" b="1">
                <a:solidFill>
                  <a:srgbClr val="7B7BC0"/>
                </a:solidFill>
              </a:rPr>
              <a:t>өте жақсы</a:t>
            </a:r>
            <a:r>
              <a:rPr lang="en-GB" sz="2200" b="1">
                <a:solidFill>
                  <a:srgbClr val="7B7BC0"/>
                </a:solidFill>
                <a:latin typeface="Arial - 36" charset="0"/>
              </a:rPr>
              <a:t>: 	</a:t>
            </a:r>
            <a:r>
              <a:rPr lang="ru-RU" sz="2200" b="1">
                <a:solidFill>
                  <a:srgbClr val="7B7BC0"/>
                </a:solidFill>
                <a:latin typeface="Arial - 36" charset="0"/>
              </a:rPr>
              <a:t>10 </a:t>
            </a:r>
            <a:r>
              <a:rPr lang="ru-RU" sz="2200" b="1">
                <a:solidFill>
                  <a:srgbClr val="7B7BC0"/>
                </a:solidFill>
              </a:rPr>
              <a:t>және одан да көп сөз</a:t>
            </a:r>
            <a:endParaRPr lang="en-GB" sz="2200" b="1">
              <a:solidFill>
                <a:srgbClr val="7B7BC0"/>
              </a:solidFill>
              <a:latin typeface="Arial - 36" charset="0"/>
            </a:endParaRPr>
          </a:p>
          <a:p>
            <a:endParaRPr lang="en-GB" sz="2200" b="1">
              <a:solidFill>
                <a:srgbClr val="7B7BC0"/>
              </a:solidFill>
              <a:latin typeface="Arial - 36" charset="0"/>
            </a:endParaRPr>
          </a:p>
          <a:p>
            <a:r>
              <a:rPr lang="ru-RU" sz="2200" b="1">
                <a:solidFill>
                  <a:srgbClr val="7B7BC0"/>
                </a:solidFill>
              </a:rPr>
              <a:t>жақсы</a:t>
            </a:r>
            <a:r>
              <a:rPr lang="en-GB" sz="2200" b="1">
                <a:solidFill>
                  <a:srgbClr val="7B7BC0"/>
                </a:solidFill>
                <a:latin typeface="Arial - 36" charset="0"/>
              </a:rPr>
              <a:t>: 	 </a:t>
            </a:r>
            <a:r>
              <a:rPr lang="ru-RU" b="1">
                <a:solidFill>
                  <a:srgbClr val="7B7BC0"/>
                </a:solidFill>
              </a:rPr>
              <a:t>8 және одан да көп сөз</a:t>
            </a:r>
            <a:endParaRPr lang="en-GB" sz="2200" b="1">
              <a:solidFill>
                <a:srgbClr val="7B7BC0"/>
              </a:solidFill>
              <a:latin typeface="Arial - 36" charset="0"/>
            </a:endParaRPr>
          </a:p>
          <a:p>
            <a:endParaRPr lang="en-GB" sz="2200" b="1">
              <a:solidFill>
                <a:srgbClr val="7B7BC0"/>
              </a:solidFill>
              <a:latin typeface="Arial - 36" charset="0"/>
            </a:endParaRPr>
          </a:p>
          <a:p>
            <a:r>
              <a:rPr lang="ru-RU" sz="2200" b="1">
                <a:solidFill>
                  <a:srgbClr val="7B7BC0"/>
                </a:solidFill>
              </a:rPr>
              <a:t>жаман емес: </a:t>
            </a:r>
            <a:r>
              <a:rPr lang="ru-RU" b="1">
                <a:solidFill>
                  <a:srgbClr val="7B7BC0"/>
                </a:solidFill>
              </a:rPr>
              <a:t>6 және одан да көп сөз</a:t>
            </a:r>
            <a:r>
              <a:rPr lang="ru-RU"/>
              <a:t> </a:t>
            </a:r>
            <a:r>
              <a:rPr lang="ru-RU" sz="2200" b="1">
                <a:solidFill>
                  <a:srgbClr val="7B7BC0"/>
                </a:solidFill>
              </a:rPr>
              <a:t> </a:t>
            </a:r>
            <a:endParaRPr lang="en-GB" sz="2200" b="1">
              <a:solidFill>
                <a:srgbClr val="7B7B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9218" name="Freeform 2"/>
          <p:cNvSpPr>
            <a:spLocks/>
          </p:cNvSpPr>
          <p:nvPr/>
        </p:nvSpPr>
        <p:spPr bwMode="auto">
          <a:xfrm>
            <a:off x="914400" y="330200"/>
            <a:ext cx="8129588" cy="636588"/>
          </a:xfrm>
          <a:custGeom>
            <a:avLst/>
            <a:gdLst>
              <a:gd name="T0" fmla="*/ 0 w 5121"/>
              <a:gd name="T1" fmla="*/ 0 h 401"/>
              <a:gd name="T2" fmla="*/ 2147483647 w 5121"/>
              <a:gd name="T3" fmla="*/ 0 h 401"/>
              <a:gd name="T4" fmla="*/ 2147483647 w 5121"/>
              <a:gd name="T5" fmla="*/ 2147483647 h 401"/>
              <a:gd name="T6" fmla="*/ 0 w 5121"/>
              <a:gd name="T7" fmla="*/ 2147483647 h 401"/>
              <a:gd name="T8" fmla="*/ 0 w 5121"/>
              <a:gd name="T9" fmla="*/ 0 h 401"/>
              <a:gd name="T10" fmla="*/ 0 60000 65536"/>
              <a:gd name="T11" fmla="*/ 0 60000 65536"/>
              <a:gd name="T12" fmla="*/ 0 60000 65536"/>
              <a:gd name="T13" fmla="*/ 0 60000 65536"/>
              <a:gd name="T14" fmla="*/ 0 60000 65536"/>
              <a:gd name="T15" fmla="*/ 0 w 5121"/>
              <a:gd name="T16" fmla="*/ 0 h 401"/>
              <a:gd name="T17" fmla="*/ 5121 w 5121"/>
              <a:gd name="T18" fmla="*/ 401 h 401"/>
            </a:gdLst>
            <a:ahLst/>
            <a:cxnLst>
              <a:cxn ang="T10">
                <a:pos x="T0" y="T1"/>
              </a:cxn>
              <a:cxn ang="T11">
                <a:pos x="T2" y="T3"/>
              </a:cxn>
              <a:cxn ang="T12">
                <a:pos x="T4" y="T5"/>
              </a:cxn>
              <a:cxn ang="T13">
                <a:pos x="T6" y="T7"/>
              </a:cxn>
              <a:cxn ang="T14">
                <a:pos x="T8" y="T9"/>
              </a:cxn>
            </a:cxnLst>
            <a:rect l="T15" t="T16" r="T17" b="T18"/>
            <a:pathLst>
              <a:path w="5121" h="401">
                <a:moveTo>
                  <a:pt x="0" y="0"/>
                </a:moveTo>
                <a:lnTo>
                  <a:pt x="5120" y="0"/>
                </a:lnTo>
                <a:lnTo>
                  <a:pt x="5120" y="400"/>
                </a:lnTo>
                <a:lnTo>
                  <a:pt x="0" y="400"/>
                </a:lnTo>
                <a:lnTo>
                  <a:pt x="0" y="0"/>
                </a:lnTo>
                <a:close/>
              </a:path>
            </a:pathLst>
          </a:custGeom>
          <a:solidFill>
            <a:srgbClr val="FFFF00"/>
          </a:solidFill>
          <a:ln w="76200">
            <a:solidFill>
              <a:srgbClr val="000000"/>
            </a:solidFill>
            <a:round/>
            <a:headEnd/>
            <a:tailEnd/>
          </a:ln>
        </p:spPr>
        <p:txBody>
          <a:bodyPr wrap="none" anchor="ctr"/>
          <a:lstStyle/>
          <a:p>
            <a:endParaRPr lang="ru-RU"/>
          </a:p>
        </p:txBody>
      </p:sp>
      <p:sp>
        <p:nvSpPr>
          <p:cNvPr id="9219" name="Freeform 3"/>
          <p:cNvSpPr>
            <a:spLocks/>
          </p:cNvSpPr>
          <p:nvPr/>
        </p:nvSpPr>
        <p:spPr bwMode="auto">
          <a:xfrm>
            <a:off x="2374900" y="1219200"/>
            <a:ext cx="5657850" cy="649288"/>
          </a:xfrm>
          <a:custGeom>
            <a:avLst/>
            <a:gdLst>
              <a:gd name="T0" fmla="*/ 0 w 3249"/>
              <a:gd name="T1" fmla="*/ 0 h 409"/>
              <a:gd name="T2" fmla="*/ 2147483647 w 3249"/>
              <a:gd name="T3" fmla="*/ 0 h 409"/>
              <a:gd name="T4" fmla="*/ 2147483647 w 3249"/>
              <a:gd name="T5" fmla="*/ 2147483647 h 409"/>
              <a:gd name="T6" fmla="*/ 0 w 3249"/>
              <a:gd name="T7" fmla="*/ 2147483647 h 409"/>
              <a:gd name="T8" fmla="*/ 0 w 3249"/>
              <a:gd name="T9" fmla="*/ 0 h 409"/>
              <a:gd name="T10" fmla="*/ 0 60000 65536"/>
              <a:gd name="T11" fmla="*/ 0 60000 65536"/>
              <a:gd name="T12" fmla="*/ 0 60000 65536"/>
              <a:gd name="T13" fmla="*/ 0 60000 65536"/>
              <a:gd name="T14" fmla="*/ 0 60000 65536"/>
              <a:gd name="T15" fmla="*/ 0 w 3249"/>
              <a:gd name="T16" fmla="*/ 0 h 409"/>
              <a:gd name="T17" fmla="*/ 3249 w 3249"/>
              <a:gd name="T18" fmla="*/ 409 h 409"/>
            </a:gdLst>
            <a:ahLst/>
            <a:cxnLst>
              <a:cxn ang="T10">
                <a:pos x="T0" y="T1"/>
              </a:cxn>
              <a:cxn ang="T11">
                <a:pos x="T2" y="T3"/>
              </a:cxn>
              <a:cxn ang="T12">
                <a:pos x="T4" y="T5"/>
              </a:cxn>
              <a:cxn ang="T13">
                <a:pos x="T6" y="T7"/>
              </a:cxn>
              <a:cxn ang="T14">
                <a:pos x="T8" y="T9"/>
              </a:cxn>
            </a:cxnLst>
            <a:rect l="T15" t="T16" r="T17" b="T18"/>
            <a:pathLst>
              <a:path w="3249" h="409">
                <a:moveTo>
                  <a:pt x="0" y="0"/>
                </a:moveTo>
                <a:lnTo>
                  <a:pt x="3248" y="0"/>
                </a:lnTo>
                <a:lnTo>
                  <a:pt x="3248" y="408"/>
                </a:lnTo>
                <a:lnTo>
                  <a:pt x="0" y="408"/>
                </a:lnTo>
                <a:lnTo>
                  <a:pt x="0" y="0"/>
                </a:lnTo>
                <a:close/>
              </a:path>
            </a:pathLst>
          </a:custGeom>
          <a:solidFill>
            <a:srgbClr val="FFFF00"/>
          </a:solidFill>
          <a:ln w="76200">
            <a:solidFill>
              <a:srgbClr val="000000"/>
            </a:solidFill>
            <a:round/>
            <a:headEnd/>
            <a:tailEnd/>
          </a:ln>
        </p:spPr>
        <p:txBody>
          <a:bodyPr wrap="none" anchor="ctr"/>
          <a:lstStyle/>
          <a:p>
            <a:endParaRPr lang="ru-RU"/>
          </a:p>
        </p:txBody>
      </p:sp>
      <p:sp>
        <p:nvSpPr>
          <p:cNvPr id="9220" name="Text Box 4"/>
          <p:cNvSpPr txBox="1">
            <a:spLocks noChangeArrowheads="1"/>
          </p:cNvSpPr>
          <p:nvPr/>
        </p:nvSpPr>
        <p:spPr bwMode="auto">
          <a:xfrm>
            <a:off x="939800" y="304800"/>
            <a:ext cx="7874000" cy="396875"/>
          </a:xfrm>
          <a:prstGeom prst="rect">
            <a:avLst/>
          </a:prstGeom>
          <a:noFill/>
          <a:ln w="9525">
            <a:noFill/>
            <a:miter lim="800000"/>
            <a:headEnd/>
            <a:tailEnd/>
          </a:ln>
        </p:spPr>
        <p:txBody>
          <a:bodyPr>
            <a:spAutoFit/>
          </a:bodyPr>
          <a:lstStyle/>
          <a:p>
            <a:pPr algn="ctr"/>
            <a:r>
              <a:rPr lang="ru-RU" sz="2000" b="1">
                <a:solidFill>
                  <a:srgbClr val="32CD32"/>
                </a:solidFill>
              </a:rPr>
              <a:t>Құпия зат</a:t>
            </a:r>
            <a:r>
              <a:rPr lang="ru-RU" sz="2000" b="1">
                <a:solidFill>
                  <a:srgbClr val="32CD32"/>
                </a:solidFill>
                <a:latin typeface="Bookman Old Style - 16" charset="0"/>
              </a:rPr>
              <a:t> –</a:t>
            </a:r>
            <a:r>
              <a:rPr lang="en-GB" sz="2000" b="1">
                <a:solidFill>
                  <a:srgbClr val="32CD32"/>
                </a:solidFill>
                <a:latin typeface="Bookman Old Style - 16" charset="0"/>
              </a:rPr>
              <a:t> </a:t>
            </a:r>
            <a:r>
              <a:rPr lang="kk-KZ" sz="2000" b="1">
                <a:solidFill>
                  <a:srgbClr val="32CD32"/>
                </a:solidFill>
              </a:rPr>
              <a:t>мына зат бойынша 5 сұрақ құрастырыңыз</a:t>
            </a:r>
            <a:r>
              <a:rPr lang="en-GB" sz="2000" b="1">
                <a:solidFill>
                  <a:srgbClr val="32CD32"/>
                </a:solidFill>
                <a:latin typeface="Bookman Old Style - 16" charset="0"/>
              </a:rPr>
              <a:t>:</a:t>
            </a:r>
          </a:p>
        </p:txBody>
      </p:sp>
      <p:sp>
        <p:nvSpPr>
          <p:cNvPr id="9221" name="Freeform 5"/>
          <p:cNvSpPr>
            <a:spLocks/>
          </p:cNvSpPr>
          <p:nvPr/>
        </p:nvSpPr>
        <p:spPr bwMode="auto">
          <a:xfrm>
            <a:off x="635000" y="2108200"/>
            <a:ext cx="8828088" cy="5018088"/>
          </a:xfrm>
          <a:custGeom>
            <a:avLst/>
            <a:gdLst>
              <a:gd name="T0" fmla="*/ 0 w 5561"/>
              <a:gd name="T1" fmla="*/ 0 h 3161"/>
              <a:gd name="T2" fmla="*/ 2147483647 w 5561"/>
              <a:gd name="T3" fmla="*/ 0 h 3161"/>
              <a:gd name="T4" fmla="*/ 2147483647 w 5561"/>
              <a:gd name="T5" fmla="*/ 2147483647 h 3161"/>
              <a:gd name="T6" fmla="*/ 0 w 5561"/>
              <a:gd name="T7" fmla="*/ 2147483647 h 3161"/>
              <a:gd name="T8" fmla="*/ 0 w 5561"/>
              <a:gd name="T9" fmla="*/ 0 h 3161"/>
              <a:gd name="T10" fmla="*/ 0 60000 65536"/>
              <a:gd name="T11" fmla="*/ 0 60000 65536"/>
              <a:gd name="T12" fmla="*/ 0 60000 65536"/>
              <a:gd name="T13" fmla="*/ 0 60000 65536"/>
              <a:gd name="T14" fmla="*/ 0 60000 65536"/>
              <a:gd name="T15" fmla="*/ 0 w 5561"/>
              <a:gd name="T16" fmla="*/ 0 h 3161"/>
              <a:gd name="T17" fmla="*/ 5561 w 5561"/>
              <a:gd name="T18" fmla="*/ 3161 h 3161"/>
            </a:gdLst>
            <a:ahLst/>
            <a:cxnLst>
              <a:cxn ang="T10">
                <a:pos x="T0" y="T1"/>
              </a:cxn>
              <a:cxn ang="T11">
                <a:pos x="T2" y="T3"/>
              </a:cxn>
              <a:cxn ang="T12">
                <a:pos x="T4" y="T5"/>
              </a:cxn>
              <a:cxn ang="T13">
                <a:pos x="T6" y="T7"/>
              </a:cxn>
              <a:cxn ang="T14">
                <a:pos x="T8" y="T9"/>
              </a:cxn>
            </a:cxnLst>
            <a:rect l="T15" t="T16" r="T17" b="T18"/>
            <a:pathLst>
              <a:path w="5561" h="3161">
                <a:moveTo>
                  <a:pt x="0" y="0"/>
                </a:moveTo>
                <a:lnTo>
                  <a:pt x="5560" y="0"/>
                </a:lnTo>
                <a:lnTo>
                  <a:pt x="5560" y="3160"/>
                </a:lnTo>
                <a:lnTo>
                  <a:pt x="0" y="3160"/>
                </a:lnTo>
                <a:lnTo>
                  <a:pt x="0" y="0"/>
                </a:lnTo>
                <a:close/>
              </a:path>
            </a:pathLst>
          </a:custGeom>
          <a:solidFill>
            <a:srgbClr val="FFFF00"/>
          </a:solidFill>
          <a:ln w="76200">
            <a:solidFill>
              <a:srgbClr val="000000"/>
            </a:solidFill>
            <a:round/>
            <a:headEnd/>
            <a:tailEnd/>
          </a:ln>
        </p:spPr>
        <p:txBody>
          <a:bodyPr wrap="none" anchor="ctr"/>
          <a:lstStyle/>
          <a:p>
            <a:endParaRPr lang="ru-RU"/>
          </a:p>
        </p:txBody>
      </p:sp>
      <p:sp>
        <p:nvSpPr>
          <p:cNvPr id="9222" name="Text Box 6"/>
          <p:cNvSpPr txBox="1">
            <a:spLocks noChangeArrowheads="1"/>
          </p:cNvSpPr>
          <p:nvPr/>
        </p:nvSpPr>
        <p:spPr bwMode="auto">
          <a:xfrm>
            <a:off x="2552700" y="1292225"/>
            <a:ext cx="5695950" cy="503238"/>
          </a:xfrm>
          <a:prstGeom prst="rect">
            <a:avLst/>
          </a:prstGeom>
          <a:noFill/>
          <a:ln w="9525">
            <a:noFill/>
            <a:miter lim="800000"/>
            <a:headEnd/>
            <a:tailEnd/>
          </a:ln>
        </p:spPr>
        <p:txBody>
          <a:bodyPr>
            <a:spAutoFit/>
          </a:bodyPr>
          <a:lstStyle/>
          <a:p>
            <a:pPr algn="ctr"/>
            <a:r>
              <a:rPr lang="ru-RU" sz="2700" b="1">
                <a:solidFill>
                  <a:srgbClr val="32CD32"/>
                </a:solidFill>
              </a:rPr>
              <a:t>Бұл не? деп СҰРАМАҢЫЗ </a:t>
            </a:r>
            <a:endParaRPr lang="en-GB" sz="2700" b="1">
              <a:solidFill>
                <a:srgbClr val="32CD32"/>
              </a:solidFill>
            </a:endParaRPr>
          </a:p>
        </p:txBody>
      </p:sp>
      <p:sp>
        <p:nvSpPr>
          <p:cNvPr id="9223" name="Text Box 7"/>
          <p:cNvSpPr txBox="1">
            <a:spLocks noChangeArrowheads="1"/>
          </p:cNvSpPr>
          <p:nvPr/>
        </p:nvSpPr>
        <p:spPr bwMode="auto">
          <a:xfrm>
            <a:off x="3530600" y="2362200"/>
            <a:ext cx="2844800" cy="323850"/>
          </a:xfrm>
          <a:prstGeom prst="rect">
            <a:avLst/>
          </a:prstGeom>
          <a:noFill/>
          <a:ln w="9525">
            <a:noFill/>
            <a:miter lim="800000"/>
            <a:headEnd/>
            <a:tailEnd/>
          </a:ln>
        </p:spPr>
        <p:txBody>
          <a:bodyPr>
            <a:spAutoFit/>
          </a:bodyPr>
          <a:lstStyle/>
          <a:p>
            <a:r>
              <a:rPr lang="ru-RU" sz="1500">
                <a:solidFill>
                  <a:srgbClr val="000000"/>
                </a:solidFill>
                <a:latin typeface="Lucida Handwriting - 16" charset="0"/>
              </a:rPr>
              <a:t>ВСТАВЬТЕ ИЗОБРАЖЕНИЕ</a:t>
            </a:r>
            <a:endParaRPr lang="en-GB" sz="1500">
              <a:solidFill>
                <a:srgbClr val="000000"/>
              </a:solidFill>
              <a:latin typeface="Lucida Handwriting - 16" charset="0"/>
            </a:endParaRPr>
          </a:p>
        </p:txBody>
      </p:sp>
      <p:pic>
        <p:nvPicPr>
          <p:cNvPr id="9224" name="Picture 8" descr="E9107[1]"/>
          <p:cNvPicPr>
            <a:picLocks noChangeAspect="1" noChangeArrowheads="1"/>
          </p:cNvPicPr>
          <p:nvPr/>
        </p:nvPicPr>
        <p:blipFill>
          <a:blip r:embed="rId3" cstate="print"/>
          <a:srcRect/>
          <a:stretch>
            <a:fillRect/>
          </a:stretch>
        </p:blipFill>
        <p:spPr bwMode="auto">
          <a:xfrm>
            <a:off x="2776538" y="2155825"/>
            <a:ext cx="4332287" cy="43322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63700" y="50800"/>
            <a:ext cx="6985000" cy="808038"/>
          </a:xfrm>
          <a:prstGeom prst="rect">
            <a:avLst/>
          </a:prstGeom>
          <a:noFill/>
          <a:ln w="9525">
            <a:noFill/>
            <a:miter lim="800000"/>
            <a:headEnd/>
            <a:tailEnd/>
          </a:ln>
        </p:spPr>
        <p:txBody>
          <a:bodyPr>
            <a:spAutoFit/>
          </a:bodyPr>
          <a:lstStyle/>
          <a:p>
            <a:r>
              <a:rPr lang="ru-RU" sz="4700">
                <a:solidFill>
                  <a:srgbClr val="0000FF"/>
                </a:solidFill>
              </a:rPr>
              <a:t>Серпілген сауал</a:t>
            </a:r>
            <a:endParaRPr lang="en-GB" sz="4700">
              <a:solidFill>
                <a:srgbClr val="0000FF"/>
              </a:solidFill>
            </a:endParaRPr>
          </a:p>
        </p:txBody>
      </p:sp>
      <p:sp>
        <p:nvSpPr>
          <p:cNvPr id="10243" name="Text Box 3"/>
          <p:cNvSpPr txBox="1">
            <a:spLocks noChangeArrowheads="1"/>
          </p:cNvSpPr>
          <p:nvPr/>
        </p:nvSpPr>
        <p:spPr bwMode="auto">
          <a:xfrm>
            <a:off x="165100" y="1060450"/>
            <a:ext cx="5562600" cy="6002338"/>
          </a:xfrm>
          <a:prstGeom prst="rect">
            <a:avLst/>
          </a:prstGeom>
          <a:noFill/>
          <a:ln w="9525">
            <a:noFill/>
            <a:miter lim="800000"/>
            <a:headEnd/>
            <a:tailEnd/>
          </a:ln>
        </p:spPr>
        <p:txBody>
          <a:bodyPr>
            <a:spAutoFit/>
          </a:bodyPr>
          <a:lstStyle/>
          <a:p>
            <a:r>
              <a:rPr lang="ru-RU" sz="2400">
                <a:solidFill>
                  <a:srgbClr val="000000"/>
                </a:solidFill>
              </a:rPr>
              <a:t>Тақырыптың түсіну деңгейін арттыруға және талқылау дағдыларын дамытуға қол жеткізу үшін сыныптағы оқушылардың арасында сұрақтарды лақтырыңыз</a:t>
            </a:r>
            <a:r>
              <a:rPr lang="ru-RU" sz="2400">
                <a:solidFill>
                  <a:srgbClr val="000000"/>
                </a:solidFill>
                <a:latin typeface="Trebuchet MS - 20" charset="0"/>
              </a:rPr>
              <a:t>.</a:t>
            </a:r>
          </a:p>
          <a:p>
            <a:endParaRPr lang="en-GB" sz="2400">
              <a:solidFill>
                <a:srgbClr val="000000"/>
              </a:solidFill>
              <a:latin typeface="Trebuchet MS - 20" charset="0"/>
            </a:endParaRPr>
          </a:p>
          <a:p>
            <a:r>
              <a:rPr lang="ru-RU" sz="2400">
                <a:solidFill>
                  <a:srgbClr val="000000"/>
                </a:solidFill>
              </a:rPr>
              <a:t>Мысалы</a:t>
            </a:r>
            <a:r>
              <a:rPr lang="ru-RU" sz="2400">
                <a:solidFill>
                  <a:srgbClr val="000000"/>
                </a:solidFill>
                <a:latin typeface="Trebuchet MS - 20" charset="0"/>
              </a:rPr>
              <a:t>,</a:t>
            </a:r>
            <a:endParaRPr lang="en-GB" sz="2400">
              <a:solidFill>
                <a:srgbClr val="000000"/>
              </a:solidFill>
              <a:latin typeface="Trebuchet MS - 20" charset="0"/>
            </a:endParaRPr>
          </a:p>
          <a:p>
            <a:r>
              <a:rPr lang="ja-JP" altLang="en-GB" sz="2400">
                <a:solidFill>
                  <a:srgbClr val="000000"/>
                </a:solidFill>
                <a:latin typeface="Trebuchet MS - 20" charset="0"/>
                <a:ea typeface="MS PGothic" pitchFamily="34" charset="-128"/>
              </a:rPr>
              <a:t>“</a:t>
            </a:r>
            <a:r>
              <a:rPr lang="ru-RU" altLang="ja-JP" sz="2400">
                <a:solidFill>
                  <a:srgbClr val="000000"/>
                </a:solidFill>
                <a:latin typeface="Trebuchet MS - 20" charset="0"/>
              </a:rPr>
              <a:t>Джимми</a:t>
            </a:r>
            <a:r>
              <a:rPr lang="en-GB" altLang="ja-JP" sz="2400">
                <a:solidFill>
                  <a:srgbClr val="000000"/>
                </a:solidFill>
                <a:latin typeface="Trebuchet MS - 20" charset="0"/>
                <a:ea typeface="MS PGothic" pitchFamily="34" charset="-128"/>
              </a:rPr>
              <a:t>,</a:t>
            </a:r>
            <a:r>
              <a:rPr lang="ru-RU" altLang="ja-JP" sz="2400">
                <a:solidFill>
                  <a:srgbClr val="000000"/>
                </a:solidFill>
                <a:latin typeface="Trebuchet MS - 20" charset="0"/>
              </a:rPr>
              <a:t> </a:t>
            </a:r>
            <a:r>
              <a:rPr lang="ru-RU" altLang="ja-JP" sz="2400">
                <a:solidFill>
                  <a:srgbClr val="000000"/>
                </a:solidFill>
              </a:rPr>
              <a:t>Сандраның жауабы туралы сен не ойлайсың</a:t>
            </a:r>
            <a:r>
              <a:rPr lang="ru-RU" altLang="ja-JP" sz="2400">
                <a:solidFill>
                  <a:srgbClr val="000000"/>
                </a:solidFill>
                <a:latin typeface="Trebuchet MS - 20" charset="0"/>
              </a:rPr>
              <a:t>?</a:t>
            </a:r>
            <a:r>
              <a:rPr lang="ja-JP" altLang="en-GB" sz="2400">
                <a:solidFill>
                  <a:srgbClr val="000000"/>
                </a:solidFill>
                <a:latin typeface="Trebuchet MS - 20" charset="0"/>
                <a:ea typeface="MS PGothic" pitchFamily="34" charset="-128"/>
              </a:rPr>
              <a:t>”</a:t>
            </a:r>
            <a:endParaRPr lang="en-GB" altLang="ja-JP" sz="2400">
              <a:solidFill>
                <a:srgbClr val="000000"/>
              </a:solidFill>
              <a:latin typeface="Trebuchet MS - 20" charset="0"/>
              <a:ea typeface="MS PGothic" pitchFamily="34" charset="-128"/>
            </a:endParaRPr>
          </a:p>
          <a:p>
            <a:endParaRPr lang="en-GB" sz="2400">
              <a:solidFill>
                <a:srgbClr val="000000"/>
              </a:solidFill>
              <a:latin typeface="Trebuchet MS - 20" charset="0"/>
            </a:endParaRPr>
          </a:p>
          <a:p>
            <a:r>
              <a:rPr lang="ja-JP" altLang="en-GB" sz="2400">
                <a:solidFill>
                  <a:srgbClr val="000000"/>
                </a:solidFill>
                <a:latin typeface="Trebuchet MS - 20" charset="0"/>
                <a:ea typeface="MS PGothic" pitchFamily="34" charset="-128"/>
              </a:rPr>
              <a:t>“</a:t>
            </a:r>
            <a:r>
              <a:rPr lang="ru-RU" altLang="ja-JP" sz="2400">
                <a:solidFill>
                  <a:srgbClr val="000000"/>
                </a:solidFill>
                <a:latin typeface="Trebuchet MS - 20" charset="0"/>
              </a:rPr>
              <a:t>Сандра</a:t>
            </a:r>
            <a:r>
              <a:rPr lang="en-GB" altLang="ja-JP" sz="2400">
                <a:solidFill>
                  <a:srgbClr val="000000"/>
                </a:solidFill>
                <a:latin typeface="Trebuchet MS - 20" charset="0"/>
                <a:ea typeface="MS PGothic" pitchFamily="34" charset="-128"/>
              </a:rPr>
              <a:t>,</a:t>
            </a:r>
            <a:r>
              <a:rPr lang="ru-RU" altLang="ja-JP" sz="2400">
                <a:solidFill>
                  <a:srgbClr val="000000"/>
                </a:solidFill>
                <a:latin typeface="Trebuchet MS - 20" charset="0"/>
              </a:rPr>
              <a:t> </a:t>
            </a:r>
            <a:r>
              <a:rPr lang="ru-RU" altLang="ja-JP" sz="2400">
                <a:solidFill>
                  <a:srgbClr val="000000"/>
                </a:solidFill>
              </a:rPr>
              <a:t>Карлдың жауабын барынша кеңейту үшін оны қалай дамытуға болады</a:t>
            </a:r>
            <a:r>
              <a:rPr lang="en-GB" altLang="ja-JP" sz="2400">
                <a:solidFill>
                  <a:srgbClr val="000000"/>
                </a:solidFill>
                <a:latin typeface="Trebuchet MS - 20" charset="0"/>
                <a:ea typeface="MS PGothic" pitchFamily="34" charset="-128"/>
              </a:rPr>
              <a:t>?</a:t>
            </a:r>
            <a:r>
              <a:rPr lang="ja-JP" altLang="en-GB" sz="2400">
                <a:solidFill>
                  <a:srgbClr val="000000"/>
                </a:solidFill>
                <a:latin typeface="Trebuchet MS - 20" charset="0"/>
                <a:ea typeface="MS PGothic" pitchFamily="34" charset="-128"/>
              </a:rPr>
              <a:t>”</a:t>
            </a:r>
            <a:endParaRPr lang="en-GB" altLang="ja-JP" sz="2400">
              <a:solidFill>
                <a:srgbClr val="000000"/>
              </a:solidFill>
              <a:latin typeface="Trebuchet MS - 20" charset="0"/>
              <a:ea typeface="MS PGothic" pitchFamily="34" charset="-128"/>
            </a:endParaRPr>
          </a:p>
          <a:p>
            <a:endParaRPr lang="en-GB" sz="2400">
              <a:solidFill>
                <a:srgbClr val="000000"/>
              </a:solidFill>
              <a:latin typeface="Trebuchet MS - 20" charset="0"/>
            </a:endParaRPr>
          </a:p>
          <a:p>
            <a:r>
              <a:rPr lang="ja-JP" altLang="en-GB" sz="2400">
                <a:solidFill>
                  <a:srgbClr val="000000"/>
                </a:solidFill>
                <a:latin typeface="Trebuchet MS - 20" charset="0"/>
                <a:ea typeface="MS PGothic" pitchFamily="34" charset="-128"/>
              </a:rPr>
              <a:t>“</a:t>
            </a:r>
            <a:r>
              <a:rPr lang="ru-RU" altLang="ja-JP" sz="2400">
                <a:solidFill>
                  <a:srgbClr val="000000"/>
                </a:solidFill>
                <a:latin typeface="Trebuchet MS - 20" charset="0"/>
              </a:rPr>
              <a:t>Карл</a:t>
            </a:r>
            <a:r>
              <a:rPr lang="en-GB" altLang="ja-JP" sz="2400">
                <a:solidFill>
                  <a:srgbClr val="000000"/>
                </a:solidFill>
                <a:latin typeface="Trebuchet MS - 20" charset="0"/>
                <a:ea typeface="MS PGothic" pitchFamily="34" charset="-128"/>
              </a:rPr>
              <a:t>, </a:t>
            </a:r>
            <a:r>
              <a:rPr lang="kk-KZ" altLang="ja-JP" sz="2400">
                <a:solidFill>
                  <a:srgbClr val="000000"/>
                </a:solidFill>
              </a:rPr>
              <a:t>естігеннің барлығын бір жауапқа қалай біріктіруге болады</a:t>
            </a:r>
            <a:r>
              <a:rPr lang="en-GB" altLang="ja-JP" sz="2400">
                <a:solidFill>
                  <a:srgbClr val="000000"/>
                </a:solidFill>
                <a:latin typeface="Trebuchet MS - 20" charset="0"/>
                <a:ea typeface="MS PGothic" pitchFamily="34" charset="-128"/>
              </a:rPr>
              <a:t>?</a:t>
            </a:r>
            <a:r>
              <a:rPr lang="ja-JP" altLang="en-GB" sz="2400">
                <a:solidFill>
                  <a:srgbClr val="000000"/>
                </a:solidFill>
                <a:latin typeface="Trebuchet MS - 20" charset="0"/>
                <a:ea typeface="MS PGothic" pitchFamily="34" charset="-128"/>
              </a:rPr>
              <a:t>”</a:t>
            </a:r>
            <a:endParaRPr lang="en-GB" sz="2400">
              <a:solidFill>
                <a:srgbClr val="000000"/>
              </a:solidFill>
              <a:latin typeface="Trebuchet MS - 20" charset="0"/>
            </a:endParaRPr>
          </a:p>
        </p:txBody>
      </p:sp>
      <p:pic>
        <p:nvPicPr>
          <p:cNvPr id="10244" name="Picture 4" descr="MSOfficePNG(7)"/>
          <p:cNvPicPr>
            <a:picLocks noChangeAspect="1" noChangeArrowheads="1"/>
          </p:cNvPicPr>
          <p:nvPr/>
        </p:nvPicPr>
        <p:blipFill>
          <a:blip r:embed="rId3" cstate="print"/>
          <a:srcRect/>
          <a:stretch>
            <a:fillRect/>
          </a:stretch>
        </p:blipFill>
        <p:spPr bwMode="auto">
          <a:xfrm>
            <a:off x="5727700" y="1092200"/>
            <a:ext cx="3917950" cy="42640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11266" name="Freeform 2"/>
          <p:cNvSpPr>
            <a:spLocks/>
          </p:cNvSpPr>
          <p:nvPr/>
        </p:nvSpPr>
        <p:spPr bwMode="auto">
          <a:xfrm>
            <a:off x="7096125" y="1219200"/>
            <a:ext cx="1512888" cy="573088"/>
          </a:xfrm>
          <a:custGeom>
            <a:avLst/>
            <a:gdLst>
              <a:gd name="T0" fmla="*/ 0 w 1217"/>
              <a:gd name="T1" fmla="*/ 0 h 361"/>
              <a:gd name="T2" fmla="*/ 2147483647 w 1217"/>
              <a:gd name="T3" fmla="*/ 0 h 361"/>
              <a:gd name="T4" fmla="*/ 2147483647 w 1217"/>
              <a:gd name="T5" fmla="*/ 2147483647 h 361"/>
              <a:gd name="T6" fmla="*/ 0 w 1217"/>
              <a:gd name="T7" fmla="*/ 2147483647 h 361"/>
              <a:gd name="T8" fmla="*/ 0 w 1217"/>
              <a:gd name="T9" fmla="*/ 0 h 361"/>
              <a:gd name="T10" fmla="*/ 0 60000 65536"/>
              <a:gd name="T11" fmla="*/ 0 60000 65536"/>
              <a:gd name="T12" fmla="*/ 0 60000 65536"/>
              <a:gd name="T13" fmla="*/ 0 60000 65536"/>
              <a:gd name="T14" fmla="*/ 0 60000 65536"/>
              <a:gd name="T15" fmla="*/ 0 w 1217"/>
              <a:gd name="T16" fmla="*/ 0 h 361"/>
              <a:gd name="T17" fmla="*/ 1217 w 1217"/>
              <a:gd name="T18" fmla="*/ 361 h 361"/>
            </a:gdLst>
            <a:ahLst/>
            <a:cxnLst>
              <a:cxn ang="T10">
                <a:pos x="T0" y="T1"/>
              </a:cxn>
              <a:cxn ang="T11">
                <a:pos x="T2" y="T3"/>
              </a:cxn>
              <a:cxn ang="T12">
                <a:pos x="T4" y="T5"/>
              </a:cxn>
              <a:cxn ang="T13">
                <a:pos x="T6" y="T7"/>
              </a:cxn>
              <a:cxn ang="T14">
                <a:pos x="T8" y="T9"/>
              </a:cxn>
            </a:cxnLst>
            <a:rect l="T15" t="T16" r="T17" b="T18"/>
            <a:pathLst>
              <a:path w="1217" h="361">
                <a:moveTo>
                  <a:pt x="0" y="0"/>
                </a:moveTo>
                <a:lnTo>
                  <a:pt x="1216" y="0"/>
                </a:lnTo>
                <a:lnTo>
                  <a:pt x="1216" y="360"/>
                </a:lnTo>
                <a:lnTo>
                  <a:pt x="0" y="360"/>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1267" name="Freeform 3"/>
          <p:cNvSpPr>
            <a:spLocks/>
          </p:cNvSpPr>
          <p:nvPr/>
        </p:nvSpPr>
        <p:spPr bwMode="auto">
          <a:xfrm>
            <a:off x="5008563" y="1219200"/>
            <a:ext cx="1525587" cy="547688"/>
          </a:xfrm>
          <a:custGeom>
            <a:avLst/>
            <a:gdLst>
              <a:gd name="T0" fmla="*/ 0 w 961"/>
              <a:gd name="T1" fmla="*/ 0 h 345"/>
              <a:gd name="T2" fmla="*/ 2147483647 w 961"/>
              <a:gd name="T3" fmla="*/ 0 h 345"/>
              <a:gd name="T4" fmla="*/ 2147483647 w 961"/>
              <a:gd name="T5" fmla="*/ 2147483647 h 345"/>
              <a:gd name="T6" fmla="*/ 0 w 961"/>
              <a:gd name="T7" fmla="*/ 2147483647 h 345"/>
              <a:gd name="T8" fmla="*/ 0 w 961"/>
              <a:gd name="T9" fmla="*/ 0 h 345"/>
              <a:gd name="T10" fmla="*/ 0 60000 65536"/>
              <a:gd name="T11" fmla="*/ 0 60000 65536"/>
              <a:gd name="T12" fmla="*/ 0 60000 65536"/>
              <a:gd name="T13" fmla="*/ 0 60000 65536"/>
              <a:gd name="T14" fmla="*/ 0 60000 65536"/>
              <a:gd name="T15" fmla="*/ 0 w 961"/>
              <a:gd name="T16" fmla="*/ 0 h 345"/>
              <a:gd name="T17" fmla="*/ 961 w 961"/>
              <a:gd name="T18" fmla="*/ 345 h 345"/>
            </a:gdLst>
            <a:ahLst/>
            <a:cxnLst>
              <a:cxn ang="T10">
                <a:pos x="T0" y="T1"/>
              </a:cxn>
              <a:cxn ang="T11">
                <a:pos x="T2" y="T3"/>
              </a:cxn>
              <a:cxn ang="T12">
                <a:pos x="T4" y="T5"/>
              </a:cxn>
              <a:cxn ang="T13">
                <a:pos x="T6" y="T7"/>
              </a:cxn>
              <a:cxn ang="T14">
                <a:pos x="T8" y="T9"/>
              </a:cxn>
            </a:cxnLst>
            <a:rect l="T15" t="T16" r="T17" b="T18"/>
            <a:pathLst>
              <a:path w="961" h="345">
                <a:moveTo>
                  <a:pt x="0" y="0"/>
                </a:moveTo>
                <a:lnTo>
                  <a:pt x="960" y="0"/>
                </a:lnTo>
                <a:lnTo>
                  <a:pt x="960" y="344"/>
                </a:lnTo>
                <a:lnTo>
                  <a:pt x="0" y="344"/>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1268" name="Freeform 4"/>
          <p:cNvSpPr>
            <a:spLocks/>
          </p:cNvSpPr>
          <p:nvPr/>
        </p:nvSpPr>
        <p:spPr bwMode="auto">
          <a:xfrm>
            <a:off x="3135313" y="1231900"/>
            <a:ext cx="1651000" cy="458788"/>
          </a:xfrm>
          <a:custGeom>
            <a:avLst/>
            <a:gdLst>
              <a:gd name="T0" fmla="*/ 0 w 489"/>
              <a:gd name="T1" fmla="*/ 0 h 289"/>
              <a:gd name="T2" fmla="*/ 2147483647 w 489"/>
              <a:gd name="T3" fmla="*/ 0 h 289"/>
              <a:gd name="T4" fmla="*/ 2147483647 w 489"/>
              <a:gd name="T5" fmla="*/ 2147483647 h 289"/>
              <a:gd name="T6" fmla="*/ 0 w 489"/>
              <a:gd name="T7" fmla="*/ 2147483647 h 289"/>
              <a:gd name="T8" fmla="*/ 0 w 489"/>
              <a:gd name="T9" fmla="*/ 0 h 289"/>
              <a:gd name="T10" fmla="*/ 0 60000 65536"/>
              <a:gd name="T11" fmla="*/ 0 60000 65536"/>
              <a:gd name="T12" fmla="*/ 0 60000 65536"/>
              <a:gd name="T13" fmla="*/ 0 60000 65536"/>
              <a:gd name="T14" fmla="*/ 0 60000 65536"/>
              <a:gd name="T15" fmla="*/ 0 w 489"/>
              <a:gd name="T16" fmla="*/ 0 h 289"/>
              <a:gd name="T17" fmla="*/ 489 w 489"/>
              <a:gd name="T18" fmla="*/ 289 h 289"/>
            </a:gdLst>
            <a:ahLst/>
            <a:cxnLst>
              <a:cxn ang="T10">
                <a:pos x="T0" y="T1"/>
              </a:cxn>
              <a:cxn ang="T11">
                <a:pos x="T2" y="T3"/>
              </a:cxn>
              <a:cxn ang="T12">
                <a:pos x="T4" y="T5"/>
              </a:cxn>
              <a:cxn ang="T13">
                <a:pos x="T6" y="T7"/>
              </a:cxn>
              <a:cxn ang="T14">
                <a:pos x="T8" y="T9"/>
              </a:cxn>
            </a:cxnLst>
            <a:rect l="T15" t="T16" r="T17" b="T18"/>
            <a:pathLst>
              <a:path w="489" h="289">
                <a:moveTo>
                  <a:pt x="0" y="0"/>
                </a:moveTo>
                <a:lnTo>
                  <a:pt x="488" y="0"/>
                </a:lnTo>
                <a:lnTo>
                  <a:pt x="488" y="288"/>
                </a:lnTo>
                <a:lnTo>
                  <a:pt x="0" y="288"/>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1269" name="Freeform 5"/>
          <p:cNvSpPr>
            <a:spLocks/>
          </p:cNvSpPr>
          <p:nvPr/>
        </p:nvSpPr>
        <p:spPr bwMode="auto">
          <a:xfrm>
            <a:off x="255588" y="1244600"/>
            <a:ext cx="1655762" cy="473075"/>
          </a:xfrm>
          <a:custGeom>
            <a:avLst/>
            <a:gdLst>
              <a:gd name="T0" fmla="*/ 0 w 763"/>
              <a:gd name="T1" fmla="*/ 0 h 298"/>
              <a:gd name="T2" fmla="*/ 2147483647 w 763"/>
              <a:gd name="T3" fmla="*/ 0 h 298"/>
              <a:gd name="T4" fmla="*/ 2147483647 w 763"/>
              <a:gd name="T5" fmla="*/ 2147483647 h 298"/>
              <a:gd name="T6" fmla="*/ 0 w 763"/>
              <a:gd name="T7" fmla="*/ 2147483647 h 298"/>
              <a:gd name="T8" fmla="*/ 0 w 763"/>
              <a:gd name="T9" fmla="*/ 0 h 298"/>
              <a:gd name="T10" fmla="*/ 0 60000 65536"/>
              <a:gd name="T11" fmla="*/ 0 60000 65536"/>
              <a:gd name="T12" fmla="*/ 0 60000 65536"/>
              <a:gd name="T13" fmla="*/ 0 60000 65536"/>
              <a:gd name="T14" fmla="*/ 0 60000 65536"/>
              <a:gd name="T15" fmla="*/ 0 w 763"/>
              <a:gd name="T16" fmla="*/ 0 h 298"/>
              <a:gd name="T17" fmla="*/ 763 w 763"/>
              <a:gd name="T18" fmla="*/ 298 h 298"/>
            </a:gdLst>
            <a:ahLst/>
            <a:cxnLst>
              <a:cxn ang="T10">
                <a:pos x="T0" y="T1"/>
              </a:cxn>
              <a:cxn ang="T11">
                <a:pos x="T2" y="T3"/>
              </a:cxn>
              <a:cxn ang="T12">
                <a:pos x="T4" y="T5"/>
              </a:cxn>
              <a:cxn ang="T13">
                <a:pos x="T6" y="T7"/>
              </a:cxn>
              <a:cxn ang="T14">
                <a:pos x="T8" y="T9"/>
              </a:cxn>
            </a:cxnLst>
            <a:rect l="T15" t="T16" r="T17" b="T18"/>
            <a:pathLst>
              <a:path w="763" h="298">
                <a:moveTo>
                  <a:pt x="0" y="0"/>
                </a:moveTo>
                <a:lnTo>
                  <a:pt x="762" y="0"/>
                </a:lnTo>
                <a:lnTo>
                  <a:pt x="762" y="297"/>
                </a:lnTo>
                <a:lnTo>
                  <a:pt x="0" y="297"/>
                </a:lnTo>
                <a:lnTo>
                  <a:pt x="0" y="0"/>
                </a:lnTo>
                <a:close/>
              </a:path>
            </a:pathLst>
          </a:custGeom>
          <a:solidFill>
            <a:srgbClr val="FFFFFF"/>
          </a:solidFill>
          <a:ln w="76200">
            <a:solidFill>
              <a:srgbClr val="000000"/>
            </a:solidFill>
            <a:round/>
            <a:headEnd/>
            <a:tailEnd/>
          </a:ln>
        </p:spPr>
        <p:txBody>
          <a:bodyPr wrap="none" anchor="ctr"/>
          <a:lstStyle/>
          <a:p>
            <a:endParaRPr lang="ru-RU"/>
          </a:p>
        </p:txBody>
      </p:sp>
      <p:sp>
        <p:nvSpPr>
          <p:cNvPr id="11270" name="Freeform 6"/>
          <p:cNvSpPr>
            <a:spLocks/>
          </p:cNvSpPr>
          <p:nvPr/>
        </p:nvSpPr>
        <p:spPr bwMode="auto">
          <a:xfrm>
            <a:off x="457200" y="190500"/>
            <a:ext cx="9375775" cy="852488"/>
          </a:xfrm>
          <a:custGeom>
            <a:avLst/>
            <a:gdLst>
              <a:gd name="T0" fmla="*/ 0 w 5753"/>
              <a:gd name="T1" fmla="*/ 0 h 537"/>
              <a:gd name="T2" fmla="*/ 2147483647 w 5753"/>
              <a:gd name="T3" fmla="*/ 0 h 537"/>
              <a:gd name="T4" fmla="*/ 2147483647 w 5753"/>
              <a:gd name="T5" fmla="*/ 2147483647 h 537"/>
              <a:gd name="T6" fmla="*/ 0 w 5753"/>
              <a:gd name="T7" fmla="*/ 2147483647 h 537"/>
              <a:gd name="T8" fmla="*/ 0 w 5753"/>
              <a:gd name="T9" fmla="*/ 0 h 537"/>
              <a:gd name="T10" fmla="*/ 0 60000 65536"/>
              <a:gd name="T11" fmla="*/ 0 60000 65536"/>
              <a:gd name="T12" fmla="*/ 0 60000 65536"/>
              <a:gd name="T13" fmla="*/ 0 60000 65536"/>
              <a:gd name="T14" fmla="*/ 0 60000 65536"/>
              <a:gd name="T15" fmla="*/ 0 w 5753"/>
              <a:gd name="T16" fmla="*/ 0 h 537"/>
              <a:gd name="T17" fmla="*/ 5753 w 5753"/>
              <a:gd name="T18" fmla="*/ 537 h 537"/>
            </a:gdLst>
            <a:ahLst/>
            <a:cxnLst>
              <a:cxn ang="T10">
                <a:pos x="T0" y="T1"/>
              </a:cxn>
              <a:cxn ang="T11">
                <a:pos x="T2" y="T3"/>
              </a:cxn>
              <a:cxn ang="T12">
                <a:pos x="T4" y="T5"/>
              </a:cxn>
              <a:cxn ang="T13">
                <a:pos x="T6" y="T7"/>
              </a:cxn>
              <a:cxn ang="T14">
                <a:pos x="T8" y="T9"/>
              </a:cxn>
            </a:cxnLst>
            <a:rect l="T15" t="T16" r="T17" b="T18"/>
            <a:pathLst>
              <a:path w="5753" h="537">
                <a:moveTo>
                  <a:pt x="0" y="0"/>
                </a:moveTo>
                <a:lnTo>
                  <a:pt x="5752" y="0"/>
                </a:lnTo>
                <a:lnTo>
                  <a:pt x="5752" y="536"/>
                </a:lnTo>
                <a:lnTo>
                  <a:pt x="0" y="536"/>
                </a:lnTo>
                <a:lnTo>
                  <a:pt x="0" y="0"/>
                </a:lnTo>
                <a:close/>
              </a:path>
            </a:pathLst>
          </a:custGeom>
          <a:solidFill>
            <a:srgbClr val="0000FF"/>
          </a:solidFill>
          <a:ln w="38100">
            <a:solidFill>
              <a:srgbClr val="000000"/>
            </a:solidFill>
            <a:prstDash val="sysDot"/>
            <a:round/>
            <a:headEnd/>
            <a:tailEnd/>
          </a:ln>
        </p:spPr>
        <p:txBody>
          <a:bodyPr wrap="none" anchor="ctr"/>
          <a:lstStyle/>
          <a:p>
            <a:endParaRPr lang="ru-RU"/>
          </a:p>
        </p:txBody>
      </p:sp>
      <p:sp>
        <p:nvSpPr>
          <p:cNvPr id="11271" name="Text Box 7"/>
          <p:cNvSpPr txBox="1">
            <a:spLocks noChangeArrowheads="1"/>
          </p:cNvSpPr>
          <p:nvPr/>
        </p:nvSpPr>
        <p:spPr bwMode="auto">
          <a:xfrm>
            <a:off x="111125" y="173038"/>
            <a:ext cx="10134600" cy="822325"/>
          </a:xfrm>
          <a:prstGeom prst="rect">
            <a:avLst/>
          </a:prstGeom>
          <a:noFill/>
          <a:ln w="9525">
            <a:noFill/>
            <a:miter lim="800000"/>
            <a:headEnd/>
            <a:tailEnd/>
          </a:ln>
        </p:spPr>
        <p:txBody>
          <a:bodyPr>
            <a:spAutoFit/>
          </a:bodyPr>
          <a:lstStyle/>
          <a:p>
            <a:pPr algn="ctr"/>
            <a:r>
              <a:rPr lang="ru-RU" sz="2400" b="1">
                <a:solidFill>
                  <a:srgbClr val="FFFFFF"/>
                </a:solidFill>
              </a:rPr>
              <a:t>Келтірілген мысалды пайдалана отырып, жоқ сөздерді қойыңыз</a:t>
            </a:r>
            <a:r>
              <a:rPr lang="en-GB" sz="2400" b="1">
                <a:solidFill>
                  <a:srgbClr val="FFFFFF"/>
                </a:solidFill>
                <a:latin typeface="Trebuchet MS - 16" charset="0"/>
              </a:rPr>
              <a:t>:</a:t>
            </a:r>
          </a:p>
        </p:txBody>
      </p:sp>
      <p:sp>
        <p:nvSpPr>
          <p:cNvPr id="11272" name="Text Box 8"/>
          <p:cNvSpPr txBox="1">
            <a:spLocks noChangeArrowheads="1"/>
          </p:cNvSpPr>
          <p:nvPr/>
        </p:nvSpPr>
        <p:spPr bwMode="auto">
          <a:xfrm>
            <a:off x="111125" y="1509713"/>
            <a:ext cx="10514013" cy="646112"/>
          </a:xfrm>
          <a:prstGeom prst="rect">
            <a:avLst/>
          </a:prstGeom>
          <a:noFill/>
          <a:ln w="9525">
            <a:noFill/>
            <a:miter lim="800000"/>
            <a:headEnd/>
            <a:tailEnd/>
          </a:ln>
        </p:spPr>
        <p:txBody>
          <a:bodyPr>
            <a:spAutoFit/>
          </a:bodyPr>
          <a:lstStyle/>
          <a:p>
            <a:r>
              <a:rPr lang="ru-RU" sz="3600">
                <a:solidFill>
                  <a:srgbClr val="0000FF"/>
                </a:solidFill>
                <a:latin typeface="Arial - 72" charset="0"/>
              </a:rPr>
              <a:t>Машин</a:t>
            </a:r>
            <a:r>
              <a:rPr lang="ru-RU" sz="3600">
                <a:solidFill>
                  <a:srgbClr val="0000FF"/>
                </a:solidFill>
              </a:rPr>
              <a:t>а үшін</a:t>
            </a:r>
            <a:r>
              <a:rPr lang="ru-RU" sz="3600">
                <a:solidFill>
                  <a:srgbClr val="0000FF"/>
                </a:solidFill>
                <a:latin typeface="Arial - 72" charset="0"/>
              </a:rPr>
              <a:t>  металл </a:t>
            </a:r>
            <a:r>
              <a:rPr lang="ru-RU" sz="3600">
                <a:solidFill>
                  <a:srgbClr val="FF0000"/>
                </a:solidFill>
              </a:rPr>
              <a:t>жиһаз</a:t>
            </a:r>
            <a:r>
              <a:rPr lang="ru-RU" sz="3600">
                <a:solidFill>
                  <a:srgbClr val="0000FF"/>
                </a:solidFill>
              </a:rPr>
              <a:t> үшін ағаш сияқты</a:t>
            </a:r>
            <a:endParaRPr lang="en-GB" sz="3600">
              <a:solidFill>
                <a:srgbClr val="0000FF"/>
              </a:solidFill>
              <a:latin typeface="Arial - 72" charset="0"/>
            </a:endParaRPr>
          </a:p>
        </p:txBody>
      </p:sp>
      <p:sp>
        <p:nvSpPr>
          <p:cNvPr id="11273" name="Text Box 10"/>
          <p:cNvSpPr txBox="1">
            <a:spLocks noChangeArrowheads="1"/>
          </p:cNvSpPr>
          <p:nvPr/>
        </p:nvSpPr>
        <p:spPr bwMode="auto">
          <a:xfrm>
            <a:off x="792163" y="2373313"/>
            <a:ext cx="9617075" cy="646112"/>
          </a:xfrm>
          <a:prstGeom prst="rect">
            <a:avLst/>
          </a:prstGeom>
          <a:noFill/>
          <a:ln w="9525">
            <a:noFill/>
            <a:miter lim="800000"/>
            <a:headEnd/>
            <a:tailEnd/>
          </a:ln>
        </p:spPr>
        <p:txBody>
          <a:bodyPr>
            <a:spAutoFit/>
          </a:bodyPr>
          <a:lstStyle/>
          <a:p>
            <a:r>
              <a:rPr lang="en-GB" sz="3600">
                <a:solidFill>
                  <a:srgbClr val="0000FF"/>
                </a:solidFill>
                <a:latin typeface="Arial - 72" charset="0"/>
              </a:rPr>
              <a:t>____ </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сияқты</a:t>
            </a:r>
            <a:r>
              <a:rPr lang="en-GB" sz="3600">
                <a:solidFill>
                  <a:srgbClr val="0000FF"/>
                </a:solidFill>
                <a:latin typeface="Arial - 72" charset="0"/>
              </a:rPr>
              <a:t>.</a:t>
            </a:r>
          </a:p>
        </p:txBody>
      </p:sp>
      <p:sp>
        <p:nvSpPr>
          <p:cNvPr id="11274" name="Text Box 11"/>
          <p:cNvSpPr txBox="1">
            <a:spLocks noChangeArrowheads="1"/>
          </p:cNvSpPr>
          <p:nvPr/>
        </p:nvSpPr>
        <p:spPr bwMode="auto">
          <a:xfrm>
            <a:off x="1911350" y="7361238"/>
            <a:ext cx="6716713" cy="336550"/>
          </a:xfrm>
          <a:prstGeom prst="rect">
            <a:avLst/>
          </a:prstGeom>
          <a:noFill/>
          <a:ln w="9525">
            <a:noFill/>
            <a:miter lim="800000"/>
            <a:headEnd/>
            <a:tailEnd/>
          </a:ln>
        </p:spPr>
        <p:txBody>
          <a:bodyPr>
            <a:spAutoFit/>
          </a:bodyPr>
          <a:lstStyle/>
          <a:p>
            <a:r>
              <a:rPr lang="ru-RU" sz="1600">
                <a:solidFill>
                  <a:srgbClr val="000000"/>
                </a:solidFill>
              </a:rPr>
              <a:t>Мұғалім затқа қатысты баламаларды ұсынуы тиіс.</a:t>
            </a:r>
            <a:endParaRPr lang="en-GB" sz="1600">
              <a:solidFill>
                <a:srgbClr val="000000"/>
              </a:solidFill>
              <a:latin typeface="Lucida Handwriting - 16" charset="0"/>
            </a:endParaRPr>
          </a:p>
        </p:txBody>
      </p:sp>
      <p:sp>
        <p:nvSpPr>
          <p:cNvPr id="11275" name="Text Box 10"/>
          <p:cNvSpPr txBox="1">
            <a:spLocks noChangeArrowheads="1"/>
          </p:cNvSpPr>
          <p:nvPr/>
        </p:nvSpPr>
        <p:spPr bwMode="auto">
          <a:xfrm>
            <a:off x="758825" y="3165475"/>
            <a:ext cx="9617075" cy="646113"/>
          </a:xfrm>
          <a:prstGeom prst="rect">
            <a:avLst/>
          </a:prstGeom>
          <a:noFill/>
          <a:ln w="9525">
            <a:noFill/>
            <a:miter lim="800000"/>
            <a:headEnd/>
            <a:tailEnd/>
          </a:ln>
        </p:spPr>
        <p:txBody>
          <a:bodyPr>
            <a:spAutoFit/>
          </a:bodyPr>
          <a:lstStyle/>
          <a:p>
            <a:r>
              <a:rPr lang="en-GB" sz="3600">
                <a:solidFill>
                  <a:srgbClr val="0000FF"/>
                </a:solidFill>
                <a:latin typeface="Arial - 72" charset="0"/>
              </a:rPr>
              <a:t>____ </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сияқты</a:t>
            </a:r>
            <a:r>
              <a:rPr lang="en-GB" sz="3600">
                <a:solidFill>
                  <a:srgbClr val="0000FF"/>
                </a:solidFill>
                <a:latin typeface="Arial - 72" charset="0"/>
              </a:rPr>
              <a:t>.</a:t>
            </a:r>
          </a:p>
        </p:txBody>
      </p:sp>
      <p:sp>
        <p:nvSpPr>
          <p:cNvPr id="11276" name="Text Box 10"/>
          <p:cNvSpPr txBox="1">
            <a:spLocks noChangeArrowheads="1"/>
          </p:cNvSpPr>
          <p:nvPr/>
        </p:nvSpPr>
        <p:spPr bwMode="auto">
          <a:xfrm>
            <a:off x="758825" y="4029075"/>
            <a:ext cx="9617075" cy="647700"/>
          </a:xfrm>
          <a:prstGeom prst="rect">
            <a:avLst/>
          </a:prstGeom>
          <a:noFill/>
          <a:ln w="9525">
            <a:noFill/>
            <a:miter lim="800000"/>
            <a:headEnd/>
            <a:tailEnd/>
          </a:ln>
        </p:spPr>
        <p:txBody>
          <a:bodyPr>
            <a:spAutoFit/>
          </a:bodyPr>
          <a:lstStyle/>
          <a:p>
            <a:r>
              <a:rPr lang="en-GB" sz="3600">
                <a:solidFill>
                  <a:srgbClr val="0000FF"/>
                </a:solidFill>
                <a:latin typeface="Arial - 72" charset="0"/>
              </a:rPr>
              <a:t>____ </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сияқты</a:t>
            </a:r>
            <a:r>
              <a:rPr lang="en-GB" sz="3600">
                <a:solidFill>
                  <a:srgbClr val="0000FF"/>
                </a:solidFill>
                <a:latin typeface="Arial - 72" charset="0"/>
              </a:rPr>
              <a:t>.</a:t>
            </a:r>
          </a:p>
        </p:txBody>
      </p:sp>
      <p:sp>
        <p:nvSpPr>
          <p:cNvPr id="11277" name="Text Box 10"/>
          <p:cNvSpPr txBox="1">
            <a:spLocks noChangeArrowheads="1"/>
          </p:cNvSpPr>
          <p:nvPr/>
        </p:nvSpPr>
        <p:spPr bwMode="auto">
          <a:xfrm>
            <a:off x="758825" y="4965700"/>
            <a:ext cx="9617075" cy="646113"/>
          </a:xfrm>
          <a:prstGeom prst="rect">
            <a:avLst/>
          </a:prstGeom>
          <a:noFill/>
          <a:ln w="9525">
            <a:noFill/>
            <a:miter lim="800000"/>
            <a:headEnd/>
            <a:tailEnd/>
          </a:ln>
        </p:spPr>
        <p:txBody>
          <a:bodyPr>
            <a:spAutoFit/>
          </a:bodyPr>
          <a:lstStyle/>
          <a:p>
            <a:r>
              <a:rPr lang="en-GB" sz="3600">
                <a:solidFill>
                  <a:srgbClr val="0000FF"/>
                </a:solidFill>
                <a:latin typeface="Arial - 72" charset="0"/>
              </a:rPr>
              <a:t>____ </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сияқты</a:t>
            </a:r>
            <a:r>
              <a:rPr lang="en-GB" sz="3600">
                <a:solidFill>
                  <a:srgbClr val="0000FF"/>
                </a:solidFill>
                <a:latin typeface="Arial - 72" charset="0"/>
              </a:rPr>
              <a:t>.</a:t>
            </a:r>
          </a:p>
        </p:txBody>
      </p:sp>
      <p:sp>
        <p:nvSpPr>
          <p:cNvPr id="11278" name="Text Box 10"/>
          <p:cNvSpPr txBox="1">
            <a:spLocks noChangeArrowheads="1"/>
          </p:cNvSpPr>
          <p:nvPr/>
        </p:nvSpPr>
        <p:spPr bwMode="auto">
          <a:xfrm>
            <a:off x="758825" y="5973763"/>
            <a:ext cx="9617075" cy="646112"/>
          </a:xfrm>
          <a:prstGeom prst="rect">
            <a:avLst/>
          </a:prstGeom>
          <a:noFill/>
          <a:ln w="9525">
            <a:noFill/>
            <a:miter lim="800000"/>
            <a:headEnd/>
            <a:tailEnd/>
          </a:ln>
        </p:spPr>
        <p:txBody>
          <a:bodyPr>
            <a:spAutoFit/>
          </a:bodyPr>
          <a:lstStyle/>
          <a:p>
            <a:r>
              <a:rPr lang="en-GB" sz="3600">
                <a:solidFill>
                  <a:srgbClr val="0000FF"/>
                </a:solidFill>
                <a:latin typeface="Arial - 72" charset="0"/>
              </a:rPr>
              <a:t>____ </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үшін</a:t>
            </a:r>
            <a:r>
              <a:rPr lang="en-GB" sz="3600">
                <a:solidFill>
                  <a:srgbClr val="0000FF"/>
                </a:solidFill>
                <a:latin typeface="Arial - 72" charset="0"/>
              </a:rPr>
              <a:t>_____</a:t>
            </a:r>
            <a:r>
              <a:rPr lang="ru-RU" sz="3600">
                <a:solidFill>
                  <a:srgbClr val="0000FF"/>
                </a:solidFill>
              </a:rPr>
              <a:t>сияқты</a:t>
            </a:r>
            <a:r>
              <a:rPr lang="en-GB" sz="3600">
                <a:solidFill>
                  <a:srgbClr val="0000FF"/>
                </a:solidFill>
                <a:latin typeface="Arial - 72" charset="0"/>
              </a:rPr>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TotalTime>
  <Words>3081</Words>
  <Application>Microsoft Office PowerPoint</Application>
  <PresentationFormat>Произвольный</PresentationFormat>
  <Paragraphs>471</Paragraphs>
  <Slides>57</Slides>
  <Notes>57</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Default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lduplessis</dc:creator>
  <cp:lastModifiedBy>admin</cp:lastModifiedBy>
  <cp:revision>151</cp:revision>
  <dcterms:created xsi:type="dcterms:W3CDTF">2009-11-27T11:59:25Z</dcterms:created>
  <dcterms:modified xsi:type="dcterms:W3CDTF">2014-11-27T19:46:40Z</dcterms:modified>
</cp:coreProperties>
</file>