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6" r:id="rId9"/>
    <p:sldId id="264" r:id="rId10"/>
    <p:sldId id="265" r:id="rId11"/>
    <p:sldId id="263" r:id="rId12"/>
    <p:sldId id="267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68760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Устная и письменная речь. 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Монолог</a:t>
            </a:r>
            <a:r>
              <a:rPr lang="ru-RU" sz="4000" b="1" dirty="0">
                <a:solidFill>
                  <a:srgbClr val="FF0000"/>
                </a:solidFill>
              </a:rPr>
              <a:t>. Диалог</a:t>
            </a:r>
          </a:p>
        </p:txBody>
      </p:sp>
    </p:spTree>
    <p:extLst>
      <p:ext uri="{BB962C8B-B14F-4D97-AF65-F5344CB8AC3E}">
        <p14:creationId xmlns:p14="http://schemas.microsoft.com/office/powerpoint/2010/main" val="3270915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Пример памятки «Как писать письма»</a:t>
            </a:r>
          </a:p>
          <a:p>
            <a:pPr algn="just"/>
            <a:r>
              <a:rPr lang="ru-RU" sz="2400" b="1" dirty="0">
                <a:solidFill>
                  <a:srgbClr val="00B050"/>
                </a:solidFill>
              </a:rPr>
              <a:t>1. Обязательно указывайте дату и место написания</a:t>
            </a:r>
          </a:p>
          <a:p>
            <a:pPr algn="just"/>
            <a:r>
              <a:rPr lang="ru-RU" sz="2400" b="1" dirty="0">
                <a:solidFill>
                  <a:srgbClr val="00B050"/>
                </a:solidFill>
              </a:rPr>
              <a:t>письма.</a:t>
            </a:r>
          </a:p>
          <a:p>
            <a:pPr algn="just"/>
            <a:r>
              <a:rPr lang="ru-RU" sz="2400" b="1" dirty="0">
                <a:solidFill>
                  <a:srgbClr val="00B050"/>
                </a:solidFill>
              </a:rPr>
              <a:t>2. Письмо должно быть вежливым.</a:t>
            </a:r>
          </a:p>
          <a:p>
            <a:pPr algn="just"/>
            <a:r>
              <a:rPr lang="ru-RU" sz="2400" b="1" dirty="0">
                <a:solidFill>
                  <a:srgbClr val="00B050"/>
                </a:solidFill>
              </a:rPr>
              <a:t>3. Избегайте употребления грубых и бранных слов,</a:t>
            </a:r>
          </a:p>
          <a:p>
            <a:pPr algn="just"/>
            <a:r>
              <a:rPr lang="ru-RU" sz="2400" b="1" dirty="0">
                <a:solidFill>
                  <a:srgbClr val="00B050"/>
                </a:solidFill>
              </a:rPr>
              <a:t>кличек.</a:t>
            </a:r>
          </a:p>
          <a:p>
            <a:pPr algn="just"/>
            <a:r>
              <a:rPr lang="ru-RU" sz="2400" b="1" dirty="0">
                <a:solidFill>
                  <a:srgbClr val="00B050"/>
                </a:solidFill>
              </a:rPr>
              <a:t>4. Следите за тем, чтобы буквы были чёткие.</a:t>
            </a:r>
          </a:p>
          <a:p>
            <a:pPr algn="just"/>
            <a:r>
              <a:rPr lang="ru-RU" sz="2400" b="1" dirty="0">
                <a:solidFill>
                  <a:srgbClr val="00B050"/>
                </a:solidFill>
              </a:rPr>
              <a:t>5. Не употребляйте оборотов: Жду ответа, как </a:t>
            </a:r>
            <a:r>
              <a:rPr lang="ru-RU" sz="2400" b="1" dirty="0" smtClean="0">
                <a:solidFill>
                  <a:srgbClr val="00B050"/>
                </a:solidFill>
              </a:rPr>
              <a:t>соловей лета</a:t>
            </a:r>
            <a:r>
              <a:rPr lang="ru-RU" sz="2400" b="1" dirty="0">
                <a:solidFill>
                  <a:srgbClr val="00B050"/>
                </a:solidFill>
              </a:rPr>
              <a:t>; Лети с приветом, вернись с ответом.</a:t>
            </a:r>
          </a:p>
          <a:p>
            <a:pPr algn="just"/>
            <a:r>
              <a:rPr lang="ru-RU" sz="2400" b="1" dirty="0">
                <a:solidFill>
                  <a:srgbClr val="00B050"/>
                </a:solidFill>
              </a:rPr>
              <a:t>6. Придерживайтесь основных частей письма: </a:t>
            </a:r>
            <a:r>
              <a:rPr lang="ru-RU" sz="2400" b="1" dirty="0" smtClean="0">
                <a:solidFill>
                  <a:srgbClr val="00B050"/>
                </a:solidFill>
              </a:rPr>
              <a:t>зачина, информационной </a:t>
            </a:r>
            <a:r>
              <a:rPr lang="ru-RU" sz="2400" b="1" dirty="0">
                <a:solidFill>
                  <a:srgbClr val="00B050"/>
                </a:solidFill>
              </a:rPr>
              <a:t>части, концовки.</a:t>
            </a:r>
          </a:p>
        </p:txBody>
      </p:sp>
    </p:spTree>
    <p:extLst>
      <p:ext uri="{BB962C8B-B14F-4D97-AF65-F5344CB8AC3E}">
        <p14:creationId xmlns:p14="http://schemas.microsoft.com/office/powerpoint/2010/main" val="4195369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— Что объединяет устную и письменную речь?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— Чем они различаются?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— Каковы признаки устной и письменной речи?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— По какому основанию выделяются виды речи?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— Как ставить знаки препинания при диалоге?</a:t>
            </a:r>
          </a:p>
        </p:txBody>
      </p:sp>
    </p:spTree>
    <p:extLst>
      <p:ext uri="{BB962C8B-B14F-4D97-AF65-F5344CB8AC3E}">
        <p14:creationId xmlns:p14="http://schemas.microsoft.com/office/powerpoint/2010/main" val="2644374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28" y="0"/>
            <a:ext cx="9132168" cy="684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236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20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400" dirty="0">
                <a:solidFill>
                  <a:srgbClr val="C00000"/>
                </a:solidFill>
              </a:rPr>
              <a:t>Домашнее задание дифференцированного характера:</a:t>
            </a:r>
          </a:p>
          <a:p>
            <a:r>
              <a:rPr lang="ru-RU" sz="4000" b="1" dirty="0"/>
              <a:t>а) упр. 8 </a:t>
            </a:r>
            <a:endParaRPr lang="ru-RU" sz="4000" b="1" dirty="0" smtClean="0"/>
          </a:p>
          <a:p>
            <a:r>
              <a:rPr lang="ru-RU" sz="4000" b="1" dirty="0" smtClean="0"/>
              <a:t>б</a:t>
            </a:r>
            <a:r>
              <a:rPr lang="ru-RU" sz="4000" b="1" dirty="0"/>
              <a:t>) упр. </a:t>
            </a:r>
            <a:r>
              <a:rPr lang="ru-RU" sz="4000" b="1" dirty="0" smtClean="0"/>
              <a:t>11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86636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71296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C000"/>
                </a:solidFill>
              </a:rPr>
              <a:t>Ц е л </a:t>
            </a:r>
            <a:r>
              <a:rPr lang="ru-RU" sz="4400" b="1" dirty="0" smtClean="0">
                <a:solidFill>
                  <a:srgbClr val="FFC000"/>
                </a:solidFill>
              </a:rPr>
              <a:t>и: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1</a:t>
            </a:r>
            <a:r>
              <a:rPr lang="ru-RU" sz="3200" b="1" dirty="0">
                <a:solidFill>
                  <a:srgbClr val="002060"/>
                </a:solidFill>
              </a:rPr>
              <a:t>) </a:t>
            </a:r>
            <a:r>
              <a:rPr lang="ru-RU" sz="3200" b="1" dirty="0" smtClean="0">
                <a:solidFill>
                  <a:srgbClr val="002060"/>
                </a:solidFill>
              </a:rPr>
              <a:t>познакомиться с признаками устной и письменной речи</a:t>
            </a: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2) научиться  давать </a:t>
            </a:r>
            <a:r>
              <a:rPr lang="ru-RU" sz="3200" b="1" dirty="0">
                <a:solidFill>
                  <a:srgbClr val="002060"/>
                </a:solidFill>
              </a:rPr>
              <a:t>сравнительную характеристику устной и письменной </a:t>
            </a:r>
            <a:r>
              <a:rPr lang="ru-RU" sz="3200" b="1" dirty="0" smtClean="0">
                <a:solidFill>
                  <a:srgbClr val="002060"/>
                </a:solidFill>
              </a:rPr>
              <a:t>речи</a:t>
            </a: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3</a:t>
            </a:r>
            <a:r>
              <a:rPr lang="ru-RU" sz="3200" b="1" dirty="0">
                <a:solidFill>
                  <a:srgbClr val="002060"/>
                </a:solidFill>
              </a:rPr>
              <a:t>) повторить постановку знаков препинания при </a:t>
            </a:r>
            <a:r>
              <a:rPr lang="ru-RU" sz="3200" b="1" dirty="0" smtClean="0">
                <a:solidFill>
                  <a:srgbClr val="002060"/>
                </a:solidFill>
              </a:rPr>
              <a:t>диалоге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1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573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t="2305"/>
          <a:stretch/>
        </p:blipFill>
        <p:spPr bwMode="auto">
          <a:xfrm>
            <a:off x="0" y="6158"/>
            <a:ext cx="9144000" cy="529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66124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Составьте небольшой диалог на тему «Первое сентября».</a:t>
            </a:r>
          </a:p>
        </p:txBody>
      </p:sp>
    </p:spTree>
    <p:extLst>
      <p:ext uri="{BB962C8B-B14F-4D97-AF65-F5344CB8AC3E}">
        <p14:creationId xmlns:p14="http://schemas.microsoft.com/office/powerpoint/2010/main" val="1922940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970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-1930662"/>
            <a:ext cx="8424936" cy="747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4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4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Например:</a:t>
            </a:r>
            <a:endParaRPr kumimoji="0" lang="ru-RU" altLang="ru-RU" sz="105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«Подумать только, как быстро летит время!</a:t>
            </a:r>
            <a:endParaRPr kumimoji="0" lang="ru-RU" altLang="ru-RU" sz="105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Не успел я оглянуться, как каникулы кончились и пришла пора идти в школу. Целое лето я только и делал, что бегал по улицам да играл в футбол, а о книжках даже позабыл думать. То есть я читал иногда книжки, только не учебные, а какие-нибудь сказки или рассказы, а так чтоб позаниматься по русскому языку или по арифметике – этого не было. По русскому я и так хорошо учился, а арифметики не любил. Хуже всего для меня было – это задачи решать. Ольга Николаевна даже хотела дать мне работу на лето по арифметике, но потом пожалела и перевела в четвертый класс так, без работы».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(Н. Носов)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74975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836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77048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FF0000"/>
                </a:solidFill>
                <a:latin typeface="Ariston" panose="03000400000000000000" pitchFamily="66" charset="0"/>
              </a:rPr>
              <a:t>Зрительный диктант.</a:t>
            </a:r>
          </a:p>
          <a:p>
            <a:pPr algn="ctr"/>
            <a:endParaRPr lang="ru-RU" sz="7200" b="1" dirty="0">
              <a:latin typeface="Ariston" panose="03000400000000000000" pitchFamily="66" charset="0"/>
            </a:endParaRPr>
          </a:p>
          <a:p>
            <a:pPr algn="ctr"/>
            <a:r>
              <a:rPr lang="ru-RU" sz="5400" b="1" dirty="0">
                <a:solidFill>
                  <a:srgbClr val="002060"/>
                </a:solidFill>
                <a:latin typeface="Ariston" panose="03000400000000000000" pitchFamily="66" charset="0"/>
              </a:rPr>
              <a:t>Выполнение упр. 13, с. 10.</a:t>
            </a:r>
          </a:p>
        </p:txBody>
      </p:sp>
    </p:spTree>
    <p:extLst>
      <p:ext uri="{BB962C8B-B14F-4D97-AF65-F5344CB8AC3E}">
        <p14:creationId xmlns:p14="http://schemas.microsoft.com/office/powerpoint/2010/main" val="700811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346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</TotalTime>
  <Words>324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XTreme.ws</cp:lastModifiedBy>
  <cp:revision>13</cp:revision>
  <dcterms:created xsi:type="dcterms:W3CDTF">2019-08-19T07:35:16Z</dcterms:created>
  <dcterms:modified xsi:type="dcterms:W3CDTF">2019-08-19T08:08:32Z</dcterms:modified>
</cp:coreProperties>
</file>