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5" r:id="rId4"/>
    <p:sldId id="266" r:id="rId5"/>
    <p:sldId id="267" r:id="rId6"/>
    <p:sldId id="268" r:id="rId7"/>
    <p:sldId id="269" r:id="rId8"/>
    <p:sldId id="270" r:id="rId9"/>
    <p:sldId id="277" r:id="rId10"/>
    <p:sldId id="271" r:id="rId11"/>
    <p:sldId id="272" r:id="rId12"/>
    <p:sldId id="273" r:id="rId13"/>
    <p:sldId id="274" r:id="rId14"/>
    <p:sldId id="275" r:id="rId15"/>
    <p:sldId id="276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14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4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8FC62-0066-4984-A045-B1AEB7E209D0}" type="datetimeFigureOut">
              <a:rPr lang="ru-RU" smtClean="0"/>
              <a:t>28.03.2020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7BCF8-A236-4101-81C5-654B96AF52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948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8FC62-0066-4984-A045-B1AEB7E209D0}" type="datetimeFigureOut">
              <a:rPr lang="ru-RU" smtClean="0"/>
              <a:t>28.03.2020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7BCF8-A236-4101-81C5-654B96AF52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205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8FC62-0066-4984-A045-B1AEB7E209D0}" type="datetimeFigureOut">
              <a:rPr lang="ru-RU" smtClean="0"/>
              <a:t>28.03.2020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7BCF8-A236-4101-81C5-654B96AF52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108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8FC62-0066-4984-A045-B1AEB7E209D0}" type="datetimeFigureOut">
              <a:rPr lang="ru-RU" smtClean="0"/>
              <a:t>28.03.2020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7BCF8-A236-4101-81C5-654B96AF52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424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8FC62-0066-4984-A045-B1AEB7E209D0}" type="datetimeFigureOut">
              <a:rPr lang="ru-RU" smtClean="0"/>
              <a:t>28.03.2020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7BCF8-A236-4101-81C5-654B96AF52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081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8FC62-0066-4984-A045-B1AEB7E209D0}" type="datetimeFigureOut">
              <a:rPr lang="ru-RU" smtClean="0"/>
              <a:t>28.03.2020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7BCF8-A236-4101-81C5-654B96AF52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884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7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8FC62-0066-4984-A045-B1AEB7E209D0}" type="datetimeFigureOut">
              <a:rPr lang="ru-RU" smtClean="0"/>
              <a:t>28.03.2020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7BCF8-A236-4101-81C5-654B96AF52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225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8FC62-0066-4984-A045-B1AEB7E209D0}" type="datetimeFigureOut">
              <a:rPr lang="ru-RU" smtClean="0"/>
              <a:t>28.03.2020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7BCF8-A236-4101-81C5-654B96AF52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109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8FC62-0066-4984-A045-B1AEB7E209D0}" type="datetimeFigureOut">
              <a:rPr lang="ru-RU" smtClean="0"/>
              <a:t>28.03.2020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7BCF8-A236-4101-81C5-654B96AF52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815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8FC62-0066-4984-A045-B1AEB7E209D0}" type="datetimeFigureOut">
              <a:rPr lang="ru-RU" smtClean="0"/>
              <a:t>28.03.2020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7BCF8-A236-4101-81C5-654B96AF52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026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8FC62-0066-4984-A045-B1AEB7E209D0}" type="datetimeFigureOut">
              <a:rPr lang="ru-RU" smtClean="0"/>
              <a:t>28.03.2020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7BCF8-A236-4101-81C5-654B96AF52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516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8FC62-0066-4984-A045-B1AEB7E209D0}" type="datetimeFigureOut">
              <a:rPr lang="ru-RU" smtClean="0"/>
              <a:t>28.03.2020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7BCF8-A236-4101-81C5-654B96AF52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808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028"/>
            <a:ext cx="9144000" cy="691583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34737" y="1144383"/>
            <a:ext cx="6874526" cy="45830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1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1401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детский сад №36 «Яблонька»</a:t>
            </a:r>
          </a:p>
          <a:p>
            <a:pPr algn="ctr"/>
            <a:endParaRPr lang="ru-RU" sz="1401" b="1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40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b="1" smtClean="0">
                <a:solidFill>
                  <a:srgbClr val="002060"/>
                </a:solidFill>
              </a:rPr>
              <a:t> </a:t>
            </a:r>
            <a:endParaRPr lang="ru-RU" sz="2800" b="1" dirty="0">
              <a:solidFill>
                <a:srgbClr val="002060"/>
              </a:solidFill>
            </a:endParaRPr>
          </a:p>
          <a:p>
            <a:pPr lvl="0" algn="ctr"/>
            <a:r>
              <a:rPr lang="ru-RU" sz="2800" b="1" dirty="0">
                <a:solidFill>
                  <a:srgbClr val="002060"/>
                </a:solidFill>
              </a:rPr>
              <a:t>«Устное народное творчество</a:t>
            </a:r>
          </a:p>
          <a:p>
            <a:pPr lvl="0" algn="ctr"/>
            <a:r>
              <a:rPr lang="ru-RU" sz="2800" b="1" dirty="0">
                <a:solidFill>
                  <a:srgbClr val="002060"/>
                </a:solidFill>
              </a:rPr>
              <a:t> как средство развития речи</a:t>
            </a:r>
          </a:p>
          <a:p>
            <a:pPr lvl="0" algn="ctr"/>
            <a:r>
              <a:rPr lang="ru-RU" sz="2800" b="1" dirty="0">
                <a:solidFill>
                  <a:srgbClr val="002060"/>
                </a:solidFill>
              </a:rPr>
              <a:t> детей дошкольного возраста»</a:t>
            </a:r>
            <a:endParaRPr lang="ru-RU" sz="2800" dirty="0">
              <a:solidFill>
                <a:srgbClr val="002060"/>
              </a:solidFill>
            </a:endParaRPr>
          </a:p>
          <a:p>
            <a:pPr lvl="0" algn="ctr"/>
            <a:endParaRPr lang="ru-RU" sz="1401" b="1" dirty="0">
              <a:solidFill>
                <a:srgbClr val="002060"/>
              </a:solidFill>
              <a:latin typeface="Georgia" pitchFamily="18" charset="0"/>
            </a:endParaRPr>
          </a:p>
          <a:p>
            <a:pPr lvl="0" algn="ctr"/>
            <a:endParaRPr lang="ru-RU" sz="1401" b="1" dirty="0">
              <a:solidFill>
                <a:prstClr val="black"/>
              </a:solidFill>
              <a:latin typeface="Georgia" pitchFamily="18" charset="0"/>
            </a:endParaRPr>
          </a:p>
          <a:p>
            <a:pPr lvl="0" algn="ctr"/>
            <a:endParaRPr lang="ru-RU" sz="1401" b="1" dirty="0">
              <a:solidFill>
                <a:prstClr val="black"/>
              </a:solidFill>
              <a:latin typeface="Georgia" pitchFamily="18" charset="0"/>
            </a:endParaRPr>
          </a:p>
          <a:p>
            <a:pPr lvl="0" algn="r"/>
            <a:endParaRPr lang="ru-RU" sz="2800" b="1" dirty="0">
              <a:solidFill>
                <a:prstClr val="black"/>
              </a:solidFill>
              <a:latin typeface="Georgia" pitchFamily="18" charset="0"/>
            </a:endParaRPr>
          </a:p>
          <a:p>
            <a:pPr lvl="0" algn="r"/>
            <a:r>
              <a:rPr lang="ru-RU" sz="2800" b="1" dirty="0">
                <a:solidFill>
                  <a:prstClr val="black"/>
                </a:solidFill>
                <a:latin typeface="Georgia" pitchFamily="18" charset="0"/>
              </a:rPr>
              <a:t>			</a:t>
            </a:r>
            <a:r>
              <a:rPr lang="ru-RU" sz="1801" b="1" dirty="0">
                <a:solidFill>
                  <a:srgbClr val="002060"/>
                </a:solidFill>
              </a:rPr>
              <a:t>Галушко Л.С.,                            </a:t>
            </a:r>
          </a:p>
          <a:p>
            <a:pPr lvl="0" algn="r"/>
            <a:r>
              <a:rPr lang="ru-RU" sz="1801" b="1" dirty="0">
                <a:solidFill>
                  <a:srgbClr val="002060"/>
                </a:solidFill>
              </a:rPr>
              <a:t>воспитатель</a:t>
            </a:r>
          </a:p>
        </p:txBody>
      </p:sp>
    </p:spTree>
    <p:extLst>
      <p:ext uri="{BB962C8B-B14F-4D97-AF65-F5344CB8AC3E}">
        <p14:creationId xmlns:p14="http://schemas.microsoft.com/office/powerpoint/2010/main" val="232828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3051"/>
            <a:ext cx="9186363" cy="689105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68636" y="1023998"/>
            <a:ext cx="699571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FF0000"/>
                </a:solidFill>
                <a:latin typeface="Gabriola" pitchFamily="82" charset="0"/>
              </a:rPr>
              <a:t>Заклички</a:t>
            </a:r>
            <a:r>
              <a:rPr lang="ru-RU" sz="2400" b="1" dirty="0">
                <a:solidFill>
                  <a:srgbClr val="006600"/>
                </a:solidFill>
                <a:latin typeface="Gabriola" pitchFamily="82" charset="0"/>
              </a:rPr>
              <a:t> – небольшие песенки, предназначенные для распевания группой детей.  Заклички дают возможность ребёнку в поэтической форме выразить своё эмоциональное отношение к природе, развивают речь ребёнка, артикуляционный аппарат.</a:t>
            </a:r>
          </a:p>
          <a:p>
            <a:pPr lvl="0"/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1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365" y="2542673"/>
            <a:ext cx="1709521" cy="159987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68636" y="4081595"/>
            <a:ext cx="28350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31">
              <a:defRPr/>
            </a:pPr>
            <a:r>
              <a:rPr lang="ru-RU" sz="1600" b="1" kern="0" dirty="0">
                <a:solidFill>
                  <a:srgbClr val="002060"/>
                </a:solidFill>
              </a:rPr>
              <a:t>Солнце, солнце, ты играй,</a:t>
            </a:r>
          </a:p>
          <a:p>
            <a:pPr defTabSz="914331">
              <a:defRPr/>
            </a:pPr>
            <a:r>
              <a:rPr lang="ru-RU" sz="1600" b="1" kern="0" dirty="0">
                <a:solidFill>
                  <a:srgbClr val="002060"/>
                </a:solidFill>
              </a:rPr>
              <a:t>Своих деток согревай!</a:t>
            </a:r>
          </a:p>
          <a:p>
            <a:pPr defTabSz="914331">
              <a:defRPr/>
            </a:pPr>
            <a:r>
              <a:rPr lang="ru-RU" sz="1600" b="1" kern="0" dirty="0">
                <a:solidFill>
                  <a:srgbClr val="002060"/>
                </a:solidFill>
              </a:rPr>
              <a:t>Твои детки плачут,</a:t>
            </a:r>
          </a:p>
          <a:p>
            <a:pPr defTabSz="914331">
              <a:defRPr/>
            </a:pPr>
            <a:r>
              <a:rPr lang="ru-RU" sz="1600" b="1" kern="0" dirty="0">
                <a:solidFill>
                  <a:srgbClr val="002060"/>
                </a:solidFill>
              </a:rPr>
              <a:t>По камушкам скачут!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153351" y="2420507"/>
            <a:ext cx="29763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31">
              <a:defRPr/>
            </a:pPr>
            <a:r>
              <a:rPr lang="ru-RU" sz="1600" b="1" kern="0" dirty="0">
                <a:solidFill>
                  <a:srgbClr val="002060"/>
                </a:solidFill>
              </a:rPr>
              <a:t>Дождик, дождик, поливай!</a:t>
            </a:r>
          </a:p>
          <a:p>
            <a:pPr defTabSz="914331">
              <a:defRPr/>
            </a:pPr>
            <a:r>
              <a:rPr lang="ru-RU" sz="1600" b="1" kern="0" dirty="0">
                <a:solidFill>
                  <a:srgbClr val="002060"/>
                </a:solidFill>
              </a:rPr>
              <a:t>Будет хлеба каравай.</a:t>
            </a:r>
          </a:p>
          <a:p>
            <a:pPr defTabSz="914331">
              <a:defRPr/>
            </a:pPr>
            <a:r>
              <a:rPr lang="ru-RU" sz="1600" b="1" kern="0" dirty="0">
                <a:solidFill>
                  <a:srgbClr val="002060"/>
                </a:solidFill>
              </a:rPr>
              <a:t>Будут булки,</a:t>
            </a:r>
          </a:p>
          <a:p>
            <a:pPr defTabSz="914331">
              <a:defRPr/>
            </a:pPr>
            <a:r>
              <a:rPr lang="ru-RU" sz="1600" b="1" kern="0" dirty="0">
                <a:solidFill>
                  <a:srgbClr val="002060"/>
                </a:solidFill>
              </a:rPr>
              <a:t>Будут сушки,</a:t>
            </a:r>
          </a:p>
          <a:p>
            <a:pPr defTabSz="914331">
              <a:defRPr/>
            </a:pPr>
            <a:r>
              <a:rPr lang="ru-RU" sz="1600" b="1" kern="0" dirty="0">
                <a:solidFill>
                  <a:srgbClr val="002060"/>
                </a:solidFill>
              </a:rPr>
              <a:t>Будут вкусные ватрушки.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6316" y="3276181"/>
            <a:ext cx="1927035" cy="28116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7459" y="3612735"/>
            <a:ext cx="1588644" cy="213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72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282"/>
            <a:ext cx="9144000" cy="689105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76867" y="747473"/>
            <a:ext cx="13596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Gabriola" pitchFamily="82" charset="0"/>
              </a:rPr>
              <a:t>Считалки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68636" y="1494533"/>
            <a:ext cx="7006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669900"/>
                </a:solidFill>
                <a:latin typeface="Gabriola" pitchFamily="82" charset="0"/>
              </a:rPr>
              <a:t> </a:t>
            </a:r>
            <a:endParaRPr lang="ru-RU" sz="2400" b="1" dirty="0">
              <a:solidFill>
                <a:srgbClr val="669900"/>
              </a:solidFill>
              <a:latin typeface="Gabriola" pitchFamily="8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46028" y="1227446"/>
            <a:ext cx="70067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6600"/>
                </a:solidFill>
                <a:latin typeface="Gabriola" pitchFamily="82" charset="0"/>
              </a:rPr>
              <a:t>Считалка – это рифмованный стишок, состоящий по большей части из придуманных слов и созвучий со строгим соблюдением ритма.</a:t>
            </a:r>
            <a:br>
              <a:rPr lang="ru-RU" sz="2400" b="1" dirty="0" smtClean="0">
                <a:solidFill>
                  <a:srgbClr val="006600"/>
                </a:solidFill>
                <a:latin typeface="Gabriola" pitchFamily="82" charset="0"/>
              </a:rPr>
            </a:br>
            <a:endParaRPr lang="ru-RU" sz="2400" b="1" dirty="0">
              <a:solidFill>
                <a:srgbClr val="006600"/>
              </a:solidFill>
              <a:latin typeface="Gabriola" pitchFamily="8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46028" y="2560795"/>
            <a:ext cx="26878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331">
              <a:defRPr/>
            </a:pPr>
            <a:r>
              <a:rPr lang="ru-RU" sz="1600" b="1" kern="0" dirty="0" smtClean="0">
                <a:solidFill>
                  <a:srgbClr val="002060"/>
                </a:solidFill>
              </a:rPr>
              <a:t>Раз, два, три, четыре, пять,</a:t>
            </a:r>
          </a:p>
          <a:p>
            <a:pPr lvl="0" defTabSz="914331">
              <a:defRPr/>
            </a:pPr>
            <a:r>
              <a:rPr lang="ru-RU" sz="1600" b="1" kern="0" dirty="0" smtClean="0">
                <a:solidFill>
                  <a:srgbClr val="002060"/>
                </a:solidFill>
              </a:rPr>
              <a:t>Мы собрались поиграть.</a:t>
            </a:r>
          </a:p>
          <a:p>
            <a:pPr lvl="0" defTabSz="914331">
              <a:defRPr/>
            </a:pPr>
            <a:r>
              <a:rPr lang="ru-RU" sz="1600" b="1" kern="0" dirty="0" smtClean="0">
                <a:solidFill>
                  <a:srgbClr val="002060"/>
                </a:solidFill>
              </a:rPr>
              <a:t>К нам сорока прилетела</a:t>
            </a:r>
          </a:p>
          <a:p>
            <a:pPr lvl="0" defTabSz="914331">
              <a:defRPr/>
            </a:pPr>
            <a:r>
              <a:rPr lang="ru-RU" sz="1600" b="1" kern="0" dirty="0" smtClean="0">
                <a:solidFill>
                  <a:srgbClr val="002060"/>
                </a:solidFill>
              </a:rPr>
              <a:t>И тебе водить велела.</a:t>
            </a:r>
          </a:p>
          <a:p>
            <a:pPr lvl="0" defTabSz="914331">
              <a:defRPr/>
            </a:pPr>
            <a:endParaRPr lang="ru-RU" sz="1600" b="1" kern="0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2" r="9596" b="7097"/>
          <a:stretch/>
        </p:blipFill>
        <p:spPr>
          <a:xfrm>
            <a:off x="1268896" y="3498953"/>
            <a:ext cx="1651553" cy="211524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713662" y="2156126"/>
            <a:ext cx="268211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331">
              <a:defRPr/>
            </a:pPr>
            <a:r>
              <a:rPr lang="ru-RU" sz="1600" b="1" kern="0" dirty="0" smtClean="0">
                <a:solidFill>
                  <a:srgbClr val="002060"/>
                </a:solidFill>
              </a:rPr>
              <a:t>На златом крыльце сидели</a:t>
            </a:r>
          </a:p>
          <a:p>
            <a:pPr lvl="0" defTabSz="914331">
              <a:defRPr/>
            </a:pPr>
            <a:r>
              <a:rPr lang="ru-RU" sz="1600" b="1" kern="0" dirty="0" smtClean="0">
                <a:solidFill>
                  <a:srgbClr val="002060"/>
                </a:solidFill>
              </a:rPr>
              <a:t>Царь, царевич,</a:t>
            </a:r>
          </a:p>
          <a:p>
            <a:pPr lvl="0" defTabSz="914331">
              <a:defRPr/>
            </a:pPr>
            <a:r>
              <a:rPr lang="ru-RU" sz="1600" b="1" kern="0" dirty="0" smtClean="0">
                <a:solidFill>
                  <a:srgbClr val="002060"/>
                </a:solidFill>
              </a:rPr>
              <a:t>Король, королевич</a:t>
            </a:r>
          </a:p>
          <a:p>
            <a:pPr lvl="0" defTabSz="914331">
              <a:defRPr/>
            </a:pPr>
            <a:r>
              <a:rPr lang="ru-RU" sz="1600" b="1" kern="0" dirty="0" smtClean="0">
                <a:solidFill>
                  <a:srgbClr val="002060"/>
                </a:solidFill>
              </a:rPr>
              <a:t>Сапожник, портной.</a:t>
            </a:r>
          </a:p>
          <a:p>
            <a:pPr lvl="0" defTabSz="914331">
              <a:defRPr/>
            </a:pPr>
            <a:r>
              <a:rPr lang="ru-RU" sz="1600" b="1" kern="0" dirty="0" smtClean="0">
                <a:solidFill>
                  <a:srgbClr val="002060"/>
                </a:solidFill>
              </a:rPr>
              <a:t>Кто ты будешь такой?</a:t>
            </a:r>
          </a:p>
          <a:p>
            <a:pPr lvl="0" defTabSz="914331">
              <a:defRPr/>
            </a:pPr>
            <a:r>
              <a:rPr lang="ru-RU" sz="1600" b="1" kern="0" dirty="0" smtClean="0">
                <a:solidFill>
                  <a:srgbClr val="002060"/>
                </a:solidFill>
              </a:rPr>
              <a:t>Говори поскорей,</a:t>
            </a:r>
          </a:p>
          <a:p>
            <a:pPr lvl="0" defTabSz="914331">
              <a:defRPr/>
            </a:pPr>
            <a:r>
              <a:rPr lang="ru-RU" sz="1600" b="1" kern="0" dirty="0" smtClean="0">
                <a:solidFill>
                  <a:srgbClr val="002060"/>
                </a:solidFill>
              </a:rPr>
              <a:t>Не задерживай</a:t>
            </a:r>
          </a:p>
          <a:p>
            <a:pPr lvl="0" defTabSz="914331">
              <a:defRPr/>
            </a:pPr>
            <a:r>
              <a:rPr lang="ru-RU" sz="1600" b="1" kern="0" dirty="0" smtClean="0">
                <a:solidFill>
                  <a:srgbClr val="002060"/>
                </a:solidFill>
              </a:rPr>
              <a:t>Добрых и честных людей.</a:t>
            </a:r>
            <a:endParaRPr lang="ru-RU" sz="1600" b="1" kern="0" dirty="0">
              <a:solidFill>
                <a:srgbClr val="00206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3" t="8822" b="29918"/>
          <a:stretch/>
        </p:blipFill>
        <p:spPr>
          <a:xfrm>
            <a:off x="5922834" y="3638013"/>
            <a:ext cx="2045620" cy="186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6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051"/>
            <a:ext cx="9144000" cy="689105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16744" y="1041135"/>
            <a:ext cx="15135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 smtClean="0">
                <a:solidFill>
                  <a:srgbClr val="FF0000"/>
                </a:solidFill>
                <a:latin typeface="Gabriola" pitchFamily="82" charset="0"/>
              </a:rPr>
              <a:t>Прибаутки</a:t>
            </a:r>
            <a:endParaRPr lang="ru-RU" sz="2800" b="1" dirty="0">
              <a:solidFill>
                <a:srgbClr val="FF0000"/>
              </a:solidFill>
              <a:latin typeface="Gabriola" pitchFamily="8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2704" y="1382287"/>
            <a:ext cx="69185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006600"/>
                </a:solidFill>
                <a:latin typeface="Gabriola" pitchFamily="82" charset="0"/>
              </a:rPr>
              <a:t>Это рифмованные выражения шуточного содержания, используются для украшения речи, чтобы развеселить, потешить, рассмешить себя и своих собеседников.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42361" y="2714525"/>
            <a:ext cx="341523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331">
              <a:defRPr/>
            </a:pPr>
            <a:r>
              <a:rPr lang="ru-RU" sz="1600" b="1" kern="0" dirty="0" smtClean="0">
                <a:solidFill>
                  <a:srgbClr val="002060"/>
                </a:solidFill>
              </a:rPr>
              <a:t>- Ножки, ножки, где вы были?</a:t>
            </a:r>
          </a:p>
          <a:p>
            <a:pPr lvl="0" defTabSz="914331">
              <a:defRPr/>
            </a:pPr>
            <a:r>
              <a:rPr lang="ru-RU" sz="1600" b="1" kern="0" dirty="0" smtClean="0">
                <a:solidFill>
                  <a:srgbClr val="002060"/>
                </a:solidFill>
              </a:rPr>
              <a:t>- За грибами в лес ходили.</a:t>
            </a:r>
          </a:p>
          <a:p>
            <a:pPr lvl="0" defTabSz="914331">
              <a:defRPr/>
            </a:pPr>
            <a:r>
              <a:rPr lang="ru-RU" sz="1600" b="1" kern="0" dirty="0" smtClean="0">
                <a:solidFill>
                  <a:srgbClr val="002060"/>
                </a:solidFill>
              </a:rPr>
              <a:t>- Что вы, ручки, работали?</a:t>
            </a:r>
          </a:p>
          <a:p>
            <a:pPr lvl="0" defTabSz="914331">
              <a:defRPr/>
            </a:pPr>
            <a:r>
              <a:rPr lang="ru-RU" sz="1600" b="1" kern="0" dirty="0" smtClean="0">
                <a:solidFill>
                  <a:srgbClr val="002060"/>
                </a:solidFill>
              </a:rPr>
              <a:t>- Мы грибочки собирали.</a:t>
            </a:r>
          </a:p>
          <a:p>
            <a:pPr lvl="0" defTabSz="914331">
              <a:defRPr/>
            </a:pPr>
            <a:r>
              <a:rPr lang="ru-RU" sz="1600" b="1" kern="0" dirty="0" smtClean="0">
                <a:solidFill>
                  <a:srgbClr val="002060"/>
                </a:solidFill>
              </a:rPr>
              <a:t>- А вы, глазки, помогали?</a:t>
            </a:r>
          </a:p>
          <a:p>
            <a:pPr lvl="0" defTabSz="914331">
              <a:defRPr/>
            </a:pPr>
            <a:r>
              <a:rPr lang="ru-RU" sz="1600" b="1" kern="0" dirty="0" smtClean="0">
                <a:solidFill>
                  <a:srgbClr val="002060"/>
                </a:solidFill>
              </a:rPr>
              <a:t>- Мы искали да смотрели – </a:t>
            </a:r>
          </a:p>
          <a:p>
            <a:pPr lvl="0" defTabSz="914331">
              <a:defRPr/>
            </a:pPr>
            <a:r>
              <a:rPr lang="ru-RU" sz="1600" b="1" kern="0" dirty="0" smtClean="0">
                <a:solidFill>
                  <a:srgbClr val="002060"/>
                </a:solidFill>
              </a:rPr>
              <a:t>Все пенёчки оглядели.</a:t>
            </a:r>
          </a:p>
          <a:p>
            <a:pPr lvl="0" defTabSz="914331">
              <a:defRPr/>
            </a:pPr>
            <a:r>
              <a:rPr lang="ru-RU" sz="1600" b="1" kern="0" dirty="0" smtClean="0">
                <a:solidFill>
                  <a:srgbClr val="002060"/>
                </a:solidFill>
              </a:rPr>
              <a:t>Вот и Ванюшка с грибком,</a:t>
            </a:r>
          </a:p>
          <a:p>
            <a:pPr lvl="0" defTabSz="914331">
              <a:defRPr/>
            </a:pPr>
            <a:r>
              <a:rPr lang="ru-RU" sz="1600" b="1" kern="0" dirty="0" smtClean="0">
                <a:solidFill>
                  <a:srgbClr val="002060"/>
                </a:solidFill>
              </a:rPr>
              <a:t>С подосиновиком!</a:t>
            </a:r>
          </a:p>
          <a:p>
            <a:pPr lvl="0" defTabSz="914331">
              <a:defRPr/>
            </a:pPr>
            <a:endParaRPr lang="ru-RU" sz="1600" b="1" kern="0" dirty="0" smtClean="0">
              <a:solidFill>
                <a:srgbClr val="002060"/>
              </a:solidFill>
            </a:endParaRPr>
          </a:p>
          <a:p>
            <a:pPr marL="285750" lvl="0" indent="-285750" defTabSz="914331">
              <a:buFontTx/>
              <a:buChar char="-"/>
              <a:defRPr/>
            </a:pPr>
            <a:endParaRPr lang="ru-RU" sz="1600" b="1" kern="0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788" y="2269475"/>
            <a:ext cx="2872608" cy="325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0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9144000" cy="689105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27087" y="986050"/>
            <a:ext cx="13821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 smtClean="0">
                <a:solidFill>
                  <a:srgbClr val="FF0000"/>
                </a:solidFill>
                <a:latin typeface="Gabriola" pitchFamily="82" charset="0"/>
              </a:rPr>
              <a:t>Небылицы</a:t>
            </a:r>
            <a:endParaRPr lang="ru-RU" sz="2800" b="1" dirty="0">
              <a:solidFill>
                <a:srgbClr val="FF0000"/>
              </a:solidFill>
              <a:latin typeface="Gabriola" pitchFamily="8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40245" y="1423265"/>
            <a:ext cx="68635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006600"/>
                </a:solidFill>
                <a:latin typeface="Gabriola" pitchFamily="82" charset="0"/>
              </a:rPr>
              <a:t>Небылицы – это особый вид песен с шутливым текстом. Они основаны на неправдоподобии и вымысле. </a:t>
            </a:r>
            <a:endParaRPr lang="ru-RU" sz="2400" b="1" dirty="0" smtClean="0">
              <a:solidFill>
                <a:srgbClr val="006600"/>
              </a:solidFill>
              <a:latin typeface="Gabriola" pitchFamily="82" charset="0"/>
            </a:endParaRPr>
          </a:p>
          <a:p>
            <a:pPr lvl="0"/>
            <a:r>
              <a:rPr lang="ru-RU" sz="2400" b="1" dirty="0" smtClean="0">
                <a:solidFill>
                  <a:srgbClr val="006600"/>
                </a:solidFill>
                <a:latin typeface="Gabriola" pitchFamily="82" charset="0"/>
              </a:rPr>
              <a:t>Небылицы </a:t>
            </a:r>
            <a:r>
              <a:rPr lang="ru-RU" sz="2400" b="1" dirty="0">
                <a:solidFill>
                  <a:srgbClr val="006600"/>
                </a:solidFill>
                <a:latin typeface="Gabriola" pitchFamily="82" charset="0"/>
              </a:rPr>
              <a:t>развивают у детей логику и чувство юмора.</a:t>
            </a:r>
            <a:br>
              <a:rPr lang="ru-RU" sz="2400" b="1" dirty="0">
                <a:solidFill>
                  <a:srgbClr val="006600"/>
                </a:solidFill>
                <a:latin typeface="Gabriola" pitchFamily="82" charset="0"/>
              </a:rPr>
            </a:br>
            <a:endParaRPr lang="ru-RU" sz="2400" b="1" dirty="0">
              <a:solidFill>
                <a:srgbClr val="006600"/>
              </a:solidFill>
              <a:latin typeface="Gabriola" pitchFamily="8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09197" y="2906920"/>
            <a:ext cx="2743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331">
              <a:defRPr/>
            </a:pPr>
            <a:r>
              <a:rPr lang="ru-RU" sz="1600" b="1" kern="0" dirty="0" smtClean="0">
                <a:solidFill>
                  <a:srgbClr val="002060"/>
                </a:solidFill>
              </a:rPr>
              <a:t>А большой лохматый пёс</a:t>
            </a:r>
          </a:p>
          <a:p>
            <a:pPr lvl="0" defTabSz="914331">
              <a:defRPr/>
            </a:pPr>
            <a:r>
              <a:rPr lang="ru-RU" sz="1600" b="1" kern="0" dirty="0" smtClean="0">
                <a:solidFill>
                  <a:srgbClr val="002060"/>
                </a:solidFill>
              </a:rPr>
              <a:t>Конуру собой принёс,</a:t>
            </a:r>
          </a:p>
          <a:p>
            <a:pPr lvl="0" defTabSz="914331">
              <a:defRPr/>
            </a:pPr>
            <a:r>
              <a:rPr lang="ru-RU" sz="1600" b="1" kern="0" dirty="0" smtClean="0">
                <a:solidFill>
                  <a:srgbClr val="002060"/>
                </a:solidFill>
              </a:rPr>
              <a:t>В нем стирал штанишки</a:t>
            </a:r>
          </a:p>
          <a:p>
            <a:pPr lvl="0" defTabSz="914331">
              <a:defRPr/>
            </a:pPr>
            <a:r>
              <a:rPr lang="ru-RU" sz="1600" b="1" kern="0" dirty="0" smtClean="0">
                <a:solidFill>
                  <a:srgbClr val="002060"/>
                </a:solidFill>
              </a:rPr>
              <a:t>Для малютки мышки.</a:t>
            </a:r>
          </a:p>
          <a:p>
            <a:pPr lvl="0" defTabSz="914331">
              <a:defRPr/>
            </a:pPr>
            <a:endParaRPr lang="ru-RU" sz="1600" b="1" kern="0" dirty="0" smtClean="0">
              <a:solidFill>
                <a:srgbClr val="002060"/>
              </a:solidFill>
            </a:endParaRPr>
          </a:p>
          <a:p>
            <a:pPr lvl="0" defTabSz="914331">
              <a:defRPr/>
            </a:pPr>
            <a:endParaRPr lang="ru-RU" sz="1600" b="1" kern="0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44459" t="24287" r="6335" b="6153"/>
          <a:stretch/>
        </p:blipFill>
        <p:spPr>
          <a:xfrm>
            <a:off x="1663546" y="2756926"/>
            <a:ext cx="2633032" cy="279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9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9105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15692" y="952931"/>
            <a:ext cx="2605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 smtClean="0">
                <a:solidFill>
                  <a:srgbClr val="FF0000"/>
                </a:solidFill>
                <a:latin typeface="Gabriola" pitchFamily="82" charset="0"/>
              </a:rPr>
              <a:t>Народные дразнилки</a:t>
            </a:r>
            <a:endParaRPr lang="ru-RU" sz="2800" b="1" dirty="0">
              <a:solidFill>
                <a:srgbClr val="FF0000"/>
              </a:solidFill>
              <a:latin typeface="Gabriola" pitchFamily="8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78805" y="1274920"/>
            <a:ext cx="68635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6600"/>
                </a:solidFill>
                <a:latin typeface="Gabriola" pitchFamily="82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Gabriola" pitchFamily="82" charset="0"/>
            </a:endParaRPr>
          </a:p>
          <a:p>
            <a:pPr lvl="0"/>
            <a:r>
              <a:rPr lang="ru-RU" sz="2400" b="1" dirty="0">
                <a:solidFill>
                  <a:srgbClr val="006600"/>
                </a:solidFill>
                <a:latin typeface="Gabriola" pitchFamily="82" charset="0"/>
              </a:rPr>
              <a:t/>
            </a:r>
            <a:br>
              <a:rPr lang="ru-RU" sz="2400" b="1" dirty="0">
                <a:solidFill>
                  <a:srgbClr val="006600"/>
                </a:solidFill>
                <a:latin typeface="Gabriola" pitchFamily="82" charset="0"/>
              </a:rPr>
            </a:br>
            <a:endParaRPr lang="ru-RU" sz="2400" b="1" dirty="0">
              <a:solidFill>
                <a:srgbClr val="006600"/>
              </a:solidFill>
              <a:latin typeface="Gabriola" pitchFamily="8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78805" y="1416775"/>
            <a:ext cx="70618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6600"/>
                </a:solidFill>
                <a:latin typeface="Gabriola" pitchFamily="82" charset="0"/>
              </a:rPr>
              <a:t> Дразнилка </a:t>
            </a:r>
            <a:r>
              <a:rPr lang="ru-RU" sz="2400" b="1" dirty="0">
                <a:solidFill>
                  <a:srgbClr val="006600"/>
                </a:solidFill>
                <a:latin typeface="Gabriola" pitchFamily="82" charset="0"/>
              </a:rPr>
              <a:t>склонна к преувеличению и преуменьшению. Она учит подмечать плохое, несправедливое, некрасивое, слышать слова и подбирать их по созвучию и смыслу, она развивает чувствительность к нелепым жизненным ситуациям. В дразнилке удалось сохранить четкость, ритмичность, краткость, выразительность.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C9CBCA"/>
              </a:clrFrom>
              <a:clrTo>
                <a:srgbClr val="C9CBCA">
                  <a:alpha val="0"/>
                </a:srgbClr>
              </a:clrTo>
            </a:clrChange>
          </a:blip>
          <a:srcRect l="5107" t="14468" r="55638" b="16312"/>
          <a:stretch/>
        </p:blipFill>
        <p:spPr>
          <a:xfrm>
            <a:off x="3360145" y="3445525"/>
            <a:ext cx="1658147" cy="219288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414789" y="3534725"/>
            <a:ext cx="23741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331">
              <a:defRPr/>
            </a:pPr>
            <a:r>
              <a:rPr lang="ru-RU" sz="1600" b="1" kern="0" dirty="0" smtClean="0">
                <a:solidFill>
                  <a:srgbClr val="002060"/>
                </a:solidFill>
              </a:rPr>
              <a:t>Повторюшка – </a:t>
            </a:r>
          </a:p>
          <a:p>
            <a:pPr lvl="0" defTabSz="914331">
              <a:defRPr/>
            </a:pPr>
            <a:r>
              <a:rPr lang="ru-RU" sz="1600" b="1" kern="0" dirty="0" smtClean="0">
                <a:solidFill>
                  <a:srgbClr val="002060"/>
                </a:solidFill>
              </a:rPr>
              <a:t>Дядя хрюшка.</a:t>
            </a:r>
          </a:p>
          <a:p>
            <a:pPr lvl="0" defTabSz="914331">
              <a:defRPr/>
            </a:pPr>
            <a:r>
              <a:rPr lang="ru-RU" sz="1600" b="1" kern="0" dirty="0" smtClean="0">
                <a:solidFill>
                  <a:srgbClr val="002060"/>
                </a:solidFill>
              </a:rPr>
              <a:t>А по имени Индюшка.</a:t>
            </a:r>
          </a:p>
          <a:p>
            <a:pPr lvl="0" defTabSz="914331">
              <a:defRPr/>
            </a:pPr>
            <a:r>
              <a:rPr lang="ru-RU" sz="1600" b="1" kern="0" dirty="0" smtClean="0">
                <a:solidFill>
                  <a:srgbClr val="002060"/>
                </a:solidFill>
              </a:rPr>
              <a:t>Все тарелки облизал,</a:t>
            </a:r>
          </a:p>
          <a:p>
            <a:pPr lvl="0" defTabSz="914331">
              <a:defRPr/>
            </a:pPr>
            <a:r>
              <a:rPr lang="ru-RU" sz="1600" b="1" kern="0" dirty="0" smtClean="0">
                <a:solidFill>
                  <a:srgbClr val="002060"/>
                </a:solidFill>
              </a:rPr>
              <a:t>А спасибо не сказал!</a:t>
            </a:r>
            <a:endParaRPr lang="ru-RU" sz="1600" b="1" kern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81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18" y="0"/>
            <a:ext cx="9221118" cy="689105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58038" y="1282254"/>
            <a:ext cx="5998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6600"/>
                </a:solidFill>
                <a:latin typeface="Gabriola" pitchFamily="82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Gabriola" pitchFamily="8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0841" y="1020644"/>
            <a:ext cx="30893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srgbClr val="FF0000"/>
                </a:solidFill>
                <a:latin typeface="Gabriola" pitchFamily="82" charset="0"/>
              </a:rPr>
              <a:t>Фольклорные прибаутки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57619" y="1427760"/>
            <a:ext cx="69516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Gabriola" pitchFamily="82" charset="0"/>
              </a:rPr>
              <a:t>Прибаутки </a:t>
            </a:r>
            <a:r>
              <a:rPr lang="ru-RU" sz="2400" b="1" dirty="0">
                <a:solidFill>
                  <a:srgbClr val="006600"/>
                </a:solidFill>
                <a:latin typeface="Gabriola" pitchFamily="82" charset="0"/>
              </a:rPr>
              <a:t>-  небольшие стихотворения из двух - четырех, редко восьми строк. Это лучший способ развития, как координации движений, так и общей мелкой моторики. Ребенок учится согласовывать свои движения с ритмом прибаутки.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239398" y="3445525"/>
            <a:ext cx="25614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331">
              <a:defRPr/>
            </a:pPr>
            <a:r>
              <a:rPr lang="ru-RU" sz="1600" b="1" kern="0" dirty="0">
                <a:solidFill>
                  <a:srgbClr val="002060"/>
                </a:solidFill>
              </a:rPr>
              <a:t>Огуречик, </a:t>
            </a:r>
            <a:r>
              <a:rPr lang="ru-RU" sz="1600" b="1" kern="0" dirty="0" err="1">
                <a:solidFill>
                  <a:srgbClr val="002060"/>
                </a:solidFill>
              </a:rPr>
              <a:t>огуречик</a:t>
            </a:r>
            <a:r>
              <a:rPr lang="ru-RU" sz="1600" b="1" kern="0" dirty="0">
                <a:solidFill>
                  <a:srgbClr val="002060"/>
                </a:solidFill>
              </a:rPr>
              <a:t>, </a:t>
            </a:r>
          </a:p>
          <a:p>
            <a:pPr lvl="0" defTabSz="914331">
              <a:defRPr/>
            </a:pPr>
            <a:r>
              <a:rPr lang="ru-RU" sz="1600" b="1" kern="0" dirty="0">
                <a:solidFill>
                  <a:srgbClr val="002060"/>
                </a:solidFill>
              </a:rPr>
              <a:t>Не ходи на тот </a:t>
            </a:r>
            <a:r>
              <a:rPr lang="ru-RU" sz="1600" b="1" kern="0" dirty="0" err="1">
                <a:solidFill>
                  <a:srgbClr val="002060"/>
                </a:solidFill>
              </a:rPr>
              <a:t>конечик</a:t>
            </a:r>
            <a:r>
              <a:rPr lang="ru-RU" sz="1600" b="1" kern="0" dirty="0">
                <a:solidFill>
                  <a:srgbClr val="002060"/>
                </a:solidFill>
              </a:rPr>
              <a:t> – </a:t>
            </a:r>
          </a:p>
          <a:p>
            <a:pPr lvl="0" defTabSz="914331">
              <a:defRPr/>
            </a:pPr>
            <a:r>
              <a:rPr lang="ru-RU" sz="1600" b="1" kern="0" dirty="0">
                <a:solidFill>
                  <a:srgbClr val="002060"/>
                </a:solidFill>
              </a:rPr>
              <a:t>Там мышка живет, </a:t>
            </a:r>
          </a:p>
          <a:p>
            <a:pPr lvl="0" defTabSz="914331">
              <a:defRPr/>
            </a:pPr>
            <a:r>
              <a:rPr lang="ru-RU" sz="1600" b="1" kern="0" dirty="0">
                <a:solidFill>
                  <a:srgbClr val="002060"/>
                </a:solidFill>
              </a:rPr>
              <a:t>Тебе хвостик отгрызет.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41" r="65119"/>
          <a:stretch/>
        </p:blipFill>
        <p:spPr>
          <a:xfrm>
            <a:off x="4535682" y="3445525"/>
            <a:ext cx="1163307" cy="18924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20" r="4131" b="49186"/>
          <a:stretch/>
        </p:blipFill>
        <p:spPr>
          <a:xfrm>
            <a:off x="6098864" y="2826118"/>
            <a:ext cx="1751682" cy="223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8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59" y="-16526"/>
            <a:ext cx="9221118" cy="689105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58038" y="1282254"/>
            <a:ext cx="5998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6600"/>
                </a:solidFill>
                <a:latin typeface="Gabriola" pitchFamily="82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Gabriola" pitchFamily="8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18767" y="989866"/>
            <a:ext cx="18293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srgbClr val="FF0000"/>
                </a:solidFill>
                <a:latin typeface="Gabriola" pitchFamily="82" charset="0"/>
              </a:rPr>
              <a:t>Перевертыши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46602" y="1317937"/>
            <a:ext cx="69736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006600"/>
                </a:solidFill>
                <a:latin typeface="Gabriola" pitchFamily="82" charset="0"/>
              </a:rPr>
              <a:t>Перевертыши открывают ребенку возможность через игру словами, звуками, звукосочетаниями уловить специфику звучания речи и характерные для нее выразительность, образность, юмор.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9" r="50285" b="8644"/>
          <a:stretch/>
        </p:blipFill>
        <p:spPr>
          <a:xfrm>
            <a:off x="1140245" y="2914318"/>
            <a:ext cx="2249221" cy="286438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847421" y="2416662"/>
            <a:ext cx="33326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331">
              <a:defRPr/>
            </a:pPr>
            <a:r>
              <a:rPr lang="ru-RU" sz="1600" b="1" kern="0" dirty="0">
                <a:solidFill>
                  <a:srgbClr val="002060"/>
                </a:solidFill>
              </a:rPr>
              <a:t>Как петух в печи пироги печет,</a:t>
            </a:r>
            <a:br>
              <a:rPr lang="ru-RU" sz="1600" b="1" kern="0" dirty="0">
                <a:solidFill>
                  <a:srgbClr val="002060"/>
                </a:solidFill>
              </a:rPr>
            </a:br>
            <a:r>
              <a:rPr lang="ru-RU" sz="1600" b="1" kern="0" dirty="0">
                <a:solidFill>
                  <a:srgbClr val="002060"/>
                </a:solidFill>
              </a:rPr>
              <a:t>Кошка на окошке рубаху шьет,</a:t>
            </a:r>
            <a:br>
              <a:rPr lang="ru-RU" sz="1600" b="1" kern="0" dirty="0">
                <a:solidFill>
                  <a:srgbClr val="002060"/>
                </a:solidFill>
              </a:rPr>
            </a:br>
            <a:r>
              <a:rPr lang="ru-RU" sz="1600" b="1" kern="0" dirty="0">
                <a:solidFill>
                  <a:srgbClr val="002060"/>
                </a:solidFill>
              </a:rPr>
              <a:t>Поросенок в ступе горох толчет,</a:t>
            </a:r>
            <a:br>
              <a:rPr lang="ru-RU" sz="1600" b="1" kern="0" dirty="0">
                <a:solidFill>
                  <a:srgbClr val="002060"/>
                </a:solidFill>
              </a:rPr>
            </a:br>
            <a:r>
              <a:rPr lang="ru-RU" sz="1600" b="1" kern="0" dirty="0">
                <a:solidFill>
                  <a:srgbClr val="002060"/>
                </a:solidFill>
              </a:rPr>
              <a:t>Конь у крыльца в три копыта бьет,</a:t>
            </a:r>
            <a:br>
              <a:rPr lang="ru-RU" sz="1600" b="1" kern="0" dirty="0">
                <a:solidFill>
                  <a:srgbClr val="002060"/>
                </a:solidFill>
              </a:rPr>
            </a:br>
            <a:r>
              <a:rPr lang="ru-RU" sz="1600" b="1" kern="0" dirty="0">
                <a:solidFill>
                  <a:srgbClr val="002060"/>
                </a:solidFill>
              </a:rPr>
              <a:t>Уточка в сапожках избу метет.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clrChange>
              <a:clrFrom>
                <a:srgbClr val="E4F2F3"/>
              </a:clrFrom>
              <a:clrTo>
                <a:srgbClr val="E4F2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465" y="3598071"/>
            <a:ext cx="1931681" cy="214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1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18" y="0"/>
            <a:ext cx="9221118" cy="689105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58038" y="1282254"/>
            <a:ext cx="5998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6600"/>
                </a:solidFill>
                <a:latin typeface="Gabriola" pitchFamily="82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Gabriola" pitchFamily="8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24569" y="1011748"/>
            <a:ext cx="703977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FF0000"/>
                </a:solidFill>
                <a:latin typeface="Gabriola" pitchFamily="82" charset="0"/>
              </a:rPr>
              <a:t>Скороговорка</a:t>
            </a:r>
            <a:r>
              <a:rPr lang="ru-RU" sz="2400" b="1" dirty="0">
                <a:solidFill>
                  <a:srgbClr val="006600"/>
                </a:solidFill>
                <a:latin typeface="Gabriola" pitchFamily="82" charset="0"/>
              </a:rPr>
              <a:t> - веселая и безобидная игра в быстрое повторение труднопроизносимых стишков и фраз</a:t>
            </a:r>
            <a:r>
              <a:rPr lang="ru-RU" sz="2400" b="1" dirty="0" smtClean="0">
                <a:solidFill>
                  <a:srgbClr val="006600"/>
                </a:solidFill>
                <a:latin typeface="Gabriola" pitchFamily="82" charset="0"/>
              </a:rPr>
              <a:t>. </a:t>
            </a:r>
          </a:p>
          <a:p>
            <a:pPr lvl="0"/>
            <a:r>
              <a:rPr lang="ru-RU" sz="2400" b="1" dirty="0">
                <a:solidFill>
                  <a:srgbClr val="006600"/>
                </a:solidFill>
                <a:latin typeface="Gabriola" pitchFamily="82" charset="0"/>
              </a:rPr>
              <a:t>Это и полезные грамматические упражнения, тренирующие ребенка в правильном, осмысленном употреблении частей речи частей слова. Использование скороговорок помогает закрепить дикцию, использовать различные высотные, силовые и </a:t>
            </a:r>
            <a:r>
              <a:rPr lang="ru-RU" sz="2400" b="1" dirty="0" err="1">
                <a:solidFill>
                  <a:srgbClr val="006600"/>
                </a:solidFill>
                <a:latin typeface="Gabriola" pitchFamily="82" charset="0"/>
              </a:rPr>
              <a:t>тембральные</a:t>
            </a:r>
            <a:r>
              <a:rPr lang="ru-RU" sz="2400" b="1" dirty="0">
                <a:solidFill>
                  <a:srgbClr val="006600"/>
                </a:solidFill>
                <a:latin typeface="Gabriola" pitchFamily="82" charset="0"/>
              </a:rPr>
              <a:t> звучания.</a:t>
            </a:r>
          </a:p>
          <a:p>
            <a:pPr lvl="0"/>
            <a:r>
              <a:rPr lang="ru-RU" sz="2400" b="1" dirty="0">
                <a:solidFill>
                  <a:srgbClr val="006600"/>
                </a:solidFill>
                <a:latin typeface="Gabriola" pitchFamily="82" charset="0"/>
              </a:rPr>
              <a:t>Скороговорки способствуют активному развитию образности речи, обогащают словарь углубляя и уточняя знания о предмете, закрепляют правильное произношение звуков,  развивают фонематический слух у ребёнка.   Помогают усвоить знания о словообразовании, развивают поэтический слух и поэтическое восприятие окружающего мира.</a:t>
            </a:r>
          </a:p>
        </p:txBody>
      </p:sp>
    </p:spTree>
    <p:extLst>
      <p:ext uri="{BB962C8B-B14F-4D97-AF65-F5344CB8AC3E}">
        <p14:creationId xmlns:p14="http://schemas.microsoft.com/office/powerpoint/2010/main" val="2420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18" y="0"/>
            <a:ext cx="9221118" cy="689105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58038" y="1282254"/>
            <a:ext cx="5998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6600"/>
                </a:solidFill>
                <a:latin typeface="Gabriola" pitchFamily="82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Gabriola" pitchFamily="8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AF9F5"/>
              </a:clrFrom>
              <a:clrTo>
                <a:srgbClr val="FAF9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90" r="51975" b="3954"/>
          <a:stretch/>
        </p:blipFill>
        <p:spPr>
          <a:xfrm>
            <a:off x="1658038" y="1717581"/>
            <a:ext cx="3283553" cy="371404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679737" y="2539111"/>
            <a:ext cx="22789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331">
              <a:defRPr/>
            </a:pPr>
            <a:r>
              <a:rPr lang="ru-RU" sz="1600" b="1" kern="0" dirty="0" smtClean="0">
                <a:solidFill>
                  <a:srgbClr val="002060"/>
                </a:solidFill>
              </a:rPr>
              <a:t>Маленькая болтунья</a:t>
            </a:r>
          </a:p>
          <a:p>
            <a:pPr lvl="0" defTabSz="914331">
              <a:defRPr/>
            </a:pPr>
            <a:r>
              <a:rPr lang="ru-RU" sz="1600" b="1" kern="0" dirty="0" smtClean="0">
                <a:solidFill>
                  <a:srgbClr val="002060"/>
                </a:solidFill>
              </a:rPr>
              <a:t>Молоко болтала</a:t>
            </a:r>
          </a:p>
          <a:p>
            <a:pPr lvl="0" defTabSz="914331">
              <a:defRPr/>
            </a:pPr>
            <a:r>
              <a:rPr lang="ru-RU" sz="1600" b="1" kern="0" dirty="0" smtClean="0">
                <a:solidFill>
                  <a:srgbClr val="002060"/>
                </a:solidFill>
              </a:rPr>
              <a:t>Да не выболтала.</a:t>
            </a:r>
            <a:endParaRPr lang="ru-RU" sz="1600" b="1" kern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07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18" y="0"/>
            <a:ext cx="9221118" cy="689105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58038" y="1282254"/>
            <a:ext cx="5998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6600"/>
                </a:solidFill>
                <a:latin typeface="Gabriola" pitchFamily="82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Gabriola" pitchFamily="8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6602" y="1032553"/>
            <a:ext cx="69736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FF0000"/>
                </a:solidFill>
                <a:latin typeface="Gabriola" pitchFamily="82" charset="0"/>
              </a:rPr>
              <a:t>Чистоговорка</a:t>
            </a:r>
            <a:r>
              <a:rPr lang="ru-RU" sz="2800" b="1" dirty="0">
                <a:solidFill>
                  <a:srgbClr val="006600"/>
                </a:solidFill>
                <a:latin typeface="Gabriola" pitchFamily="82" charset="0"/>
              </a:rPr>
              <a:t> - это ритмичная, зарифмованная фраза, содержащая различные сочетания звуков, слогов, слов и используемая для улучшения произношения звуков </a:t>
            </a:r>
          </a:p>
          <a:p>
            <a:pPr lvl="0"/>
            <a:r>
              <a:rPr lang="ru-RU" sz="2800" b="1" dirty="0">
                <a:solidFill>
                  <a:srgbClr val="006600"/>
                </a:solidFill>
                <a:latin typeface="Gabriola" pitchFamily="82" charset="0"/>
              </a:rPr>
              <a:t>и для их автоматизации.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42761" y="3520799"/>
            <a:ext cx="2693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Ушки-ушки-ушки,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У нас с сестрой  игрушки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570" y="3231313"/>
            <a:ext cx="3212870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4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8"/>
            <a:ext cx="9144000" cy="689105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56771" y="1407418"/>
            <a:ext cx="6841475" cy="2463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«Литература, с которой впервые </a:t>
            </a:r>
            <a:endParaRPr lang="ru-RU" sz="24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встречается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ребенок, </a:t>
            </a:r>
            <a:endParaRPr lang="ru-RU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должна вводить его в мир народной мысли, </a:t>
            </a:r>
            <a:endParaRPr lang="ru-RU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народного чувства, народной жизни, </a:t>
            </a:r>
            <a:endParaRPr lang="ru-RU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область народного духа»</a:t>
            </a:r>
            <a:endParaRPr lang="ru-RU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К. Д. Ушинский</a:t>
            </a:r>
            <a:endParaRPr lang="ru-RU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11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18" y="0"/>
            <a:ext cx="9221118" cy="689105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58038" y="1282254"/>
            <a:ext cx="5998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6600"/>
                </a:solidFill>
                <a:latin typeface="Gabriola" pitchFamily="82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Gabriola" pitchFamily="8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29154" y="1471901"/>
            <a:ext cx="691859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006600"/>
                </a:solidFill>
                <a:latin typeface="Gabriola" pitchFamily="82" charset="0"/>
              </a:rPr>
              <a:t>Пословицы и поговорки украшают речь ребенка, делая ее более образной и живой, расширяется словарный запас, развивается воображение.</a:t>
            </a:r>
            <a:endParaRPr lang="ru-RU" sz="2800" b="1" dirty="0" smtClean="0">
              <a:solidFill>
                <a:srgbClr val="006600"/>
              </a:solidFill>
              <a:latin typeface="Gabriola" pitchFamily="82" charset="0"/>
            </a:endParaRPr>
          </a:p>
          <a:p>
            <a:pPr lvl="0"/>
            <a:r>
              <a:rPr lang="ru-RU" sz="2800" b="1" dirty="0" smtClean="0">
                <a:solidFill>
                  <a:srgbClr val="006600"/>
                </a:solidFill>
                <a:latin typeface="Gabriola" pitchFamily="82" charset="0"/>
              </a:rPr>
              <a:t>Посло́вица</a:t>
            </a:r>
            <a:r>
              <a:rPr lang="ru-RU" sz="2800" b="1" dirty="0">
                <a:solidFill>
                  <a:srgbClr val="006600"/>
                </a:solidFill>
                <a:latin typeface="Gabriola" pitchFamily="82" charset="0"/>
              </a:rPr>
              <a:t> — изречение в виде  грамматически законченного предложения, в котором выражена народная мудрость в поучительной форме. </a:t>
            </a:r>
            <a:endParaRPr lang="ru-RU" sz="2800" b="1" dirty="0" smtClean="0">
              <a:solidFill>
                <a:srgbClr val="006600"/>
              </a:solidFill>
              <a:latin typeface="Gabriola" pitchFamily="82" charset="0"/>
            </a:endParaRPr>
          </a:p>
          <a:p>
            <a:pPr lvl="0"/>
            <a:r>
              <a:rPr lang="ru-RU" sz="2800" b="1" dirty="0" smtClean="0">
                <a:solidFill>
                  <a:srgbClr val="006600"/>
                </a:solidFill>
                <a:latin typeface="Gabriola" pitchFamily="82" charset="0"/>
              </a:rPr>
              <a:t> </a:t>
            </a:r>
            <a:endParaRPr lang="ru-RU" sz="2800" b="1" dirty="0">
              <a:solidFill>
                <a:srgbClr val="006600"/>
              </a:solidFill>
              <a:latin typeface="Gabriola" pitchFamily="8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12726" y="989866"/>
            <a:ext cx="29514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srgbClr val="FF0000"/>
                </a:solidFill>
                <a:latin typeface="Gabriola" pitchFamily="82" charset="0"/>
              </a:rPr>
              <a:t>Поговорки и пословицы </a:t>
            </a:r>
          </a:p>
        </p:txBody>
      </p:sp>
    </p:spTree>
    <p:extLst>
      <p:ext uri="{BB962C8B-B14F-4D97-AF65-F5344CB8AC3E}">
        <p14:creationId xmlns:p14="http://schemas.microsoft.com/office/powerpoint/2010/main" val="186968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18" y="0"/>
            <a:ext cx="9221118" cy="689105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58038" y="1282254"/>
            <a:ext cx="5998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6600"/>
                </a:solidFill>
                <a:latin typeface="Gabriola" pitchFamily="82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Gabriola" pitchFamily="8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1094" y="174391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ru-RU" b="1" kern="0" dirty="0">
                <a:solidFill>
                  <a:srgbClr val="002060"/>
                </a:solidFill>
              </a:rPr>
              <a:t>Может иметь повествовательный  характер  -  </a:t>
            </a:r>
            <a:r>
              <a:rPr lang="ru-RU" b="1" i="1" kern="0" dirty="0">
                <a:solidFill>
                  <a:srgbClr val="002060"/>
                </a:solidFill>
              </a:rPr>
              <a:t>«В гостях хорошо, а дома лучше», </a:t>
            </a:r>
            <a:r>
              <a:rPr lang="ru-RU" b="1" kern="0" dirty="0">
                <a:solidFill>
                  <a:srgbClr val="002060"/>
                </a:solidFill>
              </a:rPr>
              <a:t> и побудительный - </a:t>
            </a:r>
            <a:r>
              <a:rPr lang="ru-RU" b="1" i="1" kern="0" dirty="0">
                <a:solidFill>
                  <a:srgbClr val="002060"/>
                </a:solidFill>
              </a:rPr>
              <a:t>«Куй железо, пока горячо»</a:t>
            </a:r>
            <a:endParaRPr lang="ru-RU" b="1" kern="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1094" y="4241740"/>
            <a:ext cx="6913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b="1" kern="0" dirty="0">
                <a:solidFill>
                  <a:srgbClr val="002060"/>
                </a:solidFill>
              </a:rPr>
              <a:t>Использование пословиц и поговорок активизирует речь ребёнка, способствует развитию умения ясно формулировать свои мысли.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904" y="1028866"/>
            <a:ext cx="2883658" cy="28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0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18" y="0"/>
            <a:ext cx="9221118" cy="689105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58038" y="1282254"/>
            <a:ext cx="5998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6600"/>
                </a:solidFill>
                <a:latin typeface="Gabriola" pitchFamily="82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Gabriola" pitchFamily="8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21015" y="989866"/>
            <a:ext cx="10727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srgbClr val="FF0000"/>
                </a:solidFill>
                <a:latin typeface="Gabriola" pitchFamily="82" charset="0"/>
              </a:rPr>
              <a:t>Загадка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35586" y="1408996"/>
            <a:ext cx="69957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006600"/>
                </a:solidFill>
                <a:latin typeface="Gabriola" pitchFamily="82" charset="0"/>
              </a:rPr>
              <a:t>Загадка – иносказательное поэтическое воспроизведение какого-либо предмета или явления , испытывающее сообразительность отгадывающего. Они пробуждают ребенка к наблюдению, размышлению, познанию. Средствами загадки формируется любовь к родному языку, живому, образному и точному слову.</a:t>
            </a:r>
          </a:p>
          <a:p>
            <a:pPr lvl="0"/>
            <a:r>
              <a:rPr lang="ru-RU" sz="2400" b="1" dirty="0">
                <a:solidFill>
                  <a:srgbClr val="006600"/>
                </a:solidFill>
                <a:latin typeface="Gabriola" pitchFamily="82" charset="0"/>
              </a:rPr>
              <a:t>Загадки – полезное упражнение для ума. Разгадывание загадок помогает ребенку в умении обобщать и анализировать.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883" y="3910988"/>
            <a:ext cx="2007116" cy="200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8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18" y="0"/>
            <a:ext cx="9221118" cy="689105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58038" y="1282254"/>
            <a:ext cx="5998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6600"/>
                </a:solidFill>
                <a:latin typeface="Gabriola" pitchFamily="82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Gabriola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484" t="32525" r="3636" b="47758"/>
          <a:stretch/>
        </p:blipFill>
        <p:spPr>
          <a:xfrm>
            <a:off x="6202496" y="1271236"/>
            <a:ext cx="1401290" cy="140129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29229" y="1420753"/>
            <a:ext cx="30241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b="1" kern="0" dirty="0" smtClean="0">
                <a:solidFill>
                  <a:srgbClr val="002060"/>
                </a:solidFill>
              </a:rPr>
              <a:t>Бьют его, а он не плачет.</a:t>
            </a:r>
          </a:p>
          <a:p>
            <a:pPr lvl="0">
              <a:defRPr/>
            </a:pPr>
            <a:r>
              <a:rPr lang="ru-RU" b="1" kern="0" dirty="0" smtClean="0">
                <a:solidFill>
                  <a:srgbClr val="002060"/>
                </a:solidFill>
              </a:rPr>
              <a:t>Только выше, выше скачет. </a:t>
            </a:r>
            <a:endParaRPr lang="ru-RU" b="1" kern="0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830" t="51126" r="15026" b="32184"/>
          <a:stretch/>
        </p:blipFill>
        <p:spPr>
          <a:xfrm>
            <a:off x="3966072" y="2555912"/>
            <a:ext cx="1629811" cy="166354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26248" y="2799194"/>
            <a:ext cx="30758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b="1" kern="0" dirty="0" smtClean="0">
                <a:solidFill>
                  <a:srgbClr val="002060"/>
                </a:solidFill>
              </a:rPr>
              <a:t>Днём спит, а ночью летает,</a:t>
            </a:r>
          </a:p>
          <a:p>
            <a:pPr lvl="0">
              <a:defRPr/>
            </a:pPr>
            <a:r>
              <a:rPr lang="ru-RU" b="1" kern="0" dirty="0" smtClean="0">
                <a:solidFill>
                  <a:srgbClr val="002060"/>
                </a:solidFill>
              </a:rPr>
              <a:t>Прохожих пугает. </a:t>
            </a:r>
            <a:endParaRPr lang="ru-RU" b="1" kern="0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734" t="72727" r="41527" b="3245"/>
          <a:stretch/>
        </p:blipFill>
        <p:spPr>
          <a:xfrm>
            <a:off x="6092328" y="3935698"/>
            <a:ext cx="1288974" cy="171888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29230" y="4332582"/>
            <a:ext cx="22088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b="1" kern="0" dirty="0" smtClean="0">
                <a:solidFill>
                  <a:srgbClr val="002060"/>
                </a:solidFill>
              </a:rPr>
              <a:t>На бору, на яру</a:t>
            </a:r>
          </a:p>
          <a:p>
            <a:pPr lvl="0">
              <a:defRPr/>
            </a:pPr>
            <a:r>
              <a:rPr lang="ru-RU" b="1" kern="0" dirty="0" smtClean="0">
                <a:solidFill>
                  <a:srgbClr val="002060"/>
                </a:solidFill>
              </a:rPr>
              <a:t>Стоит мужичок – </a:t>
            </a:r>
          </a:p>
          <a:p>
            <a:pPr lvl="0">
              <a:defRPr/>
            </a:pPr>
            <a:r>
              <a:rPr lang="ru-RU" b="1" kern="0" dirty="0" smtClean="0">
                <a:solidFill>
                  <a:srgbClr val="002060"/>
                </a:solidFill>
              </a:rPr>
              <a:t>Красный колпачок. </a:t>
            </a:r>
            <a:endParaRPr lang="ru-RU" b="1" kern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77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18" y="0"/>
            <a:ext cx="9221118" cy="689105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58038" y="1282254"/>
            <a:ext cx="5998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6600"/>
                </a:solidFill>
                <a:latin typeface="Gabriola" pitchFamily="82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Gabriola" pitchFamily="8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73640" y="1020644"/>
            <a:ext cx="29674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 smtClean="0">
                <a:solidFill>
                  <a:srgbClr val="FF0000"/>
                </a:solidFill>
                <a:latin typeface="Gabriola" pitchFamily="82" charset="0"/>
              </a:rPr>
              <a:t>Русская </a:t>
            </a:r>
            <a:r>
              <a:rPr lang="ru-RU" sz="2800" b="1" dirty="0">
                <a:solidFill>
                  <a:srgbClr val="FF0000"/>
                </a:solidFill>
                <a:latin typeface="Gabriola" pitchFamily="82" charset="0"/>
              </a:rPr>
              <a:t>народная сказка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24569" y="1513086"/>
            <a:ext cx="70177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kern="0" dirty="0" smtClean="0">
                <a:solidFill>
                  <a:srgbClr val="006600"/>
                </a:solidFill>
                <a:latin typeface="Gabriola" pitchFamily="82" charset="0"/>
              </a:rPr>
              <a:t>Сказка </a:t>
            </a:r>
            <a:r>
              <a:rPr lang="ru-RU" sz="2800" b="1" kern="0" dirty="0">
                <a:solidFill>
                  <a:srgbClr val="006600"/>
                </a:solidFill>
                <a:latin typeface="Gabriola" pitchFamily="82" charset="0"/>
              </a:rPr>
              <a:t>– это активное эстетическое творчество, захватывающее все сферы духовной жизни ребёнка, его ум, чувства, </a:t>
            </a:r>
            <a:r>
              <a:rPr lang="ru-RU" sz="2800" b="1" kern="0" dirty="0" smtClean="0">
                <a:solidFill>
                  <a:srgbClr val="006600"/>
                </a:solidFill>
                <a:latin typeface="Gabriola" pitchFamily="82" charset="0"/>
              </a:rPr>
              <a:t>воображение. </a:t>
            </a:r>
          </a:p>
          <a:p>
            <a:pPr lvl="0"/>
            <a:r>
              <a:rPr lang="ru-RU" sz="2800" b="1" kern="0" dirty="0" smtClean="0">
                <a:solidFill>
                  <a:srgbClr val="006600"/>
                </a:solidFill>
                <a:latin typeface="Gabriola" pitchFamily="82" charset="0"/>
              </a:rPr>
              <a:t>Сказка </a:t>
            </a:r>
            <a:r>
              <a:rPr lang="ru-RU" sz="2800" b="1" kern="0" dirty="0">
                <a:solidFill>
                  <a:srgbClr val="006600"/>
                </a:solidFill>
                <a:latin typeface="Gabriola" pitchFamily="82" charset="0"/>
              </a:rPr>
              <a:t>может служить основой и для различных речевых упражнений. </a:t>
            </a:r>
            <a:endParaRPr lang="ru-RU" sz="2800" b="1" kern="0" dirty="0" smtClean="0">
              <a:solidFill>
                <a:srgbClr val="006600"/>
              </a:solidFill>
              <a:latin typeface="Gabriola" pitchFamily="82" charset="0"/>
            </a:endParaRPr>
          </a:p>
          <a:p>
            <a:pPr lvl="0"/>
            <a:r>
              <a:rPr lang="ru-RU" sz="2800" b="1" kern="0" dirty="0" smtClean="0">
                <a:solidFill>
                  <a:srgbClr val="006600"/>
                </a:solidFill>
                <a:latin typeface="Gabriola" pitchFamily="82" charset="0"/>
              </a:rPr>
              <a:t>Сказка своим </a:t>
            </a:r>
            <a:r>
              <a:rPr lang="ru-RU" sz="2800" b="1" kern="0" dirty="0">
                <a:solidFill>
                  <a:srgbClr val="006600"/>
                </a:solidFill>
                <a:latin typeface="Gabriola" pitchFamily="82" charset="0"/>
              </a:rPr>
              <a:t>содержанием учит детей различать добро и зло, а также поведению «это можно», «это нельзя», «это хорошо», «это плохо», учит детей давать ответы на разные жизненные вопросы. 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Gabriola" pitchFamily="82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111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1118" cy="689105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58038" y="1282254"/>
            <a:ext cx="5998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6600"/>
                </a:solidFill>
                <a:latin typeface="Gabriola" pitchFamily="82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Gabriola" pitchFamily="8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18211" y="1160569"/>
            <a:ext cx="6968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b="1" kern="0" dirty="0">
                <a:solidFill>
                  <a:srgbClr val="002060"/>
                </a:solidFill>
              </a:rPr>
              <a:t>*Задания на формулировку предложений или игры со словами </a:t>
            </a:r>
          </a:p>
          <a:p>
            <a:pPr lvl="0">
              <a:defRPr/>
            </a:pPr>
            <a:r>
              <a:rPr lang="ru-RU" b="1" kern="0" dirty="0">
                <a:solidFill>
                  <a:srgbClr val="002060"/>
                </a:solidFill>
              </a:rPr>
              <a:t>и буквами в сказочном контексте.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18210" y="1743919"/>
            <a:ext cx="69681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b="1" kern="0" dirty="0">
                <a:solidFill>
                  <a:srgbClr val="002060"/>
                </a:solidFill>
              </a:rPr>
              <a:t>* Преобразование хода повествования, придумывать различные концовки, вводить непредвиденные ситуации, изменять сюжет сказки путем ввода нового героя, смешивать несколько сюжетов в один и т. д.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260" y="3160152"/>
            <a:ext cx="3493311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6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18" y="0"/>
            <a:ext cx="9221118" cy="689105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58038" y="1282254"/>
            <a:ext cx="5998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6600"/>
                </a:solidFill>
                <a:latin typeface="Gabriola" pitchFamily="82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Gabriola" pitchFamily="8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71810" y="1088249"/>
            <a:ext cx="572326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kern="0" dirty="0" smtClean="0">
                <a:solidFill>
                  <a:srgbClr val="FF0000"/>
                </a:solidFill>
                <a:latin typeface="Gabriola" pitchFamily="82" charset="0"/>
              </a:rPr>
              <a:t>Устное </a:t>
            </a:r>
            <a:r>
              <a:rPr lang="ru-RU" sz="3200" b="1" kern="0" dirty="0">
                <a:solidFill>
                  <a:srgbClr val="FF0000"/>
                </a:solidFill>
                <a:latin typeface="Gabriola" pitchFamily="82" charset="0"/>
              </a:rPr>
              <a:t>народное творчество влияет на все стороны развития речи и оказывает положительное влияние на развитие ребёнка в целом.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5276" y="2735324"/>
            <a:ext cx="2241446" cy="298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3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85" y="2758"/>
            <a:ext cx="9188068" cy="68910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69" y="1145758"/>
            <a:ext cx="7006729" cy="460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53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8"/>
            <a:ext cx="9144000" cy="689105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73568" y="1090102"/>
            <a:ext cx="33968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006600"/>
                </a:solidFill>
                <a:latin typeface="Gabriola" pitchFamily="82" charset="0"/>
              </a:rPr>
              <a:t>Задачи речевого развития </a:t>
            </a:r>
            <a:r>
              <a:rPr lang="ru-RU" sz="2800" dirty="0">
                <a:solidFill>
                  <a:srgbClr val="006600"/>
                </a:solidFill>
                <a:latin typeface="Gabriola" pitchFamily="82" charset="0"/>
              </a:rPr>
              <a:t>:</a:t>
            </a:r>
          </a:p>
          <a:p>
            <a:pPr lvl="0"/>
            <a:endParaRPr lang="ru-RU" sz="2800" b="1" dirty="0">
              <a:solidFill>
                <a:srgbClr val="00B050"/>
              </a:solidFill>
              <a:latin typeface="Gabriola" pitchFamily="8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24000" y="1720849"/>
            <a:ext cx="6096000" cy="3417859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331">
              <a:defRPr/>
            </a:pPr>
            <a:r>
              <a:rPr lang="ru-RU" sz="1801" b="1" kern="0" dirty="0">
                <a:solidFill>
                  <a:srgbClr val="002060"/>
                </a:solidFill>
              </a:rPr>
              <a:t>1) воспитание звуковой культуры речи (развитие речевого слуха, обучение правильному произношению слов, выразительности речи – тон, интонация, ударение и т.д.);</a:t>
            </a:r>
          </a:p>
          <a:p>
            <a:pPr defTabSz="914331">
              <a:defRPr/>
            </a:pPr>
            <a:r>
              <a:rPr lang="ru-RU" sz="1801" b="1" kern="0" dirty="0">
                <a:solidFill>
                  <a:srgbClr val="002060"/>
                </a:solidFill>
              </a:rPr>
              <a:t>     2) развитие словаря (обогащение, активизация, уточнение значения слов и т.д.);</a:t>
            </a:r>
          </a:p>
          <a:p>
            <a:pPr defTabSz="914331">
              <a:defRPr/>
            </a:pPr>
            <a:r>
              <a:rPr lang="ru-RU" sz="1801" b="1" kern="0" dirty="0">
                <a:solidFill>
                  <a:srgbClr val="002060"/>
                </a:solidFill>
              </a:rPr>
              <a:t>     3) формирование грамматического строя речи  (синтаксической, морфологической стороны речи - способов словообразования);</a:t>
            </a:r>
          </a:p>
          <a:p>
            <a:pPr defTabSz="914331">
              <a:defRPr/>
            </a:pPr>
            <a:r>
              <a:rPr lang="ru-RU" sz="1801" b="1" kern="0" dirty="0">
                <a:solidFill>
                  <a:srgbClr val="002060"/>
                </a:solidFill>
              </a:rPr>
              <a:t>      4) развитие связной речи (центральная задача) – реализуется основная функция языка – коммуникативная (общение), формирование представления о разных типах текста – описании, повествовании, рассуждении.</a:t>
            </a:r>
          </a:p>
        </p:txBody>
      </p:sp>
    </p:spTree>
    <p:extLst>
      <p:ext uri="{BB962C8B-B14F-4D97-AF65-F5344CB8AC3E}">
        <p14:creationId xmlns:p14="http://schemas.microsoft.com/office/powerpoint/2010/main" val="255816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8"/>
            <a:ext cx="9144000" cy="689105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57619" y="1343842"/>
            <a:ext cx="6962661" cy="3354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1801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в работе с детьми устного народного творчества создает уникальные условия для:</a:t>
            </a:r>
          </a:p>
          <a:p>
            <a:pPr marL="342872" indent="-342872" algn="just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1801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развитие речи,</a:t>
            </a:r>
          </a:p>
          <a:p>
            <a:pPr marL="342872" indent="-342872" algn="just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1801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обогащения словаря,</a:t>
            </a:r>
          </a:p>
          <a:p>
            <a:pPr marL="342872" indent="-342872" algn="just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1801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развития артикуляционного аппарата,</a:t>
            </a:r>
          </a:p>
          <a:p>
            <a:pPr marL="342872" indent="-342872" algn="just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1801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развития фонематического слуха,</a:t>
            </a:r>
          </a:p>
          <a:p>
            <a:pPr marL="342872" indent="-342872" algn="just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1801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составления описательных рассказов,</a:t>
            </a:r>
          </a:p>
          <a:p>
            <a:pPr marL="342872" indent="-342872" algn="just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1801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мышление детей,</a:t>
            </a:r>
          </a:p>
          <a:p>
            <a:pPr marL="342872" indent="-342872" algn="just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1801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мотивации поведения,</a:t>
            </a:r>
          </a:p>
          <a:p>
            <a:pPr marL="342872" indent="-342872" algn="just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1801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накопления положительного морального опыта в межличностных отношениях.</a:t>
            </a:r>
          </a:p>
        </p:txBody>
      </p:sp>
    </p:spTree>
    <p:extLst>
      <p:ext uri="{BB962C8B-B14F-4D97-AF65-F5344CB8AC3E}">
        <p14:creationId xmlns:p14="http://schemas.microsoft.com/office/powerpoint/2010/main" val="63731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8"/>
            <a:ext cx="9144000" cy="689105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91336" y="1030116"/>
            <a:ext cx="47596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31">
              <a:defRPr/>
            </a:pPr>
            <a:r>
              <a:rPr lang="ru-RU" sz="2800" b="1" kern="0" dirty="0">
                <a:solidFill>
                  <a:srgbClr val="FF0000"/>
                </a:solidFill>
                <a:latin typeface="Gabriola" pitchFamily="82" charset="0"/>
              </a:rPr>
              <a:t>Колыбельные песни  - спутник детства </a:t>
            </a:r>
            <a:endParaRPr lang="ru-RU" sz="2800" kern="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154" y="2802284"/>
            <a:ext cx="2950720" cy="267027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90669" y="1553341"/>
            <a:ext cx="6984695" cy="923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16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801" b="1" dirty="0">
                <a:solidFill>
                  <a:srgbClr val="002060"/>
                </a:solidFill>
                <a:ea typeface="Times New Roman" panose="02020603050405020304" pitchFamily="18" charset="0"/>
              </a:rPr>
              <a:t>Колыбельные песни обогащают словарь детей </a:t>
            </a:r>
            <a:r>
              <a:rPr lang="ru-RU" sz="1801" b="1" dirty="0">
                <a:solidFill>
                  <a:srgbClr val="002060"/>
                </a:solidFill>
                <a:ea typeface="Calibri" panose="020F0502020204030204" pitchFamily="34" charset="0"/>
              </a:rPr>
              <a:t>способствуют развитию фонематического слуха. </a:t>
            </a:r>
            <a:r>
              <a:rPr lang="ru-RU" sz="1801" b="1" dirty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Грамматическое разнообразие колыбельных способствует освоению грамматического строя речи.</a:t>
            </a:r>
            <a:r>
              <a:rPr lang="ru-RU" sz="180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801" b="1" dirty="0">
              <a:solidFill>
                <a:srgbClr val="002060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82476" y="2580703"/>
            <a:ext cx="3488678" cy="2586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31">
              <a:defRPr/>
            </a:pPr>
            <a:r>
              <a:rPr lang="ru-RU" sz="1801" b="1" kern="0" dirty="0">
                <a:solidFill>
                  <a:srgbClr val="002060"/>
                </a:solidFill>
              </a:rPr>
              <a:t>Котя-котенька-коток,</a:t>
            </a:r>
            <a:br>
              <a:rPr lang="ru-RU" sz="1801" b="1" kern="0" dirty="0">
                <a:solidFill>
                  <a:srgbClr val="002060"/>
                </a:solidFill>
              </a:rPr>
            </a:br>
            <a:r>
              <a:rPr lang="ru-RU" sz="1801" b="1" kern="0" dirty="0">
                <a:solidFill>
                  <a:srgbClr val="002060"/>
                </a:solidFill>
              </a:rPr>
              <a:t>твой пушистенький </a:t>
            </a:r>
            <a:r>
              <a:rPr lang="ru-RU" sz="1801" b="1" kern="0" dirty="0" err="1">
                <a:solidFill>
                  <a:srgbClr val="002060"/>
                </a:solidFill>
              </a:rPr>
              <a:t>хвосток</a:t>
            </a:r>
            <a:r>
              <a:rPr lang="ru-RU" sz="1801" b="1" kern="0" dirty="0">
                <a:solidFill>
                  <a:srgbClr val="002060"/>
                </a:solidFill>
              </a:rPr>
              <a:t/>
            </a:r>
            <a:br>
              <a:rPr lang="ru-RU" sz="1801" b="1" kern="0" dirty="0">
                <a:solidFill>
                  <a:srgbClr val="002060"/>
                </a:solidFill>
              </a:rPr>
            </a:br>
            <a:r>
              <a:rPr lang="ru-RU" sz="1801" b="1" kern="0" dirty="0">
                <a:solidFill>
                  <a:srgbClr val="002060"/>
                </a:solidFill>
              </a:rPr>
              <a:t>Приди, котик, ночевать -</a:t>
            </a:r>
            <a:br>
              <a:rPr lang="ru-RU" sz="1801" b="1" kern="0" dirty="0">
                <a:solidFill>
                  <a:srgbClr val="002060"/>
                </a:solidFill>
              </a:rPr>
            </a:br>
            <a:r>
              <a:rPr lang="ru-RU" sz="1801" b="1" kern="0" dirty="0">
                <a:solidFill>
                  <a:srgbClr val="002060"/>
                </a:solidFill>
              </a:rPr>
              <a:t>Мою </a:t>
            </a:r>
            <a:r>
              <a:rPr lang="ru-RU" sz="1801" b="1" kern="0" dirty="0" err="1">
                <a:solidFill>
                  <a:srgbClr val="002060"/>
                </a:solidFill>
              </a:rPr>
              <a:t>детоньку</a:t>
            </a:r>
            <a:r>
              <a:rPr lang="ru-RU" sz="1801" b="1" kern="0" dirty="0">
                <a:solidFill>
                  <a:srgbClr val="002060"/>
                </a:solidFill>
              </a:rPr>
              <a:t> качать,</a:t>
            </a:r>
            <a:br>
              <a:rPr lang="ru-RU" sz="1801" b="1" kern="0" dirty="0">
                <a:solidFill>
                  <a:srgbClr val="002060"/>
                </a:solidFill>
              </a:rPr>
            </a:br>
            <a:r>
              <a:rPr lang="ru-RU" sz="1801" b="1" kern="0" dirty="0" err="1">
                <a:solidFill>
                  <a:srgbClr val="002060"/>
                </a:solidFill>
              </a:rPr>
              <a:t>Прибаюкивать</a:t>
            </a:r>
            <a:r>
              <a:rPr lang="ru-RU" sz="1801" b="1" kern="0" dirty="0">
                <a:solidFill>
                  <a:srgbClr val="002060"/>
                </a:solidFill>
              </a:rPr>
              <a:t>.</a:t>
            </a:r>
            <a:br>
              <a:rPr lang="ru-RU" sz="1801" b="1" kern="0" dirty="0">
                <a:solidFill>
                  <a:srgbClr val="002060"/>
                </a:solidFill>
              </a:rPr>
            </a:br>
            <a:r>
              <a:rPr lang="ru-RU" sz="1801" b="1" kern="0" dirty="0">
                <a:solidFill>
                  <a:srgbClr val="002060"/>
                </a:solidFill>
              </a:rPr>
              <a:t>Уж как я тебе, коту,</a:t>
            </a:r>
            <a:br>
              <a:rPr lang="ru-RU" sz="1801" b="1" kern="0" dirty="0">
                <a:solidFill>
                  <a:srgbClr val="002060"/>
                </a:solidFill>
              </a:rPr>
            </a:br>
            <a:r>
              <a:rPr lang="ru-RU" sz="1801" b="1" kern="0" dirty="0">
                <a:solidFill>
                  <a:srgbClr val="002060"/>
                </a:solidFill>
              </a:rPr>
              <a:t>За работу заплачу -</a:t>
            </a:r>
            <a:br>
              <a:rPr lang="ru-RU" sz="1801" b="1" kern="0" dirty="0">
                <a:solidFill>
                  <a:srgbClr val="002060"/>
                </a:solidFill>
              </a:rPr>
            </a:br>
            <a:r>
              <a:rPr lang="ru-RU" sz="1801" b="1" kern="0" dirty="0">
                <a:solidFill>
                  <a:srgbClr val="002060"/>
                </a:solidFill>
              </a:rPr>
              <a:t>Дам кувшинчик молока</a:t>
            </a:r>
            <a:br>
              <a:rPr lang="ru-RU" sz="1801" b="1" kern="0" dirty="0">
                <a:solidFill>
                  <a:srgbClr val="002060"/>
                </a:solidFill>
              </a:rPr>
            </a:br>
            <a:r>
              <a:rPr lang="ru-RU" sz="1801" b="1" kern="0" dirty="0">
                <a:solidFill>
                  <a:srgbClr val="002060"/>
                </a:solidFill>
              </a:rPr>
              <a:t>Да кусочек пирога.</a:t>
            </a:r>
          </a:p>
        </p:txBody>
      </p:sp>
    </p:spTree>
    <p:extLst>
      <p:ext uri="{BB962C8B-B14F-4D97-AF65-F5344CB8AC3E}">
        <p14:creationId xmlns:p14="http://schemas.microsoft.com/office/powerpoint/2010/main" val="298699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34143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57619" y="1012984"/>
            <a:ext cx="697367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800" b="1" kern="0" dirty="0">
                <a:solidFill>
                  <a:srgbClr val="FF0000"/>
                </a:solidFill>
                <a:latin typeface="Gabriola" pitchFamily="82" charset="0"/>
              </a:rPr>
              <a:t>Народные </a:t>
            </a:r>
            <a:r>
              <a:rPr lang="ru-RU" sz="2800" b="1" kern="0" dirty="0" err="1">
                <a:solidFill>
                  <a:srgbClr val="FF0000"/>
                </a:solidFill>
                <a:latin typeface="Gabriola" pitchFamily="82" charset="0"/>
              </a:rPr>
              <a:t>потешки</a:t>
            </a:r>
            <a:endParaRPr lang="ru-RU" sz="2800" kern="0" dirty="0">
              <a:solidFill>
                <a:srgbClr val="FF0000"/>
              </a:solidFill>
            </a:endParaRPr>
          </a:p>
          <a:p>
            <a:pPr lvl="0"/>
            <a:r>
              <a:rPr lang="ru-RU" sz="2400" b="1" dirty="0">
                <a:solidFill>
                  <a:srgbClr val="006600"/>
                </a:solidFill>
                <a:latin typeface="Gabriola" pitchFamily="82" charset="0"/>
              </a:rPr>
              <a:t>Фольклор  помогает  наладить эмоциональный контакт с детьми при приеме, одевании, кормлении, укладывании спать и в игровой деятельности: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57620" y="2521060"/>
            <a:ext cx="266608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rgbClr val="FF0000"/>
                </a:solidFill>
                <a:ea typeface="Calibri" panose="020F0502020204030204" pitchFamily="34" charset="0"/>
              </a:rPr>
              <a:t>Одевание на прогулку</a:t>
            </a:r>
            <a:r>
              <a:rPr lang="ru-RU" sz="1600" dirty="0">
                <a:solidFill>
                  <a:srgbClr val="FF0000"/>
                </a:solidFill>
                <a:ea typeface="Calibri" panose="020F0502020204030204" pitchFamily="34" charset="0"/>
              </a:rPr>
              <a:t> </a:t>
            </a:r>
            <a:br>
              <a:rPr lang="ru-RU" sz="1600" dirty="0">
                <a:solidFill>
                  <a:srgbClr val="FF0000"/>
                </a:solidFill>
                <a:ea typeface="Calibri" panose="020F0502020204030204" pitchFamily="34" charset="0"/>
              </a:rPr>
            </a:b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  <a:t>Раз, два, три, четыре, пять </a:t>
            </a:r>
            <a:b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</a:b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  <a:t>Собираемся гулять. </a:t>
            </a:r>
            <a:b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</a:b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  <a:t>Если хочешь прогуляться, </a:t>
            </a:r>
            <a:b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</a:b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  <a:t>Нужно быстро одеваться, </a:t>
            </a:r>
            <a:b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</a:b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  <a:t>Дверцу шкафа открывай, </a:t>
            </a:r>
            <a:b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</a:b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  <a:t>И одежду доставай.</a:t>
            </a:r>
            <a:r>
              <a:rPr lang="ru-RU" sz="1600" dirty="0">
                <a:solidFill>
                  <a:srgbClr val="002060"/>
                </a:solidFill>
                <a:ea typeface="Calibri" panose="020F0502020204030204" pitchFamily="34" charset="0"/>
              </a:rPr>
              <a:t> 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22173" y="3972191"/>
            <a:ext cx="1478926" cy="177542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01099" y="2417243"/>
            <a:ext cx="2634868" cy="3171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1" b="1" i="1" dirty="0">
                <a:solidFill>
                  <a:srgbClr val="FF0000"/>
                </a:solidFill>
                <a:ea typeface="Calibri" panose="020F0502020204030204" pitchFamily="34" charset="0"/>
              </a:rPr>
              <a:t>Обед</a:t>
            </a:r>
            <a:r>
              <a:rPr lang="ru-RU" sz="1401" b="1" i="1" dirty="0">
                <a:solidFill>
                  <a:srgbClr val="002060"/>
                </a:solidFill>
                <a:ea typeface="Calibri" panose="020F0502020204030204" pitchFamily="34" charset="0"/>
              </a:rPr>
              <a:t> </a:t>
            </a:r>
            <a:br>
              <a:rPr lang="ru-RU" sz="1401" b="1" i="1" dirty="0">
                <a:solidFill>
                  <a:srgbClr val="002060"/>
                </a:solidFill>
                <a:ea typeface="Calibri" panose="020F0502020204030204" pitchFamily="34" charset="0"/>
              </a:rPr>
            </a:br>
            <a:r>
              <a:rPr lang="ru-RU" sz="1401" b="1" dirty="0">
                <a:solidFill>
                  <a:srgbClr val="002060"/>
                </a:solidFill>
                <a:ea typeface="Calibri" panose="020F0502020204030204" pitchFamily="34" charset="0"/>
              </a:rPr>
              <a:t>На того кто ест опрятно, </a:t>
            </a:r>
            <a:br>
              <a:rPr lang="ru-RU" sz="1401" b="1" dirty="0">
                <a:solidFill>
                  <a:srgbClr val="002060"/>
                </a:solidFill>
                <a:ea typeface="Calibri" panose="020F0502020204030204" pitchFamily="34" charset="0"/>
              </a:rPr>
            </a:br>
            <a:r>
              <a:rPr lang="ru-RU" sz="1401" b="1" dirty="0">
                <a:solidFill>
                  <a:srgbClr val="002060"/>
                </a:solidFill>
                <a:ea typeface="Calibri" panose="020F0502020204030204" pitchFamily="34" charset="0"/>
              </a:rPr>
              <a:t>И смотреть всегда приятно, </a:t>
            </a:r>
            <a:br>
              <a:rPr lang="ru-RU" sz="1401" b="1" dirty="0">
                <a:solidFill>
                  <a:srgbClr val="002060"/>
                </a:solidFill>
                <a:ea typeface="Calibri" panose="020F0502020204030204" pitchFamily="34" charset="0"/>
              </a:rPr>
            </a:br>
            <a:r>
              <a:rPr lang="ru-RU" sz="1401" b="1" dirty="0">
                <a:solidFill>
                  <a:srgbClr val="002060"/>
                </a:solidFill>
                <a:ea typeface="Calibri" panose="020F0502020204030204" pitchFamily="34" charset="0"/>
              </a:rPr>
              <a:t>Мы едим всегда красиво, </a:t>
            </a:r>
            <a:br>
              <a:rPr lang="ru-RU" sz="1401" b="1" dirty="0">
                <a:solidFill>
                  <a:srgbClr val="002060"/>
                </a:solidFill>
                <a:ea typeface="Calibri" panose="020F0502020204030204" pitchFamily="34" charset="0"/>
              </a:rPr>
            </a:br>
            <a:r>
              <a:rPr lang="ru-RU" sz="1401" b="1" dirty="0">
                <a:solidFill>
                  <a:srgbClr val="002060"/>
                </a:solidFill>
                <a:ea typeface="Calibri" panose="020F0502020204030204" pitchFamily="34" charset="0"/>
              </a:rPr>
              <a:t>После скажем всем "спасибо". </a:t>
            </a:r>
            <a:br>
              <a:rPr lang="ru-RU" sz="1401" b="1" dirty="0">
                <a:solidFill>
                  <a:srgbClr val="002060"/>
                </a:solidFill>
                <a:ea typeface="Calibri" panose="020F0502020204030204" pitchFamily="34" charset="0"/>
              </a:rPr>
            </a:br>
            <a:r>
              <a:rPr lang="ru-RU" sz="1401" b="1" dirty="0">
                <a:solidFill>
                  <a:srgbClr val="002060"/>
                </a:solidFill>
                <a:ea typeface="Calibri" panose="020F0502020204030204" pitchFamily="34" charset="0"/>
              </a:rPr>
              <a:t>Вот и обед подошел, </a:t>
            </a:r>
            <a:br>
              <a:rPr lang="ru-RU" sz="1401" b="1" dirty="0">
                <a:solidFill>
                  <a:srgbClr val="002060"/>
                </a:solidFill>
                <a:ea typeface="Calibri" panose="020F0502020204030204" pitchFamily="34" charset="0"/>
              </a:rPr>
            </a:br>
            <a:r>
              <a:rPr lang="ru-RU" sz="1401" b="1" dirty="0">
                <a:solidFill>
                  <a:srgbClr val="002060"/>
                </a:solidFill>
                <a:ea typeface="Calibri" panose="020F0502020204030204" pitchFamily="34" charset="0"/>
              </a:rPr>
              <a:t>Сели дети все за стол. </a:t>
            </a:r>
            <a:br>
              <a:rPr lang="ru-RU" sz="1401" b="1" dirty="0">
                <a:solidFill>
                  <a:srgbClr val="002060"/>
                </a:solidFill>
                <a:ea typeface="Calibri" panose="020F0502020204030204" pitchFamily="34" charset="0"/>
              </a:rPr>
            </a:br>
            <a:r>
              <a:rPr lang="ru-RU" sz="1401" b="1" dirty="0">
                <a:solidFill>
                  <a:srgbClr val="002060"/>
                </a:solidFill>
                <a:ea typeface="Calibri" panose="020F0502020204030204" pitchFamily="34" charset="0"/>
              </a:rPr>
              <a:t>Чтобы не было беды, </a:t>
            </a:r>
            <a:br>
              <a:rPr lang="ru-RU" sz="1401" b="1" dirty="0">
                <a:solidFill>
                  <a:srgbClr val="002060"/>
                </a:solidFill>
                <a:ea typeface="Calibri" panose="020F0502020204030204" pitchFamily="34" charset="0"/>
              </a:rPr>
            </a:br>
            <a:r>
              <a:rPr lang="ru-RU" sz="1401" b="1" dirty="0">
                <a:solidFill>
                  <a:srgbClr val="002060"/>
                </a:solidFill>
                <a:ea typeface="Calibri" panose="020F0502020204030204" pitchFamily="34" charset="0"/>
              </a:rPr>
              <a:t>Вспомним правила еды: </a:t>
            </a:r>
            <a:br>
              <a:rPr lang="ru-RU" sz="1401" b="1" dirty="0">
                <a:solidFill>
                  <a:srgbClr val="002060"/>
                </a:solidFill>
                <a:ea typeface="Calibri" panose="020F0502020204030204" pitchFamily="34" charset="0"/>
              </a:rPr>
            </a:br>
            <a:r>
              <a:rPr lang="ru-RU" sz="1401" b="1" dirty="0">
                <a:solidFill>
                  <a:srgbClr val="002060"/>
                </a:solidFill>
                <a:ea typeface="Calibri" panose="020F0502020204030204" pitchFamily="34" charset="0"/>
              </a:rPr>
              <a:t>Наши ноги не стучат, </a:t>
            </a:r>
            <a:br>
              <a:rPr lang="ru-RU" sz="1401" b="1" dirty="0">
                <a:solidFill>
                  <a:srgbClr val="002060"/>
                </a:solidFill>
                <a:ea typeface="Calibri" panose="020F0502020204030204" pitchFamily="34" charset="0"/>
              </a:rPr>
            </a:br>
            <a:r>
              <a:rPr lang="ru-RU" sz="1401" b="1" dirty="0">
                <a:solidFill>
                  <a:srgbClr val="002060"/>
                </a:solidFill>
                <a:ea typeface="Calibri" panose="020F0502020204030204" pitchFamily="34" charset="0"/>
              </a:rPr>
              <a:t>Наши язычки молчат, </a:t>
            </a:r>
            <a:br>
              <a:rPr lang="ru-RU" sz="1401" b="1" dirty="0">
                <a:solidFill>
                  <a:srgbClr val="002060"/>
                </a:solidFill>
                <a:ea typeface="Calibri" panose="020F0502020204030204" pitchFamily="34" charset="0"/>
              </a:rPr>
            </a:br>
            <a:r>
              <a:rPr lang="ru-RU" sz="1401" b="1" dirty="0">
                <a:solidFill>
                  <a:srgbClr val="002060"/>
                </a:solidFill>
                <a:ea typeface="Calibri" panose="020F0502020204030204" pitchFamily="34" charset="0"/>
              </a:rPr>
              <a:t>За обедом не сори, </a:t>
            </a:r>
            <a:br>
              <a:rPr lang="ru-RU" sz="1401" b="1" dirty="0">
                <a:solidFill>
                  <a:srgbClr val="002060"/>
                </a:solidFill>
                <a:ea typeface="Calibri" panose="020F0502020204030204" pitchFamily="34" charset="0"/>
              </a:rPr>
            </a:br>
            <a:r>
              <a:rPr lang="ru-RU" sz="1401" b="1" dirty="0">
                <a:solidFill>
                  <a:srgbClr val="002060"/>
                </a:solidFill>
                <a:ea typeface="Calibri" panose="020F0502020204030204" pitchFamily="34" charset="0"/>
              </a:rPr>
              <a:t>Насорил - так убери. </a:t>
            </a:r>
            <a:br>
              <a:rPr lang="ru-RU" sz="1401" b="1" dirty="0">
                <a:solidFill>
                  <a:srgbClr val="002060"/>
                </a:solidFill>
                <a:ea typeface="Calibri" panose="020F0502020204030204" pitchFamily="34" charset="0"/>
              </a:rPr>
            </a:br>
            <a:endParaRPr lang="ru-RU" sz="1801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69073" y="3527632"/>
            <a:ext cx="1562223" cy="221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23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01" y="0"/>
            <a:ext cx="9144000" cy="68910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461" y="4187560"/>
            <a:ext cx="2129799" cy="15504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74452" y="1140572"/>
            <a:ext cx="240534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rgbClr val="FF0000"/>
                </a:solidFill>
                <a:ea typeface="Calibri" panose="020F0502020204030204" pitchFamily="34" charset="0"/>
              </a:rPr>
              <a:t>Умывание </a:t>
            </a:r>
            <a:r>
              <a:rPr lang="ru-RU" sz="1600" b="1" i="1" dirty="0">
                <a:solidFill>
                  <a:srgbClr val="002060"/>
                </a:solidFill>
                <a:ea typeface="Calibri" panose="020F0502020204030204" pitchFamily="34" charset="0"/>
              </a:rPr>
              <a:t/>
            </a:r>
            <a:br>
              <a:rPr lang="ru-RU" sz="1600" b="1" i="1" dirty="0">
                <a:solidFill>
                  <a:srgbClr val="002060"/>
                </a:solidFill>
                <a:ea typeface="Calibri" panose="020F0502020204030204" pitchFamily="34" charset="0"/>
              </a:rPr>
            </a:b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  <a:t>Нужно мыться непременно </a:t>
            </a:r>
            <a:b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</a:b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  <a:t>Утром, вечером и днем, </a:t>
            </a:r>
            <a:b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</a:b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  <a:t>Перед каждою </a:t>
            </a:r>
            <a:r>
              <a:rPr lang="ru-RU" sz="1600" b="1" dirty="0" err="1">
                <a:solidFill>
                  <a:srgbClr val="002060"/>
                </a:solidFill>
                <a:ea typeface="Calibri" panose="020F0502020204030204" pitchFamily="34" charset="0"/>
              </a:rPr>
              <a:t>едою</a:t>
            </a: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  <a:t>, </a:t>
            </a:r>
            <a:b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</a:b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  <a:t>После сна и перед сном. </a:t>
            </a:r>
            <a:b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</a:b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  <a:t>Щечки мыли? </a:t>
            </a:r>
            <a:b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</a:b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  <a:t>Глазки мыли? </a:t>
            </a:r>
            <a:b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</a:b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  <a:t>Ручки мыли? </a:t>
            </a:r>
            <a:b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</a:b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  <a:t>ДА!!! </a:t>
            </a:r>
            <a:b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</a:b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  <a:t>И теперь мы чистые- </a:t>
            </a:r>
            <a:b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</a:b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  <a:t>Зайчики пушистые! 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21357" y="1179150"/>
            <a:ext cx="291579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rgbClr val="FF0000"/>
                </a:solidFill>
                <a:ea typeface="Calibri" panose="020F0502020204030204" pitchFamily="34" charset="0"/>
              </a:rPr>
              <a:t>Расчёсывание </a:t>
            </a:r>
            <a:r>
              <a:rPr lang="ru-RU" sz="1600" b="1" i="1" dirty="0">
                <a:ea typeface="Calibri" panose="020F0502020204030204" pitchFamily="34" charset="0"/>
              </a:rPr>
              <a:t/>
            </a:r>
            <a:br>
              <a:rPr lang="ru-RU" sz="1600" b="1" i="1" dirty="0">
                <a:ea typeface="Calibri" panose="020F0502020204030204" pitchFamily="34" charset="0"/>
              </a:rPr>
            </a:b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  <a:t>Дружат волосы с расческой, </a:t>
            </a:r>
            <a:b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</a:b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  <a:t>Хороша моя прическа. </a:t>
            </a:r>
            <a:b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</a:b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  <a:t>Расти коса до пояса, </a:t>
            </a:r>
            <a:b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</a:b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  <a:t>Не вырони ни волоса. </a:t>
            </a:r>
            <a:b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</a:b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  <a:t>Расти, коса, не путайся, </a:t>
            </a:r>
            <a:b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</a:b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  <a:t>Маму, дочка, слушайся. </a:t>
            </a:r>
            <a:b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</a:b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6279" r="13300"/>
          <a:stretch/>
        </p:blipFill>
        <p:spPr>
          <a:xfrm>
            <a:off x="3567937" y="3110636"/>
            <a:ext cx="2022364" cy="215384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953909" y="1184486"/>
            <a:ext cx="2436804" cy="272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600" b="1" i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Перед сном</a:t>
            </a: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Баю-баю, </a:t>
            </a:r>
            <a:r>
              <a:rPr lang="ru-RU" sz="1600" b="1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баиньки</a:t>
            </a: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огороде заиньки, </a:t>
            </a:r>
            <a:b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Зайки травушку едят </a:t>
            </a:r>
            <a:b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Детке спать велят </a:t>
            </a:r>
            <a:b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Спят медведи и слоны, </a:t>
            </a:r>
            <a:b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Заяц спит и ежик. </a:t>
            </a:r>
            <a:b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Все давно уж спать должны, </a:t>
            </a:r>
            <a:b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Наши дети тоже 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5773" y="3911515"/>
            <a:ext cx="2144687" cy="180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5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9144000" cy="689105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78805" y="4198034"/>
            <a:ext cx="22951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  <a:t>Солнышко, солнышко,</a:t>
            </a:r>
            <a:b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</a:b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  <a:t>Выгляни в </a:t>
            </a:r>
            <a:r>
              <a:rPr lang="ru-RU" sz="1600" b="1" dirty="0" err="1">
                <a:solidFill>
                  <a:srgbClr val="002060"/>
                </a:solidFill>
                <a:ea typeface="Calibri" panose="020F0502020204030204" pitchFamily="34" charset="0"/>
              </a:rPr>
              <a:t>оконышко</a:t>
            </a: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  <a:t>!</a:t>
            </a:r>
            <a:b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</a:b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  <a:t>Солнышко, нарядись,</a:t>
            </a:r>
            <a:b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</a:b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  <a:t>Красное, покажись!</a:t>
            </a:r>
            <a:b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</a:b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  <a:t>Ждут тебя детки,</a:t>
            </a:r>
            <a:b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</a:b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  <a:t>Ждут малолетки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57619" y="956668"/>
            <a:ext cx="70067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006600"/>
                </a:solidFill>
                <a:latin typeface="Gabriola" pitchFamily="82" charset="0"/>
              </a:rPr>
              <a:t>Потешки способствуют развитию связанной речи, регулируют интонацию, тембр, силу голоса и ритм речи в зависимости от её содержания, закрепляет правильное произношение отдельных звуков. Развивает  фонематический слух, воображение.  Расширяет словарный запас.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42150" y="2623931"/>
            <a:ext cx="1663670" cy="164319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03415" y="2895660"/>
            <a:ext cx="3011155" cy="225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5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426</TotalTime>
  <Words>1031</Words>
  <Application>Microsoft Office PowerPoint</Application>
  <PresentationFormat>Экран (4:3)</PresentationFormat>
  <Paragraphs>156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Gabriola</vt:lpstr>
      <vt:lpstr>Georgia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46</cp:revision>
  <dcterms:created xsi:type="dcterms:W3CDTF">2020-02-05T15:31:27Z</dcterms:created>
  <dcterms:modified xsi:type="dcterms:W3CDTF">2020-03-28T16:21:50Z</dcterms:modified>
</cp:coreProperties>
</file>