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7" r:id="rId4"/>
    <p:sldId id="258" r:id="rId5"/>
    <p:sldId id="259" r:id="rId6"/>
    <p:sldId id="260" r:id="rId7"/>
    <p:sldId id="261" r:id="rId8"/>
    <p:sldId id="262" r:id="rId9"/>
    <p:sldId id="263" r:id="rId10"/>
    <p:sldId id="265" r:id="rId11"/>
    <p:sldId id="266" r:id="rId12"/>
    <p:sldId id="268"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70E00CC-9DA4-483B-ADEA-FA4F3DCC1414}"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4465887-00D4-4352-B155-8EAA6814A8B3}"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70E00CC-9DA4-483B-ADEA-FA4F3DCC1414}"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4465887-00D4-4352-B155-8EAA6814A8B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70E00CC-9DA4-483B-ADEA-FA4F3DCC1414}"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4465887-00D4-4352-B155-8EAA6814A8B3}"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70E00CC-9DA4-483B-ADEA-FA4F3DCC1414}"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4465887-00D4-4352-B155-8EAA6814A8B3}"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70E00CC-9DA4-483B-ADEA-FA4F3DCC1414}" type="datetimeFigureOut">
              <a:rPr lang="ru-RU" smtClean="0"/>
              <a:t>29.09.2020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4465887-00D4-4352-B155-8EAA6814A8B3}"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270E00CC-9DA4-483B-ADEA-FA4F3DCC1414}"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4465887-00D4-4352-B155-8EAA6814A8B3}"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70E00CC-9DA4-483B-ADEA-FA4F3DCC1414}" type="datetimeFigureOut">
              <a:rPr lang="ru-RU" smtClean="0"/>
              <a:t>29.09.2020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4465887-00D4-4352-B155-8EAA6814A8B3}"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270E00CC-9DA4-483B-ADEA-FA4F3DCC1414}" type="datetimeFigureOut">
              <a:rPr lang="ru-RU" smtClean="0"/>
              <a:t>29.09.2020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4465887-00D4-4352-B155-8EAA6814A8B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70E00CC-9DA4-483B-ADEA-FA4F3DCC1414}" type="datetimeFigureOut">
              <a:rPr lang="ru-RU" smtClean="0"/>
              <a:t>29.09.2020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4465887-00D4-4352-B155-8EAA6814A8B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70E00CC-9DA4-483B-ADEA-FA4F3DCC1414}"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4465887-00D4-4352-B155-8EAA6814A8B3}"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70E00CC-9DA4-483B-ADEA-FA4F3DCC1414}" type="datetimeFigureOut">
              <a:rPr lang="ru-RU" smtClean="0"/>
              <a:t>29.09.2020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4465887-00D4-4352-B155-8EAA6814A8B3}"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70E00CC-9DA4-483B-ADEA-FA4F3DCC1414}" type="datetimeFigureOut">
              <a:rPr lang="ru-RU" smtClean="0"/>
              <a:t>29.09.2020</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4465887-00D4-4352-B155-8EAA6814A8B3}"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altLang="ru-RU" b="1" dirty="0" smtClean="0">
                <a:solidFill>
                  <a:schemeClr val="tx1"/>
                </a:solidFill>
              </a:rPr>
              <a:t>Устройства памяти компьютера</a:t>
            </a:r>
            <a:endParaRPr lang="ru-RU" dirty="0">
              <a:solidFill>
                <a:schemeClr val="tx1"/>
              </a:solidFill>
            </a:endParaRPr>
          </a:p>
        </p:txBody>
      </p:sp>
      <p:sp>
        <p:nvSpPr>
          <p:cNvPr id="4" name="Подзаголовок 3"/>
          <p:cNvSpPr>
            <a:spLocks noGrp="1"/>
          </p:cNvSpPr>
          <p:nvPr>
            <p:ph type="subTitle" idx="1"/>
          </p:nvPr>
        </p:nvSpPr>
        <p:spPr>
          <a:xfrm>
            <a:off x="1371600" y="3556000"/>
            <a:ext cx="6400800" cy="2033239"/>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r>
              <a:rPr lang="ru-RU" sz="2400" b="1" dirty="0" smtClean="0">
                <a:latin typeface="Times New Roman" panose="02020603050405020304" pitchFamily="18" charset="0"/>
                <a:cs typeface="Times New Roman" panose="02020603050405020304" pitchFamily="18" charset="0"/>
              </a:rPr>
              <a:t>Автор: </a:t>
            </a:r>
            <a:r>
              <a:rPr lang="ru-RU" sz="2400" b="1" dirty="0" err="1" smtClean="0">
                <a:latin typeface="Times New Roman" panose="02020603050405020304" pitchFamily="18" charset="0"/>
                <a:cs typeface="Times New Roman" panose="02020603050405020304" pitchFamily="18" charset="0"/>
              </a:rPr>
              <a:t>Куанышбаева</a:t>
            </a:r>
            <a:r>
              <a:rPr lang="ru-RU" sz="2400" b="1" dirty="0" smtClean="0">
                <a:latin typeface="Times New Roman" panose="02020603050405020304" pitchFamily="18" charset="0"/>
                <a:cs typeface="Times New Roman" panose="02020603050405020304" pitchFamily="18" charset="0"/>
              </a:rPr>
              <a:t> Ботагоз </a:t>
            </a:r>
            <a:r>
              <a:rPr lang="ru-RU" sz="2400" b="1" dirty="0" err="1" smtClean="0">
                <a:latin typeface="Times New Roman" panose="02020603050405020304" pitchFamily="18" charset="0"/>
                <a:cs typeface="Times New Roman" panose="02020603050405020304" pitchFamily="18" charset="0"/>
              </a:rPr>
              <a:t>Аманатовна</a:t>
            </a:r>
            <a:r>
              <a:rPr lang="ru-RU" sz="2400" b="1" dirty="0" smtClean="0">
                <a:latin typeface="Times New Roman" panose="02020603050405020304" pitchFamily="18" charset="0"/>
                <a:cs typeface="Times New Roman" panose="02020603050405020304" pitchFamily="18" charset="0"/>
              </a:rPr>
              <a:t>.</a:t>
            </a:r>
          </a:p>
          <a:p>
            <a:r>
              <a:rPr lang="ru-RU" sz="2400" b="1" dirty="0" smtClean="0">
                <a:latin typeface="Times New Roman" panose="02020603050405020304" pitchFamily="18" charset="0"/>
                <a:cs typeface="Times New Roman" panose="02020603050405020304" pitchFamily="18" charset="0"/>
              </a:rPr>
              <a:t>ГУ «Краснопресненская средняя школа отдела образования </a:t>
            </a:r>
            <a:r>
              <a:rPr lang="ru-RU" sz="2400" b="1" dirty="0" err="1" smtClean="0">
                <a:latin typeface="Times New Roman" panose="02020603050405020304" pitchFamily="18" charset="0"/>
                <a:cs typeface="Times New Roman" panose="02020603050405020304" pitchFamily="18" charset="0"/>
              </a:rPr>
              <a:t>акимата</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Мендыкаринского</a:t>
            </a:r>
            <a:r>
              <a:rPr lang="ru-RU" sz="2400" b="1" dirty="0" smtClean="0">
                <a:latin typeface="Times New Roman" panose="02020603050405020304" pitchFamily="18" charset="0"/>
                <a:cs typeface="Times New Roman" panose="02020603050405020304" pitchFamily="18" charset="0"/>
              </a:rPr>
              <a:t> района </a:t>
            </a:r>
            <a:r>
              <a:rPr lang="ru-RU" sz="2400" b="1" dirty="0" err="1" smtClean="0">
                <a:latin typeface="Times New Roman" panose="02020603050405020304" pitchFamily="18" charset="0"/>
                <a:cs typeface="Times New Roman" panose="02020603050405020304" pitchFamily="18" charset="0"/>
              </a:rPr>
              <a:t>Костанайской</a:t>
            </a:r>
            <a:r>
              <a:rPr lang="ru-RU" sz="2400" b="1" dirty="0" smtClean="0">
                <a:latin typeface="Times New Roman" panose="02020603050405020304" pitchFamily="18" charset="0"/>
                <a:cs typeface="Times New Roman" panose="02020603050405020304" pitchFamily="18" charset="0"/>
              </a:rPr>
              <a:t> области»</a:t>
            </a:r>
            <a:endParaRPr lang="ru-RU" sz="2400" dirty="0"/>
          </a:p>
        </p:txBody>
      </p:sp>
    </p:spTree>
    <p:extLst>
      <p:ext uri="{BB962C8B-B14F-4D97-AF65-F5344CB8AC3E}">
        <p14:creationId xmlns:p14="http://schemas.microsoft.com/office/powerpoint/2010/main" val="1913799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88640"/>
            <a:ext cx="1979712" cy="171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Grp="1" noChangeArrowheads="1"/>
          </p:cNvSpPr>
          <p:nvPr>
            <p:ph type="title"/>
          </p:nvPr>
        </p:nvSpPr>
        <p:spPr>
          <a:xfrm>
            <a:off x="467544" y="188640"/>
            <a:ext cx="8229600" cy="786416"/>
          </a:xfrm>
        </p:spPr>
        <p:txBody>
          <a:bodyPr/>
          <a:lstStyle/>
          <a:p>
            <a:r>
              <a:rPr lang="ru-RU" altLang="ru-RU" dirty="0"/>
              <a:t>Жесткий диск</a:t>
            </a:r>
          </a:p>
        </p:txBody>
      </p:sp>
      <p:sp>
        <p:nvSpPr>
          <p:cNvPr id="5" name="Rectangle 5"/>
          <p:cNvSpPr>
            <a:spLocks noGrp="1" noChangeArrowheads="1"/>
          </p:cNvSpPr>
          <p:nvPr>
            <p:ph idx="1"/>
          </p:nvPr>
        </p:nvSpPr>
        <p:spPr>
          <a:xfrm>
            <a:off x="323528" y="1901326"/>
            <a:ext cx="8604448" cy="4956673"/>
          </a:xfrm>
        </p:spPr>
        <p:txBody>
          <a:bodyPr>
            <a:noAutofit/>
          </a:bodyPr>
          <a:lstStyle/>
          <a:p>
            <a:pPr>
              <a:lnSpc>
                <a:spcPct val="150000"/>
              </a:lnSpc>
              <a:buFont typeface="Wingdings" pitchFamily="2" charset="2"/>
              <a:buNone/>
            </a:pPr>
            <a:r>
              <a:rPr lang="ru-RU" altLang="ru-RU" sz="1800" b="1" dirty="0">
                <a:solidFill>
                  <a:schemeClr val="tx1"/>
                </a:solidFill>
                <a:latin typeface="Times New Roman" panose="02020603050405020304" pitchFamily="18" charset="0"/>
                <a:cs typeface="Times New Roman" panose="02020603050405020304" pitchFamily="18" charset="0"/>
              </a:rPr>
              <a:t>Жесткий диск</a:t>
            </a:r>
            <a:r>
              <a:rPr lang="ru-RU" altLang="ru-RU" sz="1800" dirty="0">
                <a:solidFill>
                  <a:schemeClr val="tx1"/>
                </a:solidFill>
                <a:latin typeface="Times New Roman" panose="02020603050405020304" pitchFamily="18" charset="0"/>
                <a:cs typeface="Times New Roman" panose="02020603050405020304" pitchFamily="18" charset="0"/>
              </a:rPr>
              <a:t> (HDD — </a:t>
            </a:r>
            <a:r>
              <a:rPr lang="ru-RU" altLang="ru-RU" sz="1800" dirty="0" err="1">
                <a:solidFill>
                  <a:schemeClr val="tx1"/>
                </a:solidFill>
                <a:latin typeface="Times New Roman" panose="02020603050405020304" pitchFamily="18" charset="0"/>
                <a:cs typeface="Times New Roman" panose="02020603050405020304" pitchFamily="18" charset="0"/>
              </a:rPr>
              <a:t>Hard</a:t>
            </a:r>
            <a:r>
              <a:rPr lang="ru-RU" altLang="ru-RU" sz="1800" dirty="0">
                <a:solidFill>
                  <a:schemeClr val="tx1"/>
                </a:solidFill>
                <a:latin typeface="Times New Roman" panose="02020603050405020304" pitchFamily="18" charset="0"/>
                <a:cs typeface="Times New Roman" panose="02020603050405020304" pitchFamily="18" charset="0"/>
              </a:rPr>
              <a:t> </a:t>
            </a:r>
            <a:r>
              <a:rPr lang="ru-RU" altLang="ru-RU" sz="1800" dirty="0" err="1">
                <a:solidFill>
                  <a:schemeClr val="tx1"/>
                </a:solidFill>
                <a:latin typeface="Times New Roman" panose="02020603050405020304" pitchFamily="18" charset="0"/>
                <a:cs typeface="Times New Roman" panose="02020603050405020304" pitchFamily="18" charset="0"/>
              </a:rPr>
              <a:t>Disk</a:t>
            </a:r>
            <a:r>
              <a:rPr lang="ru-RU" altLang="ru-RU" sz="1800" dirty="0">
                <a:solidFill>
                  <a:schemeClr val="tx1"/>
                </a:solidFill>
                <a:latin typeface="Times New Roman" panose="02020603050405020304" pitchFamily="18" charset="0"/>
                <a:cs typeface="Times New Roman" panose="02020603050405020304" pitchFamily="18" charset="0"/>
              </a:rPr>
              <a:t> </a:t>
            </a:r>
            <a:r>
              <a:rPr lang="ru-RU" altLang="ru-RU" sz="1800" dirty="0" err="1">
                <a:solidFill>
                  <a:schemeClr val="tx1"/>
                </a:solidFill>
                <a:latin typeface="Times New Roman" panose="02020603050405020304" pitchFamily="18" charset="0"/>
                <a:cs typeface="Times New Roman" panose="02020603050405020304" pitchFamily="18" charset="0"/>
              </a:rPr>
              <a:t>Drive</a:t>
            </a:r>
            <a:r>
              <a:rPr lang="ru-RU" altLang="ru-RU" sz="1800" dirty="0">
                <a:solidFill>
                  <a:schemeClr val="tx1"/>
                </a:solidFill>
                <a:latin typeface="Times New Roman" panose="02020603050405020304" pitchFamily="18" charset="0"/>
                <a:cs typeface="Times New Roman" panose="02020603050405020304" pitchFamily="18" charset="0"/>
              </a:rPr>
              <a:t>) относится к несменным дисковым магнитным накопителям. Первый жесткий диск был разработан фирмой IBM в 1973 г. и имел емкость 16 Кбайт.</a:t>
            </a:r>
          </a:p>
          <a:p>
            <a:pPr>
              <a:lnSpc>
                <a:spcPct val="150000"/>
              </a:lnSpc>
              <a:buFont typeface="Wingdings" pitchFamily="2" charset="2"/>
              <a:buNone/>
            </a:pPr>
            <a:r>
              <a:rPr lang="ru-RU" altLang="ru-RU" sz="1800" dirty="0">
                <a:solidFill>
                  <a:schemeClr val="tx1"/>
                </a:solidFill>
                <a:latin typeface="Times New Roman" panose="02020603050405020304" pitchFamily="18" charset="0"/>
                <a:cs typeface="Times New Roman" panose="02020603050405020304" pitchFamily="18" charset="0"/>
              </a:rPr>
              <a:t>Жесткие магнитные диски представляют собой один или несколько дисков, покрытых слоем </a:t>
            </a:r>
            <a:r>
              <a:rPr lang="ru-RU" altLang="ru-RU" sz="1800" dirty="0" err="1">
                <a:solidFill>
                  <a:schemeClr val="tx1"/>
                </a:solidFill>
                <a:latin typeface="Times New Roman" panose="02020603050405020304" pitchFamily="18" charset="0"/>
                <a:cs typeface="Times New Roman" panose="02020603050405020304" pitchFamily="18" charset="0"/>
              </a:rPr>
              <a:t>ферромагнитного</a:t>
            </a:r>
            <a:r>
              <a:rPr lang="ru-RU" altLang="ru-RU" sz="1800" dirty="0">
                <a:solidFill>
                  <a:schemeClr val="tx1"/>
                </a:solidFill>
                <a:latin typeface="Times New Roman" panose="02020603050405020304" pitchFamily="18" charset="0"/>
                <a:cs typeface="Times New Roman" panose="02020603050405020304" pitchFamily="18" charset="0"/>
              </a:rPr>
              <a:t> материала, размещенных на одной оси, заключенных в металлический корпус и вращающихся с высокой угловой скоростью. За счет множества дорожек на каждой стороне дисков и большого количества дисков информационная емкость жестких дисков может в десятки тысяч раз превышать информационную емкость дискет и достигать </a:t>
            </a:r>
            <a:r>
              <a:rPr lang="ru-RU" altLang="ru-RU" sz="1800" b="1" dirty="0">
                <a:solidFill>
                  <a:schemeClr val="tx1"/>
                </a:solidFill>
                <a:latin typeface="Times New Roman" panose="02020603050405020304" pitchFamily="18" charset="0"/>
                <a:cs typeface="Times New Roman" panose="02020603050405020304" pitchFamily="18" charset="0"/>
              </a:rPr>
              <a:t>сотен Гбайт</a:t>
            </a:r>
            <a:r>
              <a:rPr lang="ru-RU" altLang="ru-RU" sz="1800" dirty="0">
                <a:solidFill>
                  <a:schemeClr val="tx1"/>
                </a:solidFill>
                <a:latin typeface="Times New Roman" panose="02020603050405020304" pitchFamily="18" charset="0"/>
                <a:cs typeface="Times New Roman" panose="02020603050405020304" pitchFamily="18" charset="0"/>
              </a:rPr>
              <a:t>. Скорость записи и считывания информации с жестких дисков достаточно велика (около </a:t>
            </a:r>
            <a:r>
              <a:rPr lang="ru-RU" altLang="ru-RU" sz="1800" b="1" dirty="0">
                <a:solidFill>
                  <a:schemeClr val="tx1"/>
                </a:solidFill>
                <a:latin typeface="Times New Roman" panose="02020603050405020304" pitchFamily="18" charset="0"/>
                <a:cs typeface="Times New Roman" panose="02020603050405020304" pitchFamily="18" charset="0"/>
              </a:rPr>
              <a:t>300 Мбайт/с</a:t>
            </a:r>
            <a:r>
              <a:rPr lang="ru-RU" altLang="ru-RU" sz="1800" dirty="0">
                <a:solidFill>
                  <a:schemeClr val="tx1"/>
                </a:solidFill>
                <a:latin typeface="Times New Roman" panose="02020603050405020304" pitchFamily="18" charset="0"/>
                <a:cs typeface="Times New Roman" panose="02020603050405020304" pitchFamily="18" charset="0"/>
              </a:rPr>
              <a:t>) за счет быстрого вращения дисков (7200 об./мин).</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143005"/>
            <a:ext cx="2016224" cy="1879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9461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1" y="980728"/>
            <a:ext cx="8712968" cy="5544616"/>
          </a:xfrm>
        </p:spPr>
        <p:txBody>
          <a:bodyPr>
            <a:normAutofit/>
          </a:bodyPr>
          <a:lstStyle/>
          <a:p>
            <a:pPr>
              <a:lnSpc>
                <a:spcPct val="80000"/>
              </a:lnSpc>
              <a:buFont typeface="Wingdings" pitchFamily="2" charset="2"/>
              <a:buNone/>
            </a:pPr>
            <a:r>
              <a:rPr lang="ru-RU" altLang="ru-RU" dirty="0">
                <a:solidFill>
                  <a:schemeClr val="tx1"/>
                </a:solidFill>
                <a:latin typeface="Times New Roman" panose="02020603050405020304" pitchFamily="18" charset="0"/>
                <a:cs typeface="Times New Roman" panose="02020603050405020304" pitchFamily="18" charset="0"/>
              </a:rPr>
              <a:t>Основным параметром является емкость, измеряемая в гигабайтах. Средний размер домашнего современного жесткого диска составляет 120 — 250 Гбайт, причем этот параметр неуклонно растет. </a:t>
            </a:r>
          </a:p>
          <a:p>
            <a:pPr>
              <a:lnSpc>
                <a:spcPct val="80000"/>
              </a:lnSpc>
            </a:pPr>
            <a:r>
              <a:rPr lang="ru-RU" altLang="ru-RU" dirty="0">
                <a:solidFill>
                  <a:schemeClr val="tx1"/>
                </a:solidFill>
                <a:latin typeface="Times New Roman" panose="02020603050405020304" pitchFamily="18" charset="0"/>
                <a:cs typeface="Times New Roman" panose="02020603050405020304" pitchFamily="18" charset="0"/>
              </a:rPr>
              <a:t>1956 — продажа первого коммерческого жёсткого диска, IBM 350 RAMAC, 5 Мб. Он весил около тонны, занимал два ящика — каждый размером с большой холодильник</a:t>
            </a:r>
          </a:p>
          <a:p>
            <a:pPr>
              <a:lnSpc>
                <a:spcPct val="80000"/>
              </a:lnSpc>
            </a:pPr>
            <a:r>
              <a:rPr lang="ru-RU" altLang="ru-RU" dirty="0">
                <a:solidFill>
                  <a:schemeClr val="tx1"/>
                </a:solidFill>
                <a:latin typeface="Times New Roman" panose="02020603050405020304" pitchFamily="18" charset="0"/>
                <a:cs typeface="Times New Roman" panose="02020603050405020304" pitchFamily="18" charset="0"/>
              </a:rPr>
              <a:t>1991 — Максимальная ёмкость 100 Мб</a:t>
            </a:r>
          </a:p>
          <a:p>
            <a:pPr>
              <a:lnSpc>
                <a:spcPct val="80000"/>
              </a:lnSpc>
            </a:pPr>
            <a:r>
              <a:rPr lang="ru-RU" altLang="ru-RU" dirty="0">
                <a:solidFill>
                  <a:schemeClr val="tx1"/>
                </a:solidFill>
                <a:latin typeface="Times New Roman" panose="02020603050405020304" pitchFamily="18" charset="0"/>
                <a:cs typeface="Times New Roman" panose="02020603050405020304" pitchFamily="18" charset="0"/>
              </a:rPr>
              <a:t>1995 — Максимальная ёмкость 2 Гб</a:t>
            </a:r>
          </a:p>
          <a:p>
            <a:pPr>
              <a:lnSpc>
                <a:spcPct val="80000"/>
              </a:lnSpc>
            </a:pPr>
            <a:r>
              <a:rPr lang="ru-RU" altLang="ru-RU" dirty="0">
                <a:solidFill>
                  <a:schemeClr val="tx1"/>
                </a:solidFill>
                <a:latin typeface="Times New Roman" panose="02020603050405020304" pitchFamily="18" charset="0"/>
                <a:cs typeface="Times New Roman" panose="02020603050405020304" pitchFamily="18" charset="0"/>
              </a:rPr>
              <a:t>1997 — Максимальная ёмкость 10 Гб</a:t>
            </a:r>
          </a:p>
          <a:p>
            <a:pPr>
              <a:lnSpc>
                <a:spcPct val="80000"/>
              </a:lnSpc>
            </a:pPr>
            <a:r>
              <a:rPr lang="ru-RU" altLang="ru-RU" dirty="0">
                <a:solidFill>
                  <a:schemeClr val="tx1"/>
                </a:solidFill>
                <a:latin typeface="Times New Roman" panose="02020603050405020304" pitchFamily="18" charset="0"/>
                <a:cs typeface="Times New Roman" panose="02020603050405020304" pitchFamily="18" charset="0"/>
              </a:rPr>
              <a:t>1999 — IBM выпускает </a:t>
            </a:r>
            <a:r>
              <a:rPr lang="ru-RU" altLang="ru-RU" dirty="0" err="1">
                <a:solidFill>
                  <a:schemeClr val="tx1"/>
                </a:solidFill>
                <a:latin typeface="Times New Roman" panose="02020603050405020304" pitchFamily="18" charset="0"/>
                <a:cs typeface="Times New Roman" panose="02020603050405020304" pitchFamily="18" charset="0"/>
              </a:rPr>
              <a:t>Microdrive</a:t>
            </a:r>
            <a:r>
              <a:rPr lang="ru-RU" altLang="ru-RU" dirty="0">
                <a:solidFill>
                  <a:schemeClr val="tx1"/>
                </a:solidFill>
                <a:latin typeface="Times New Roman" panose="02020603050405020304" pitchFamily="18" charset="0"/>
                <a:cs typeface="Times New Roman" panose="02020603050405020304" pitchFamily="18" charset="0"/>
              </a:rPr>
              <a:t> ёмкостью 170 и 340 Мб</a:t>
            </a:r>
          </a:p>
          <a:p>
            <a:pPr>
              <a:lnSpc>
                <a:spcPct val="80000"/>
              </a:lnSpc>
            </a:pPr>
            <a:r>
              <a:rPr lang="ru-RU" altLang="ru-RU" dirty="0">
                <a:solidFill>
                  <a:schemeClr val="tx1"/>
                </a:solidFill>
                <a:latin typeface="Times New Roman" panose="02020603050405020304" pitchFamily="18" charset="0"/>
                <a:cs typeface="Times New Roman" panose="02020603050405020304" pitchFamily="18" charset="0"/>
              </a:rPr>
              <a:t>2002 — Взят барьер адресного пространства выше 137 Гб</a:t>
            </a:r>
          </a:p>
          <a:p>
            <a:pPr>
              <a:lnSpc>
                <a:spcPct val="80000"/>
              </a:lnSpc>
            </a:pPr>
            <a:r>
              <a:rPr lang="ru-RU" altLang="ru-RU" dirty="0">
                <a:solidFill>
                  <a:schemeClr val="tx1"/>
                </a:solidFill>
                <a:latin typeface="Times New Roman" panose="02020603050405020304" pitchFamily="18" charset="0"/>
                <a:cs typeface="Times New Roman" panose="02020603050405020304" pitchFamily="18" charset="0"/>
              </a:rPr>
              <a:t>2005 — Максимальная ёмкость 500 Гб</a:t>
            </a:r>
          </a:p>
          <a:p>
            <a:pPr>
              <a:lnSpc>
                <a:spcPct val="80000"/>
              </a:lnSpc>
            </a:pPr>
            <a:r>
              <a:rPr lang="ru-RU" altLang="ru-RU" dirty="0">
                <a:solidFill>
                  <a:schemeClr val="tx1"/>
                </a:solidFill>
                <a:latin typeface="Times New Roman" panose="02020603050405020304" pitchFamily="18" charset="0"/>
                <a:cs typeface="Times New Roman" panose="02020603050405020304" pitchFamily="18" charset="0"/>
              </a:rPr>
              <a:t>2007 — </a:t>
            </a:r>
            <a:r>
              <a:rPr lang="ru-RU" altLang="ru-RU" dirty="0" err="1">
                <a:solidFill>
                  <a:schemeClr val="tx1"/>
                </a:solidFill>
                <a:latin typeface="Times New Roman" panose="02020603050405020304" pitchFamily="18" charset="0"/>
                <a:cs typeface="Times New Roman" panose="02020603050405020304" pitchFamily="18" charset="0"/>
              </a:rPr>
              <a:t>Hitachi</a:t>
            </a:r>
            <a:r>
              <a:rPr lang="ru-RU" altLang="ru-RU" dirty="0">
                <a:solidFill>
                  <a:schemeClr val="tx1"/>
                </a:solidFill>
                <a:latin typeface="Times New Roman" panose="02020603050405020304" pitchFamily="18" charset="0"/>
                <a:cs typeface="Times New Roman" panose="02020603050405020304" pitchFamily="18" charset="0"/>
              </a:rPr>
              <a:t> представляет накопитель емкостью 1000 Гб</a:t>
            </a:r>
          </a:p>
          <a:p>
            <a:endParaRPr lang="ru-RU" dirty="0"/>
          </a:p>
        </p:txBody>
      </p:sp>
      <p:sp>
        <p:nvSpPr>
          <p:cNvPr id="3" name="Заголовок 2"/>
          <p:cNvSpPr>
            <a:spLocks noGrp="1"/>
          </p:cNvSpPr>
          <p:nvPr>
            <p:ph type="title"/>
          </p:nvPr>
        </p:nvSpPr>
        <p:spPr>
          <a:xfrm>
            <a:off x="457200" y="338328"/>
            <a:ext cx="8229600" cy="714408"/>
          </a:xfrm>
        </p:spPr>
        <p:txBody>
          <a:bodyPr>
            <a:normAutofit fontScale="90000"/>
          </a:bodyPr>
          <a:lstStyle/>
          <a:p>
            <a:r>
              <a:rPr lang="ru-RU" altLang="ru-RU" b="1" dirty="0">
                <a:solidFill>
                  <a:schemeClr val="tx1"/>
                </a:solidFill>
                <a:latin typeface="Times New Roman" panose="02020603050405020304" pitchFamily="18" charset="0"/>
                <a:cs typeface="Times New Roman" panose="02020603050405020304" pitchFamily="18" charset="0"/>
              </a:rPr>
              <a:t>Емкость жестких дисков</a:t>
            </a:r>
            <a:endParaRPr lang="ru-RU"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8547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5410944" cy="858424"/>
          </a:xfrm>
        </p:spPr>
        <p:txBody>
          <a:bodyPr>
            <a:normAutofit fontScale="90000"/>
          </a:bodyPr>
          <a:lstStyle/>
          <a:p>
            <a:r>
              <a:rPr lang="ru-RU" altLang="ru-RU" sz="3600" b="1" dirty="0">
                <a:solidFill>
                  <a:schemeClr val="tx1"/>
                </a:solidFill>
                <a:latin typeface="Times New Roman" panose="02020603050405020304" pitchFamily="18" charset="0"/>
                <a:cs typeface="Times New Roman" panose="02020603050405020304" pitchFamily="18" charset="0"/>
              </a:rPr>
              <a:t>Лазерные диски и дисководы</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a:spLocks noGrp="1" noChangeArrowheads="1"/>
          </p:cNvSpPr>
          <p:nvPr>
            <p:ph idx="1"/>
          </p:nvPr>
        </p:nvSpPr>
        <p:spPr>
          <a:xfrm>
            <a:off x="195926" y="1852901"/>
            <a:ext cx="8640959" cy="5256584"/>
          </a:xfrm>
        </p:spPr>
        <p:txBody>
          <a:bodyPr>
            <a:normAutofit/>
          </a:bodyPr>
          <a:lstStyle/>
          <a:p>
            <a:pPr>
              <a:lnSpc>
                <a:spcPct val="80000"/>
              </a:lnSpc>
              <a:buFont typeface="Wingdings" pitchFamily="2" charset="2"/>
              <a:buNone/>
            </a:pPr>
            <a:r>
              <a:rPr lang="ru-RU" altLang="ru-RU" sz="2000" dirty="0">
                <a:solidFill>
                  <a:schemeClr val="tx1"/>
                </a:solidFill>
                <a:latin typeface="Times New Roman" panose="02020603050405020304" pitchFamily="18" charset="0"/>
                <a:cs typeface="Times New Roman" panose="02020603050405020304" pitchFamily="18" charset="0"/>
              </a:rPr>
              <a:t>Лазерные дисководы используют оптический принцип чтения информации. </a:t>
            </a:r>
          </a:p>
          <a:p>
            <a:pPr>
              <a:lnSpc>
                <a:spcPct val="80000"/>
              </a:lnSpc>
              <a:buFont typeface="Wingdings" pitchFamily="2" charset="2"/>
              <a:buNone/>
            </a:pPr>
            <a:r>
              <a:rPr lang="ru-RU" altLang="ru-RU" sz="2000" dirty="0">
                <a:solidFill>
                  <a:schemeClr val="tx1"/>
                </a:solidFill>
                <a:latin typeface="Times New Roman" panose="02020603050405020304" pitchFamily="18" charset="0"/>
                <a:cs typeface="Times New Roman" panose="02020603050405020304" pitchFamily="18" charset="0"/>
              </a:rPr>
              <a:t>На лазерных дисках CD (CD — </a:t>
            </a:r>
            <a:r>
              <a:rPr lang="ru-RU" altLang="ru-RU" sz="2000" dirty="0" err="1">
                <a:solidFill>
                  <a:schemeClr val="tx1"/>
                </a:solidFill>
                <a:latin typeface="Times New Roman" panose="02020603050405020304" pitchFamily="18" charset="0"/>
                <a:cs typeface="Times New Roman" panose="02020603050405020304" pitchFamily="18" charset="0"/>
              </a:rPr>
              <a:t>Compact</a:t>
            </a:r>
            <a:r>
              <a:rPr lang="ru-RU" altLang="ru-RU" sz="2000" dirty="0">
                <a:solidFill>
                  <a:schemeClr val="tx1"/>
                </a:solidFill>
                <a:latin typeface="Times New Roman" panose="02020603050405020304" pitchFamily="18" charset="0"/>
                <a:cs typeface="Times New Roman" panose="02020603050405020304" pitchFamily="18" charset="0"/>
              </a:rPr>
              <a:t> </a:t>
            </a:r>
            <a:r>
              <a:rPr lang="ru-RU" altLang="ru-RU" sz="2000" dirty="0" err="1">
                <a:solidFill>
                  <a:schemeClr val="tx1"/>
                </a:solidFill>
                <a:latin typeface="Times New Roman" panose="02020603050405020304" pitchFamily="18" charset="0"/>
                <a:cs typeface="Times New Roman" panose="02020603050405020304" pitchFamily="18" charset="0"/>
              </a:rPr>
              <a:t>Disk</a:t>
            </a:r>
            <a:r>
              <a:rPr lang="ru-RU" altLang="ru-RU" sz="2000" dirty="0">
                <a:solidFill>
                  <a:schemeClr val="tx1"/>
                </a:solidFill>
                <a:latin typeface="Times New Roman" panose="02020603050405020304" pitchFamily="18" charset="0"/>
                <a:cs typeface="Times New Roman" panose="02020603050405020304" pitchFamily="18" charset="0"/>
              </a:rPr>
              <a:t>, компакт диск) и DVD (DVD — </a:t>
            </a:r>
            <a:r>
              <a:rPr lang="ru-RU" altLang="ru-RU" sz="2000" dirty="0" err="1">
                <a:solidFill>
                  <a:schemeClr val="tx1"/>
                </a:solidFill>
                <a:latin typeface="Times New Roman" panose="02020603050405020304" pitchFamily="18" charset="0"/>
                <a:cs typeface="Times New Roman" panose="02020603050405020304" pitchFamily="18" charset="0"/>
              </a:rPr>
              <a:t>Digital</a:t>
            </a:r>
            <a:r>
              <a:rPr lang="ru-RU" altLang="ru-RU" sz="2000" dirty="0">
                <a:solidFill>
                  <a:schemeClr val="tx1"/>
                </a:solidFill>
                <a:latin typeface="Times New Roman" panose="02020603050405020304" pitchFamily="18" charset="0"/>
                <a:cs typeface="Times New Roman" panose="02020603050405020304" pitchFamily="18" charset="0"/>
              </a:rPr>
              <a:t> </a:t>
            </a:r>
            <a:r>
              <a:rPr lang="ru-RU" altLang="ru-RU" sz="2000" dirty="0" err="1">
                <a:solidFill>
                  <a:schemeClr val="tx1"/>
                </a:solidFill>
                <a:latin typeface="Times New Roman" panose="02020603050405020304" pitchFamily="18" charset="0"/>
                <a:cs typeface="Times New Roman" panose="02020603050405020304" pitchFamily="18" charset="0"/>
              </a:rPr>
              <a:t>Video</a:t>
            </a:r>
            <a:r>
              <a:rPr lang="ru-RU" altLang="ru-RU" sz="2000" dirty="0">
                <a:solidFill>
                  <a:schemeClr val="tx1"/>
                </a:solidFill>
                <a:latin typeface="Times New Roman" panose="02020603050405020304" pitchFamily="18" charset="0"/>
                <a:cs typeface="Times New Roman" panose="02020603050405020304" pitchFamily="18" charset="0"/>
              </a:rPr>
              <a:t> </a:t>
            </a:r>
            <a:r>
              <a:rPr lang="ru-RU" altLang="ru-RU" sz="2000" dirty="0" err="1">
                <a:solidFill>
                  <a:schemeClr val="tx1"/>
                </a:solidFill>
                <a:latin typeface="Times New Roman" panose="02020603050405020304" pitchFamily="18" charset="0"/>
                <a:cs typeface="Times New Roman" panose="02020603050405020304" pitchFamily="18" charset="0"/>
              </a:rPr>
              <a:t>Disk</a:t>
            </a:r>
            <a:r>
              <a:rPr lang="ru-RU" altLang="ru-RU" sz="2000" dirty="0">
                <a:solidFill>
                  <a:schemeClr val="tx1"/>
                </a:solidFill>
                <a:latin typeface="Times New Roman" panose="02020603050405020304" pitchFamily="18" charset="0"/>
                <a:cs typeface="Times New Roman" panose="02020603050405020304" pitchFamily="18" charset="0"/>
              </a:rPr>
              <a:t>, цифровой видеодиск) информация записана на одну спиралевидную дорожку (как на грампластинке), содержащую чередующиеся участки с различной отражающей способностью. Лазерный луч падает на поверхность вращающегося диска, а интенсивность отраженного луча зависит от отражающей способности участка дорожки и приобретает значения 0 или 1</a:t>
            </a:r>
            <a:r>
              <a:rPr lang="ru-RU" altLang="ru-RU" sz="2000" dirty="0" smtClean="0">
                <a:solidFill>
                  <a:schemeClr val="tx1"/>
                </a:solidFill>
                <a:latin typeface="Times New Roman" panose="02020603050405020304" pitchFamily="18" charset="0"/>
                <a:cs typeface="Times New Roman" panose="02020603050405020304" pitchFamily="18" charset="0"/>
              </a:rPr>
              <a:t>.</a:t>
            </a:r>
            <a:r>
              <a:rPr lang="ru-RU" altLang="ru-RU" sz="2000" dirty="0">
                <a:solidFill>
                  <a:schemeClr val="tx1"/>
                </a:solidFill>
                <a:latin typeface="Times New Roman" panose="02020603050405020304" pitchFamily="18" charset="0"/>
                <a:cs typeface="Times New Roman" panose="02020603050405020304" pitchFamily="18" charset="0"/>
              </a:rPr>
              <a:t> </a:t>
            </a:r>
            <a:r>
              <a:rPr lang="ru-RU" altLang="ru-RU" sz="2000" dirty="0" err="1">
                <a:solidFill>
                  <a:schemeClr val="tx1"/>
                </a:solidFill>
                <a:latin typeface="Times New Roman" panose="02020603050405020304" pitchFamily="18" charset="0"/>
                <a:cs typeface="Times New Roman" panose="02020603050405020304" pitchFamily="18" charset="0"/>
              </a:rPr>
              <a:t>Blu-ray</a:t>
            </a:r>
            <a:r>
              <a:rPr lang="ru-RU" altLang="ru-RU" sz="2000" dirty="0">
                <a:solidFill>
                  <a:schemeClr val="tx1"/>
                </a:solidFill>
                <a:latin typeface="Times New Roman" panose="02020603050405020304" pitchFamily="18" charset="0"/>
                <a:cs typeface="Times New Roman" panose="02020603050405020304" pitchFamily="18" charset="0"/>
              </a:rPr>
              <a:t> </a:t>
            </a:r>
            <a:r>
              <a:rPr lang="ru-RU" altLang="ru-RU" sz="2000" dirty="0" err="1">
                <a:solidFill>
                  <a:schemeClr val="tx1"/>
                </a:solidFill>
                <a:latin typeface="Times New Roman" panose="02020603050405020304" pitchFamily="18" charset="0"/>
                <a:cs typeface="Times New Roman" panose="02020603050405020304" pitchFamily="18" charset="0"/>
              </a:rPr>
              <a:t>Disc</a:t>
            </a:r>
            <a:r>
              <a:rPr lang="ru-RU" altLang="ru-RU" sz="2000" dirty="0">
                <a:solidFill>
                  <a:schemeClr val="tx1"/>
                </a:solidFill>
                <a:latin typeface="Times New Roman" panose="02020603050405020304" pitchFamily="18" charset="0"/>
                <a:cs typeface="Times New Roman" panose="02020603050405020304" pitchFamily="18" charset="0"/>
              </a:rPr>
              <a:t> или сокращённо BD (от англ. </a:t>
            </a:r>
            <a:r>
              <a:rPr lang="ru-RU" altLang="ru-RU" sz="2000" dirty="0" err="1">
                <a:solidFill>
                  <a:schemeClr val="tx1"/>
                </a:solidFill>
                <a:latin typeface="Times New Roman" panose="02020603050405020304" pitchFamily="18" charset="0"/>
                <a:cs typeface="Times New Roman" panose="02020603050405020304" pitchFamily="18" charset="0"/>
              </a:rPr>
              <a:t>blue</a:t>
            </a:r>
            <a:r>
              <a:rPr lang="ru-RU" altLang="ru-RU" sz="2000" dirty="0">
                <a:solidFill>
                  <a:schemeClr val="tx1"/>
                </a:solidFill>
                <a:latin typeface="Times New Roman" panose="02020603050405020304" pitchFamily="18" charset="0"/>
                <a:cs typeface="Times New Roman" panose="02020603050405020304" pitchFamily="18" charset="0"/>
              </a:rPr>
              <a:t> </a:t>
            </a:r>
            <a:r>
              <a:rPr lang="ru-RU" altLang="ru-RU" sz="2000" dirty="0" err="1">
                <a:solidFill>
                  <a:schemeClr val="tx1"/>
                </a:solidFill>
                <a:latin typeface="Times New Roman" panose="02020603050405020304" pitchFamily="18" charset="0"/>
                <a:cs typeface="Times New Roman" panose="02020603050405020304" pitchFamily="18" charset="0"/>
              </a:rPr>
              <a:t>ray</a:t>
            </a:r>
            <a:r>
              <a:rPr lang="ru-RU" altLang="ru-RU" sz="2000" dirty="0">
                <a:solidFill>
                  <a:schemeClr val="tx1"/>
                </a:solidFill>
                <a:latin typeface="Times New Roman" panose="02020603050405020304" pitchFamily="18" charset="0"/>
                <a:cs typeface="Times New Roman" panose="02020603050405020304" pitchFamily="18" charset="0"/>
              </a:rPr>
              <a:t> — голубой луч и </a:t>
            </a:r>
            <a:r>
              <a:rPr lang="ru-RU" altLang="ru-RU" sz="2000" dirty="0" err="1">
                <a:solidFill>
                  <a:schemeClr val="tx1"/>
                </a:solidFill>
                <a:latin typeface="Times New Roman" panose="02020603050405020304" pitchFamily="18" charset="0"/>
                <a:cs typeface="Times New Roman" panose="02020603050405020304" pitchFamily="18" charset="0"/>
              </a:rPr>
              <a:t>disc</a:t>
            </a:r>
            <a:r>
              <a:rPr lang="ru-RU" altLang="ru-RU" sz="2000" dirty="0">
                <a:solidFill>
                  <a:schemeClr val="tx1"/>
                </a:solidFill>
                <a:latin typeface="Times New Roman" panose="02020603050405020304" pitchFamily="18" charset="0"/>
                <a:cs typeface="Times New Roman" panose="02020603050405020304" pitchFamily="18" charset="0"/>
              </a:rPr>
              <a:t> — диск) — это следующие поколение формата оптических дисков — используемый для хранения цифровых данных, включая видео высокой чёткости с повышенной плотностью. </a:t>
            </a:r>
          </a:p>
          <a:p>
            <a:pPr>
              <a:lnSpc>
                <a:spcPct val="80000"/>
              </a:lnSpc>
              <a:buFont typeface="Wingdings" pitchFamily="2" charset="2"/>
              <a:buNone/>
            </a:pPr>
            <a:r>
              <a:rPr lang="ru-RU" altLang="ru-RU" sz="2000" dirty="0" err="1">
                <a:solidFill>
                  <a:schemeClr val="tx1"/>
                </a:solidFill>
                <a:latin typeface="Times New Roman" panose="02020603050405020304" pitchFamily="18" charset="0"/>
                <a:cs typeface="Times New Roman" panose="02020603050405020304" pitchFamily="18" charset="0"/>
              </a:rPr>
              <a:t>Blu-ray</a:t>
            </a:r>
            <a:r>
              <a:rPr lang="ru-RU" altLang="ru-RU" sz="2000" dirty="0">
                <a:solidFill>
                  <a:schemeClr val="tx1"/>
                </a:solidFill>
                <a:latin typeface="Times New Roman" panose="02020603050405020304" pitchFamily="18" charset="0"/>
                <a:cs typeface="Times New Roman" panose="02020603050405020304" pitchFamily="18" charset="0"/>
              </a:rPr>
              <a:t> (букв. «голубой-луч») получил своё название от коротковолнового 405 </a:t>
            </a:r>
            <a:r>
              <a:rPr lang="ru-RU" altLang="ru-RU" sz="2000" dirty="0" err="1">
                <a:solidFill>
                  <a:schemeClr val="tx1"/>
                </a:solidFill>
                <a:latin typeface="Times New Roman" panose="02020603050405020304" pitchFamily="18" charset="0"/>
                <a:cs typeface="Times New Roman" panose="02020603050405020304" pitchFamily="18" charset="0"/>
              </a:rPr>
              <a:t>нм</a:t>
            </a:r>
            <a:r>
              <a:rPr lang="ru-RU" altLang="ru-RU" sz="2000" dirty="0">
                <a:solidFill>
                  <a:schemeClr val="tx1"/>
                </a:solidFill>
                <a:latin typeface="Times New Roman" panose="02020603050405020304" pitchFamily="18" charset="0"/>
                <a:cs typeface="Times New Roman" panose="02020603050405020304" pitchFamily="18" charset="0"/>
              </a:rPr>
              <a:t> «синего» (технически сине-фиолетового) лазера, который позволяет записывать и считывать намного больше данных, чем на DVD, который имеет те же физические объёмы, но использует для записи и воспроизведения красный лазер большей длины волны (650 </a:t>
            </a:r>
            <a:r>
              <a:rPr lang="ru-RU" altLang="ru-RU" sz="2000" dirty="0" err="1">
                <a:solidFill>
                  <a:schemeClr val="tx1"/>
                </a:solidFill>
                <a:latin typeface="Times New Roman" panose="02020603050405020304" pitchFamily="18" charset="0"/>
                <a:cs typeface="Times New Roman" panose="02020603050405020304" pitchFamily="18" charset="0"/>
              </a:rPr>
              <a:t>нм</a:t>
            </a:r>
            <a:r>
              <a:rPr lang="ru-RU" altLang="ru-RU" sz="2000" dirty="0">
                <a:solidFill>
                  <a:schemeClr val="tx1"/>
                </a:solidFill>
                <a:latin typeface="Times New Roman" panose="02020603050405020304" pitchFamily="18" charset="0"/>
                <a:cs typeface="Times New Roman" panose="02020603050405020304" pitchFamily="18" charset="0"/>
              </a:rPr>
              <a:t>). Однослойный диск </a:t>
            </a:r>
            <a:r>
              <a:rPr lang="ru-RU" altLang="ru-RU" sz="2000" dirty="0" err="1">
                <a:solidFill>
                  <a:schemeClr val="tx1"/>
                </a:solidFill>
                <a:latin typeface="Times New Roman" panose="02020603050405020304" pitchFamily="18" charset="0"/>
                <a:cs typeface="Times New Roman" panose="02020603050405020304" pitchFamily="18" charset="0"/>
              </a:rPr>
              <a:t>Blu-ray</a:t>
            </a:r>
            <a:r>
              <a:rPr lang="ru-RU" altLang="ru-RU" sz="2000" dirty="0">
                <a:solidFill>
                  <a:schemeClr val="tx1"/>
                </a:solidFill>
                <a:latin typeface="Times New Roman" panose="02020603050405020304" pitchFamily="18" charset="0"/>
                <a:cs typeface="Times New Roman" panose="02020603050405020304" pitchFamily="18" charset="0"/>
              </a:rPr>
              <a:t> (BD) может хранить до 27 Гбайт информации.</a:t>
            </a:r>
          </a:p>
          <a:p>
            <a:pPr>
              <a:lnSpc>
                <a:spcPct val="80000"/>
              </a:lnSpc>
              <a:buFont typeface="Wingdings" pitchFamily="2" charset="2"/>
              <a:buNone/>
            </a:pPr>
            <a:endParaRPr lang="ru-RU" altLang="ru-RU"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7" y="188641"/>
            <a:ext cx="2664296" cy="1664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6699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38328"/>
            <a:ext cx="8229600" cy="498384"/>
          </a:xfrm>
        </p:spPr>
        <p:txBody>
          <a:bodyPr>
            <a:normAutofit fontScale="90000"/>
          </a:bodyPr>
          <a:lstStyle/>
          <a:p>
            <a:r>
              <a:rPr lang="ru-RU" altLang="ru-RU" sz="3600" dirty="0">
                <a:solidFill>
                  <a:schemeClr val="tx1"/>
                </a:solidFill>
                <a:latin typeface="Times New Roman" panose="02020603050405020304" pitchFamily="18" charset="0"/>
                <a:cs typeface="Times New Roman" panose="02020603050405020304" pitchFamily="18" charset="0"/>
              </a:rPr>
              <a:t>Устройства на основе </a:t>
            </a:r>
            <a:r>
              <a:rPr lang="ru-RU" altLang="ru-RU" sz="3600" dirty="0" err="1">
                <a:solidFill>
                  <a:schemeClr val="tx1"/>
                </a:solidFill>
                <a:latin typeface="Times New Roman" panose="02020603050405020304" pitchFamily="18" charset="0"/>
                <a:cs typeface="Times New Roman" panose="02020603050405020304" pitchFamily="18" charset="0"/>
              </a:rPr>
              <a:t>flash</a:t>
            </a:r>
            <a:r>
              <a:rPr lang="ru-RU" altLang="ru-RU" sz="3600" dirty="0">
                <a:solidFill>
                  <a:schemeClr val="tx1"/>
                </a:solidFill>
                <a:latin typeface="Times New Roman" panose="02020603050405020304" pitchFamily="18" charset="0"/>
                <a:cs typeface="Times New Roman" panose="02020603050405020304" pitchFamily="18" charset="0"/>
              </a:rPr>
              <a:t>-памяти </a:t>
            </a:r>
            <a:endParaRPr lang="ru-RU" sz="3600" dirty="0">
              <a:solidFill>
                <a:schemeClr val="tx1"/>
              </a:solidFill>
              <a:latin typeface="Times New Roman" panose="02020603050405020304" pitchFamily="18" charset="0"/>
              <a:cs typeface="Times New Roman" panose="02020603050405020304" pitchFamily="18" charset="0"/>
            </a:endParaRPr>
          </a:p>
        </p:txBody>
      </p:sp>
      <p:sp>
        <p:nvSpPr>
          <p:cNvPr id="4" name="Rectangle 5"/>
          <p:cNvSpPr>
            <a:spLocks noGrp="1" noChangeArrowheads="1"/>
          </p:cNvSpPr>
          <p:nvPr>
            <p:ph idx="1"/>
          </p:nvPr>
        </p:nvSpPr>
        <p:spPr>
          <a:xfrm>
            <a:off x="179513" y="908720"/>
            <a:ext cx="7272807" cy="5760640"/>
          </a:xfrm>
        </p:spPr>
        <p:txBody>
          <a:bodyPr>
            <a:normAutofit fontScale="70000" lnSpcReduction="20000"/>
          </a:bodyPr>
          <a:lstStyle/>
          <a:p>
            <a:pPr>
              <a:lnSpc>
                <a:spcPct val="80000"/>
              </a:lnSpc>
            </a:pPr>
            <a:endParaRPr lang="ru-RU" altLang="ru-RU" sz="2600" dirty="0"/>
          </a:p>
          <a:p>
            <a:pPr>
              <a:lnSpc>
                <a:spcPct val="80000"/>
              </a:lnSpc>
              <a:buFont typeface="Wingdings" pitchFamily="2" charset="2"/>
              <a:buNone/>
            </a:pPr>
            <a:r>
              <a:rPr lang="ru-RU" altLang="ru-RU" sz="2600" dirty="0" err="1">
                <a:solidFill>
                  <a:schemeClr val="tx1"/>
                </a:solidFill>
                <a:latin typeface="Times New Roman" panose="02020603050405020304" pitchFamily="18" charset="0"/>
                <a:cs typeface="Times New Roman" panose="02020603050405020304" pitchFamily="18" charset="0"/>
              </a:rPr>
              <a:t>Flash</a:t>
            </a:r>
            <a:r>
              <a:rPr lang="ru-RU" altLang="ru-RU" sz="2600" dirty="0">
                <a:solidFill>
                  <a:schemeClr val="tx1"/>
                </a:solidFill>
                <a:latin typeface="Times New Roman" panose="02020603050405020304" pitchFamily="18" charset="0"/>
                <a:cs typeface="Times New Roman" panose="02020603050405020304" pitchFamily="18" charset="0"/>
              </a:rPr>
              <a:t>-память - это энергонезависимый тип памяти, позволяющий записывать и хранить данные в микросхемах. Устройства на основе </a:t>
            </a:r>
            <a:r>
              <a:rPr lang="ru-RU" altLang="ru-RU" sz="2600" dirty="0" err="1">
                <a:solidFill>
                  <a:schemeClr val="tx1"/>
                </a:solidFill>
                <a:latin typeface="Times New Roman" panose="02020603050405020304" pitchFamily="18" charset="0"/>
                <a:cs typeface="Times New Roman" panose="02020603050405020304" pitchFamily="18" charset="0"/>
              </a:rPr>
              <a:t>flash</a:t>
            </a:r>
            <a:r>
              <a:rPr lang="ru-RU" altLang="ru-RU" sz="2600" dirty="0">
                <a:solidFill>
                  <a:schemeClr val="tx1"/>
                </a:solidFill>
                <a:latin typeface="Times New Roman" panose="02020603050405020304" pitchFamily="18" charset="0"/>
                <a:cs typeface="Times New Roman" panose="02020603050405020304" pitchFamily="18" charset="0"/>
              </a:rPr>
              <a:t>-памяти не имеют в своём составе движущихся частей, что обеспечивает высокую сохранность данных при их использовании в мобильных устройствах. </a:t>
            </a:r>
          </a:p>
          <a:p>
            <a:pPr>
              <a:lnSpc>
                <a:spcPct val="80000"/>
              </a:lnSpc>
              <a:buFont typeface="Wingdings" pitchFamily="2" charset="2"/>
              <a:buNone/>
            </a:pPr>
            <a:r>
              <a:rPr lang="ru-RU" altLang="ru-RU" sz="2600" dirty="0" err="1">
                <a:solidFill>
                  <a:schemeClr val="tx1"/>
                </a:solidFill>
                <a:latin typeface="Times New Roman" panose="02020603050405020304" pitchFamily="18" charset="0"/>
                <a:cs typeface="Times New Roman" panose="02020603050405020304" pitchFamily="18" charset="0"/>
              </a:rPr>
              <a:t>Флеш</a:t>
            </a:r>
            <a:r>
              <a:rPr lang="ru-RU" altLang="ru-RU" sz="2600" dirty="0">
                <a:solidFill>
                  <a:schemeClr val="tx1"/>
                </a:solidFill>
                <a:latin typeface="Times New Roman" panose="02020603050405020304" pitchFamily="18" charset="0"/>
                <a:cs typeface="Times New Roman" panose="02020603050405020304" pitchFamily="18" charset="0"/>
              </a:rPr>
              <a:t>-память была открыта </a:t>
            </a:r>
            <a:r>
              <a:rPr lang="ru-RU" altLang="ru-RU" sz="2600" dirty="0" err="1">
                <a:solidFill>
                  <a:schemeClr val="tx1"/>
                </a:solidFill>
                <a:latin typeface="Times New Roman" panose="02020603050405020304" pitchFamily="18" charset="0"/>
                <a:cs typeface="Times New Roman" panose="02020603050405020304" pitchFamily="18" charset="0"/>
              </a:rPr>
              <a:t>Фудзи</a:t>
            </a:r>
            <a:r>
              <a:rPr lang="ru-RU" altLang="ru-RU" sz="2600" dirty="0">
                <a:solidFill>
                  <a:schemeClr val="tx1"/>
                </a:solidFill>
                <a:latin typeface="Times New Roman" panose="02020603050405020304" pitchFamily="18" charset="0"/>
                <a:cs typeface="Times New Roman" panose="02020603050405020304" pitchFamily="18" charset="0"/>
              </a:rPr>
              <a:t> </a:t>
            </a:r>
            <a:r>
              <a:rPr lang="ru-RU" altLang="ru-RU" sz="2600" dirty="0" err="1">
                <a:solidFill>
                  <a:schemeClr val="tx1"/>
                </a:solidFill>
                <a:latin typeface="Times New Roman" panose="02020603050405020304" pitchFamily="18" charset="0"/>
                <a:cs typeface="Times New Roman" panose="02020603050405020304" pitchFamily="18" charset="0"/>
              </a:rPr>
              <a:t>Масуока</a:t>
            </a:r>
            <a:r>
              <a:rPr lang="ru-RU" altLang="ru-RU" sz="2600" dirty="0">
                <a:solidFill>
                  <a:schemeClr val="tx1"/>
                </a:solidFill>
                <a:latin typeface="Times New Roman" panose="02020603050405020304" pitchFamily="18" charset="0"/>
                <a:cs typeface="Times New Roman" panose="02020603050405020304" pitchFamily="18" charset="0"/>
              </a:rPr>
              <a:t>, когда он работал в </a:t>
            </a:r>
            <a:r>
              <a:rPr lang="ru-RU" altLang="ru-RU" sz="2600" dirty="0" err="1">
                <a:solidFill>
                  <a:schemeClr val="tx1"/>
                </a:solidFill>
                <a:latin typeface="Times New Roman" panose="02020603050405020304" pitchFamily="18" charset="0"/>
                <a:cs typeface="Times New Roman" panose="02020603050405020304" pitchFamily="18" charset="0"/>
              </a:rPr>
              <a:t>Toshiba</a:t>
            </a:r>
            <a:r>
              <a:rPr lang="ru-RU" altLang="ru-RU" sz="2600" dirty="0">
                <a:solidFill>
                  <a:schemeClr val="tx1"/>
                </a:solidFill>
                <a:latin typeface="Times New Roman" panose="02020603050405020304" pitchFamily="18" charset="0"/>
                <a:cs typeface="Times New Roman" panose="02020603050405020304" pitchFamily="18" charset="0"/>
              </a:rPr>
              <a:t> в 1984.</a:t>
            </a:r>
          </a:p>
          <a:p>
            <a:pPr marL="0" indent="0">
              <a:buNone/>
            </a:pPr>
            <a:r>
              <a:rPr lang="ru-RU" altLang="ru-RU" sz="2600" dirty="0" smtClean="0">
                <a:solidFill>
                  <a:schemeClr val="tx1"/>
                </a:solidFill>
                <a:latin typeface="Times New Roman" panose="02020603050405020304" pitchFamily="18" charset="0"/>
                <a:cs typeface="Times New Roman" panose="02020603050405020304" pitchFamily="18" charset="0"/>
              </a:rPr>
              <a:t>USB </a:t>
            </a:r>
            <a:r>
              <a:rPr lang="ru-RU" altLang="ru-RU" sz="2600" dirty="0" err="1">
                <a:solidFill>
                  <a:schemeClr val="tx1"/>
                </a:solidFill>
                <a:latin typeface="Times New Roman" panose="02020603050405020304" pitchFamily="18" charset="0"/>
                <a:cs typeface="Times New Roman" panose="02020603050405020304" pitchFamily="18" charset="0"/>
              </a:rPr>
              <a:t>Flash</a:t>
            </a:r>
            <a:r>
              <a:rPr lang="ru-RU" altLang="ru-RU" sz="2600" dirty="0">
                <a:solidFill>
                  <a:schemeClr val="tx1"/>
                </a:solidFill>
                <a:latin typeface="Times New Roman" panose="02020603050405020304" pitchFamily="18" charset="0"/>
                <a:cs typeface="Times New Roman" panose="02020603050405020304" pitchFamily="18" charset="0"/>
              </a:rPr>
              <a:t> </a:t>
            </a:r>
            <a:r>
              <a:rPr lang="ru-RU" altLang="ru-RU" sz="2600" dirty="0" err="1">
                <a:solidFill>
                  <a:schemeClr val="tx1"/>
                </a:solidFill>
                <a:latin typeface="Times New Roman" panose="02020603050405020304" pitchFamily="18" charset="0"/>
                <a:cs typeface="Times New Roman" panose="02020603050405020304" pitchFamily="18" charset="0"/>
              </a:rPr>
              <a:t>Drive</a:t>
            </a:r>
            <a:r>
              <a:rPr lang="ru-RU" altLang="ru-RU" sz="2600" dirty="0">
                <a:solidFill>
                  <a:schemeClr val="tx1"/>
                </a:solidFill>
                <a:latin typeface="Times New Roman" panose="02020603050405020304" pitchFamily="18" charset="0"/>
                <a:cs typeface="Times New Roman" panose="02020603050405020304" pitchFamily="18" charset="0"/>
              </a:rPr>
              <a:t>(флэшка или </a:t>
            </a:r>
            <a:r>
              <a:rPr lang="ru-RU" altLang="ru-RU" sz="2600" dirty="0" err="1">
                <a:solidFill>
                  <a:schemeClr val="tx1"/>
                </a:solidFill>
                <a:latin typeface="Times New Roman" panose="02020603050405020304" pitchFamily="18" charset="0"/>
                <a:cs typeface="Times New Roman" panose="02020603050405020304" pitchFamily="18" charset="0"/>
              </a:rPr>
              <a:t>флеш</a:t>
            </a:r>
            <a:r>
              <a:rPr lang="ru-RU" altLang="ru-RU" sz="2600" dirty="0">
                <a:solidFill>
                  <a:schemeClr val="tx1"/>
                </a:solidFill>
                <a:latin typeface="Times New Roman" panose="02020603050405020304" pitchFamily="18" charset="0"/>
                <a:cs typeface="Times New Roman" panose="02020603050405020304" pitchFamily="18" charset="0"/>
              </a:rPr>
              <a:t>-накопитель) — носитель информации, подключаемый к компьютеру или иному считывающему устройству через стандартный разъём USB. </a:t>
            </a:r>
            <a:r>
              <a:rPr lang="ru-RU" sz="2600" dirty="0">
                <a:solidFill>
                  <a:schemeClr val="tx1"/>
                </a:solidFill>
                <a:latin typeface="Times New Roman" panose="02020603050405020304" pitchFamily="18" charset="0"/>
                <a:cs typeface="Times New Roman" panose="02020603050405020304" pitchFamily="18" charset="0"/>
              </a:rPr>
              <a:t>Первоначально память была представлена в конструкции PC </a:t>
            </a:r>
            <a:r>
              <a:rPr lang="ru-RU" sz="2600" dirty="0" err="1">
                <a:solidFill>
                  <a:schemeClr val="tx1"/>
                </a:solidFill>
                <a:latin typeface="Times New Roman" panose="02020603050405020304" pitchFamily="18" charset="0"/>
                <a:cs typeface="Times New Roman" panose="02020603050405020304" pitchFamily="18" charset="0"/>
              </a:rPr>
              <a:t>Card</a:t>
            </a:r>
            <a:r>
              <a:rPr lang="ru-RU" sz="2600" dirty="0">
                <a:solidFill>
                  <a:schemeClr val="tx1"/>
                </a:solidFill>
                <a:latin typeface="Times New Roman" panose="02020603050405020304" pitchFamily="18" charset="0"/>
                <a:cs typeface="Times New Roman" panose="02020603050405020304" pitchFamily="18" charset="0"/>
              </a:rPr>
              <a:t> (стандарта PCMCIA) емкостью 2 до 64 Мбайт. Такая память предназначена для использования в портативных устройствах, например, цифровых фотокамерах, сотовых телефонах, плеерах, карманных компьютерах - органайзерах и карманных игровых устройствах. Подсоединение флэш-накопителя к компьютеру чаще всего осуществляется через порт USB.</a:t>
            </a:r>
          </a:p>
          <a:p>
            <a:pPr marL="0" indent="0">
              <a:buNone/>
            </a:pPr>
            <a:r>
              <a:rPr lang="ru-RU" sz="2600" dirty="0" smtClean="0">
                <a:solidFill>
                  <a:schemeClr val="tx1"/>
                </a:solidFill>
                <a:latin typeface="Times New Roman" panose="02020603050405020304" pitchFamily="18" charset="0"/>
                <a:cs typeface="Times New Roman" panose="02020603050405020304" pitchFamily="18" charset="0"/>
              </a:rPr>
              <a:t>Для </a:t>
            </a:r>
            <a:r>
              <a:rPr lang="ru-RU" sz="2600" dirty="0">
                <a:solidFill>
                  <a:schemeClr val="tx1"/>
                </a:solidFill>
                <a:latin typeface="Times New Roman" panose="02020603050405020304" pitchFamily="18" charset="0"/>
                <a:cs typeface="Times New Roman" panose="02020603050405020304" pitchFamily="18" charset="0"/>
              </a:rPr>
              <a:t>работы флэш-дисков типа </a:t>
            </a:r>
            <a:r>
              <a:rPr lang="ru-RU" sz="2600" dirty="0" err="1">
                <a:solidFill>
                  <a:schemeClr val="tx1"/>
                </a:solidFill>
                <a:latin typeface="Times New Roman" panose="02020603050405020304" pitchFamily="18" charset="0"/>
                <a:cs typeface="Times New Roman" panose="02020603050405020304" pitchFamily="18" charset="0"/>
              </a:rPr>
              <a:t>Linear</a:t>
            </a: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a:solidFill>
                  <a:schemeClr val="tx1"/>
                </a:solidFill>
                <a:latin typeface="Times New Roman" panose="02020603050405020304" pitchFamily="18" charset="0"/>
                <a:cs typeface="Times New Roman" panose="02020603050405020304" pitchFamily="18" charset="0"/>
              </a:rPr>
              <a:t>Flash</a:t>
            </a:r>
            <a:r>
              <a:rPr lang="ru-RU" sz="2600" dirty="0">
                <a:solidFill>
                  <a:schemeClr val="tx1"/>
                </a:solidFill>
                <a:latin typeface="Times New Roman" panose="02020603050405020304" pitchFamily="18" charset="0"/>
                <a:cs typeface="Times New Roman" panose="02020603050405020304" pitchFamily="18" charset="0"/>
              </a:rPr>
              <a:t> (по стандарту Международной ассоциации по картам памяти для персональных компьютеров) требуется специальное обеспечение: драйверы - </a:t>
            </a:r>
            <a:r>
              <a:rPr lang="ru-RU" sz="2600" dirty="0" err="1">
                <a:solidFill>
                  <a:schemeClr val="tx1"/>
                </a:solidFill>
                <a:latin typeface="Times New Roman" panose="02020603050405020304" pitchFamily="18" charset="0"/>
                <a:cs typeface="Times New Roman" panose="02020603050405020304" pitchFamily="18" charset="0"/>
              </a:rPr>
              <a:t>Flash</a:t>
            </a: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a:solidFill>
                  <a:schemeClr val="tx1"/>
                </a:solidFill>
                <a:latin typeface="Times New Roman" panose="02020603050405020304" pitchFamily="18" charset="0"/>
                <a:cs typeface="Times New Roman" panose="02020603050405020304" pitchFamily="18" charset="0"/>
              </a:rPr>
              <a:t>File</a:t>
            </a: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a:solidFill>
                  <a:schemeClr val="tx1"/>
                </a:solidFill>
                <a:latin typeface="Times New Roman" panose="02020603050405020304" pitchFamily="18" charset="0"/>
                <a:cs typeface="Times New Roman" panose="02020603050405020304" pitchFamily="18" charset="0"/>
              </a:rPr>
              <a:t>System</a:t>
            </a:r>
            <a:r>
              <a:rPr lang="ru-RU" sz="2600" dirty="0">
                <a:solidFill>
                  <a:schemeClr val="tx1"/>
                </a:solidFill>
                <a:latin typeface="Times New Roman" panose="02020603050405020304" pitchFamily="18" charset="0"/>
                <a:cs typeface="Times New Roman" panose="02020603050405020304" pitchFamily="18" charset="0"/>
              </a:rPr>
              <a:t> или программы уровня преобразования - </a:t>
            </a:r>
            <a:r>
              <a:rPr lang="ru-RU" sz="2600" dirty="0" err="1">
                <a:solidFill>
                  <a:schemeClr val="tx1"/>
                </a:solidFill>
                <a:latin typeface="Times New Roman" panose="02020603050405020304" pitchFamily="18" charset="0"/>
                <a:cs typeface="Times New Roman" panose="02020603050405020304" pitchFamily="18" charset="0"/>
              </a:rPr>
              <a:t>File</a:t>
            </a: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a:solidFill>
                  <a:schemeClr val="tx1"/>
                </a:solidFill>
                <a:latin typeface="Times New Roman" panose="02020603050405020304" pitchFamily="18" charset="0"/>
                <a:cs typeface="Times New Roman" panose="02020603050405020304" pitchFamily="18" charset="0"/>
              </a:rPr>
              <a:t>Translation</a:t>
            </a:r>
            <a:r>
              <a:rPr lang="ru-RU" sz="2600" dirty="0">
                <a:solidFill>
                  <a:schemeClr val="tx1"/>
                </a:solidFill>
                <a:latin typeface="Times New Roman" panose="02020603050405020304" pitchFamily="18" charset="0"/>
                <a:cs typeface="Times New Roman" panose="02020603050405020304" pitchFamily="18" charset="0"/>
              </a:rPr>
              <a:t> </a:t>
            </a:r>
            <a:r>
              <a:rPr lang="ru-RU" sz="2600" dirty="0" err="1">
                <a:solidFill>
                  <a:schemeClr val="tx1"/>
                </a:solidFill>
                <a:latin typeface="Times New Roman" panose="02020603050405020304" pitchFamily="18" charset="0"/>
                <a:cs typeface="Times New Roman" panose="02020603050405020304" pitchFamily="18" charset="0"/>
              </a:rPr>
              <a:t>Layer</a:t>
            </a:r>
            <a:r>
              <a:rPr lang="ru-RU" sz="2600" dirty="0">
                <a:solidFill>
                  <a:schemeClr val="tx1"/>
                </a:solidFill>
                <a:latin typeface="Times New Roman" panose="02020603050405020304" pitchFamily="18" charset="0"/>
                <a:cs typeface="Times New Roman" panose="02020603050405020304" pitchFamily="18" charset="0"/>
              </a:rPr>
              <a:t>. В то же время карты памяти типа PC </a:t>
            </a:r>
            <a:r>
              <a:rPr lang="ru-RU" sz="2600" dirty="0" err="1">
                <a:solidFill>
                  <a:schemeClr val="tx1"/>
                </a:solidFill>
                <a:latin typeface="Times New Roman" panose="02020603050405020304" pitchFamily="18" charset="0"/>
                <a:cs typeface="Times New Roman" panose="02020603050405020304" pitchFamily="18" charset="0"/>
              </a:rPr>
              <a:t>Card</a:t>
            </a:r>
            <a:r>
              <a:rPr lang="ru-RU" sz="2600" dirty="0">
                <a:solidFill>
                  <a:schemeClr val="tx1"/>
                </a:solidFill>
                <a:latin typeface="Times New Roman" panose="02020603050405020304" pitchFamily="18" charset="0"/>
                <a:cs typeface="Times New Roman" panose="02020603050405020304" pitchFamily="18" charset="0"/>
              </a:rPr>
              <a:t> АТА </a:t>
            </a:r>
            <a:r>
              <a:rPr lang="ru-RU" sz="2600" dirty="0" err="1">
                <a:solidFill>
                  <a:schemeClr val="tx1"/>
                </a:solidFill>
                <a:latin typeface="Times New Roman" panose="02020603050405020304" pitchFamily="18" charset="0"/>
                <a:cs typeface="Times New Roman" panose="02020603050405020304" pitchFamily="18" charset="0"/>
              </a:rPr>
              <a:t>Flash</a:t>
            </a:r>
            <a:r>
              <a:rPr lang="ru-RU" sz="2600" dirty="0">
                <a:solidFill>
                  <a:schemeClr val="tx1"/>
                </a:solidFill>
                <a:latin typeface="Times New Roman" panose="02020603050405020304" pitchFamily="18" charset="0"/>
                <a:cs typeface="Times New Roman" panose="02020603050405020304" pitchFamily="18" charset="0"/>
              </a:rPr>
              <a:t> (АТА-флэш-карта) не нуждаются в таком обеспечении, так как поддерживаются операционной системой.</a:t>
            </a:r>
          </a:p>
          <a:p>
            <a:pPr marL="0" indent="0">
              <a:buNone/>
            </a:pPr>
            <a:r>
              <a:rPr lang="ru-RU" sz="2600" dirty="0">
                <a:solidFill>
                  <a:schemeClr val="tx1"/>
                </a:solidFill>
                <a:latin typeface="Times New Roman" panose="02020603050405020304" pitchFamily="18" charset="0"/>
                <a:cs typeface="Times New Roman" panose="02020603050405020304" pitchFamily="18" charset="0"/>
              </a:rPr>
              <a:t>Для определения быстродействия и производительности USB-флэш-дисков используются стандартные программы и утилиты.</a:t>
            </a:r>
          </a:p>
          <a:p>
            <a:pPr>
              <a:lnSpc>
                <a:spcPct val="80000"/>
              </a:lnSpc>
              <a:buFont typeface="Wingdings" pitchFamily="2" charset="2"/>
              <a:buNone/>
            </a:pPr>
            <a:endParaRPr lang="ru-RU" altLang="ru-RU" sz="17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052736"/>
            <a:ext cx="1753644" cy="142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308304" y="3068960"/>
            <a:ext cx="1749483" cy="1057275"/>
          </a:xfrm>
          <a:prstGeom prst="rect">
            <a:avLst/>
          </a:prstGeom>
          <a:noFill/>
          <a:ln/>
        </p:spPr>
      </p:pic>
    </p:spTree>
    <p:extLst>
      <p:ext uri="{BB962C8B-B14F-4D97-AF65-F5344CB8AC3E}">
        <p14:creationId xmlns:p14="http://schemas.microsoft.com/office/powerpoint/2010/main" val="3752846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2675467"/>
            <a:ext cx="7876397" cy="3450696"/>
          </a:xfrm>
        </p:spPr>
        <p:txBody>
          <a:bodyPr>
            <a:normAutofit/>
          </a:bodyPr>
          <a:lstStyle/>
          <a:p>
            <a:pPr marL="0" indent="0">
              <a:buNone/>
            </a:pPr>
            <a:r>
              <a:rPr lang="ru-RU" sz="2800" dirty="0">
                <a:solidFill>
                  <a:schemeClr val="tx1"/>
                </a:solidFill>
                <a:latin typeface="Times New Roman" panose="02020603050405020304" pitchFamily="18" charset="0"/>
                <a:cs typeface="Times New Roman" panose="02020603050405020304" pitchFamily="18" charset="0"/>
              </a:rPr>
              <a:t>Память компьютера – специальное устройство для записи и хранения различного рода данных. Выделяют два типа памяти в компьютерном устройстве: оперативная и постоянная (внутренняя и внешняя).</a:t>
            </a:r>
          </a:p>
        </p:txBody>
      </p:sp>
      <p:sp>
        <p:nvSpPr>
          <p:cNvPr id="3" name="Заголовок 2"/>
          <p:cNvSpPr>
            <a:spLocks noGrp="1"/>
          </p:cNvSpPr>
          <p:nvPr>
            <p:ph type="title"/>
          </p:nvPr>
        </p:nvSpPr>
        <p:spPr/>
        <p:txBody>
          <a:bodyPr/>
          <a:lstStyle/>
          <a:p>
            <a:endParaRPr lang="ru-RU" dirty="0"/>
          </a:p>
        </p:txBody>
      </p:sp>
    </p:spTree>
    <p:extLst>
      <p:ext uri="{BB962C8B-B14F-4D97-AF65-F5344CB8AC3E}">
        <p14:creationId xmlns:p14="http://schemas.microsoft.com/office/powerpoint/2010/main" val="392986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1" y="1412776"/>
            <a:ext cx="5832648" cy="5040560"/>
          </a:xfrm>
        </p:spPr>
        <p:txBody>
          <a:bodyPr>
            <a:normAutofit fontScale="92500" lnSpcReduction="10000"/>
          </a:bodyPr>
          <a:lstStyle/>
          <a:p>
            <a:r>
              <a:rPr lang="ru-RU" b="1" dirty="0" smtClean="0">
                <a:latin typeface="Times New Roman" panose="02020603050405020304" pitchFamily="18" charset="0"/>
                <a:cs typeface="Times New Roman" panose="02020603050405020304" pitchFamily="18" charset="0"/>
              </a:rPr>
              <a:t>Постоянная память </a:t>
            </a:r>
            <a:r>
              <a:rPr lang="ru-RU" dirty="0" smtClean="0">
                <a:latin typeface="Times New Roman" panose="02020603050405020304" pitchFamily="18" charset="0"/>
                <a:cs typeface="Times New Roman" panose="02020603050405020304" pitchFamily="18" charset="0"/>
              </a:rPr>
              <a:t>– устройство для долговременного хранения программ и данных.</a:t>
            </a:r>
            <a:r>
              <a:rPr lang="ru-RU" dirty="0">
                <a:latin typeface="Times New Roman" panose="02020603050405020304" pitchFamily="18" charset="0"/>
                <a:cs typeface="Times New Roman" panose="02020603050405020304" pitchFamily="18" charset="0"/>
              </a:rPr>
              <a:t> это место хранения информации, с которой он работает. </a:t>
            </a:r>
            <a:r>
              <a:rPr lang="ru-RU" dirty="0" smtClean="0">
                <a:latin typeface="Times New Roman" panose="02020603050405020304" pitchFamily="18" charset="0"/>
                <a:cs typeface="Times New Roman" panose="02020603050405020304" pitchFamily="18" charset="0"/>
              </a:rPr>
              <a:t>Информация </a:t>
            </a:r>
            <a:r>
              <a:rPr lang="ru-RU" dirty="0">
                <a:latin typeface="Times New Roman" panose="02020603050405020304" pitchFamily="18" charset="0"/>
                <a:cs typeface="Times New Roman" panose="02020603050405020304" pitchFamily="18" charset="0"/>
              </a:rPr>
              <a:t>во внутренней памяти не сохраняется при выключении питания.</a:t>
            </a:r>
          </a:p>
          <a:p>
            <a:pPr marL="0" indent="0">
              <a:buNone/>
            </a:pPr>
            <a:r>
              <a:rPr lang="ru-RU" dirty="0">
                <a:latin typeface="Times New Roman" panose="02020603050405020304" pitchFamily="18" charset="0"/>
                <a:cs typeface="Times New Roman" panose="02020603050405020304" pitchFamily="18" charset="0"/>
              </a:rPr>
              <a:t>Память компьютера организована в виде множества ячеек, в которых могут храниться значения; каждая ячейка обозначается адресом. Размеры этих ячеек и, собственно, типы значений, которые могут в них храниться, отличаются у разных компьютеров. Некоторые старые компьютеры имели очень большой размер ячейки, иногда до 64 бит в каждой ячейке. Эти большие ячейки назывались "словами"</a:t>
            </a:r>
          </a:p>
          <a:p>
            <a:endParaRPr lang="ru-RU" dirty="0"/>
          </a:p>
        </p:txBody>
      </p:sp>
      <p:sp>
        <p:nvSpPr>
          <p:cNvPr id="3" name="Заголовок 2"/>
          <p:cNvSpPr>
            <a:spLocks noGrp="1"/>
          </p:cNvSpPr>
          <p:nvPr>
            <p:ph type="title"/>
          </p:nvPr>
        </p:nvSpPr>
        <p:spPr/>
        <p:txBody>
          <a:bodyPr/>
          <a:lstStyle/>
          <a:p>
            <a:r>
              <a:rPr lang="ru-RU" altLang="ru-RU" dirty="0">
                <a:solidFill>
                  <a:schemeClr val="tx1"/>
                </a:solidFill>
              </a:rPr>
              <a:t>Внутренняя память</a:t>
            </a:r>
            <a:endParaRPr lang="ru-RU" dirty="0">
              <a:solidFill>
                <a:schemeClr val="tx1"/>
              </a:solidFill>
            </a:endParaRPr>
          </a:p>
        </p:txBody>
      </p:sp>
      <p:sp>
        <p:nvSpPr>
          <p:cNvPr id="4" name="AutoShape 2" descr="ÐÐ½ÑÑÑÐµÐ½Ð½ÑÑ Ð¿Ð°Ð¼ÑÑÑ ÐºÐ¾Ð¼Ð¿ÑÑÑÐµÑÐ°"/>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140968"/>
            <a:ext cx="2826720"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6201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260648"/>
            <a:ext cx="6912768" cy="6192688"/>
          </a:xfrm>
        </p:spPr>
        <p:txBody>
          <a:bodyPr>
            <a:noAutofit/>
          </a:bodyPr>
          <a:lstStyle/>
          <a:p>
            <a:pPr>
              <a:lnSpc>
                <a:spcPct val="150000"/>
              </a:lnSpc>
            </a:pPr>
            <a:r>
              <a:rPr lang="ru-RU" sz="2200" b="1" dirty="0" smtClean="0">
                <a:solidFill>
                  <a:schemeClr val="tx1"/>
                </a:solidFill>
              </a:rPr>
              <a:t>Оперативная память </a:t>
            </a:r>
            <a:r>
              <a:rPr lang="ru-RU" sz="2200" dirty="0" smtClean="0"/>
              <a:t>– устройство для хранения программ и данных, которые обрабатываются процессором в текущем сеансе работы.</a:t>
            </a:r>
            <a:r>
              <a:rPr lang="ru-RU" sz="2200" dirty="0"/>
              <a:t> Устройства оперативной памяти иногда называют запоминающими устройствами с произвольным доступом. Это означает, что обращение к данным, хранящимся в оперативной памяти, не зависит от порядка их расположения в ней. Когда говорят о памяти компьютера, обычно подразумевают оперативную память, прежде всего микросхемы памяти или модули, в которых хранятся активные программы и данные, используемые процессором.</a:t>
            </a:r>
          </a:p>
        </p:txBody>
      </p:sp>
      <p:pic>
        <p:nvPicPr>
          <p:cNvPr id="1026" name="Picture 2" descr="http://www.tofmal.ru/projects/contest/ber/images/operati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3429000"/>
            <a:ext cx="2017874" cy="2855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416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476672"/>
            <a:ext cx="8520919" cy="4674832"/>
          </a:xfrm>
        </p:spPr>
        <p:txBody>
          <a:bodyPr>
            <a:normAutofit fontScale="92500"/>
          </a:bodyPr>
          <a:lstStyle/>
          <a:p>
            <a:pPr>
              <a:lnSpc>
                <a:spcPct val="150000"/>
              </a:lnSpc>
            </a:pPr>
            <a:r>
              <a:rPr lang="ru-RU" b="1" dirty="0" smtClean="0">
                <a:latin typeface="Times New Roman" panose="02020603050405020304" pitchFamily="18" charset="0"/>
                <a:cs typeface="Times New Roman" panose="02020603050405020304" pitchFamily="18" charset="0"/>
              </a:rPr>
              <a:t>Кэш – память </a:t>
            </a:r>
            <a:r>
              <a:rPr lang="ru-RU" dirty="0" smtClean="0">
                <a:latin typeface="Times New Roman" panose="02020603050405020304" pitchFamily="18" charset="0"/>
                <a:cs typeface="Times New Roman" panose="02020603050405020304" pitchFamily="18" charset="0"/>
              </a:rPr>
              <a:t>– служит для увеличения производительности компьютера, согласования работы устройств различной скорости.</a:t>
            </a:r>
            <a:r>
              <a:rPr lang="ru-RU" dirty="0">
                <a:latin typeface="Times New Roman" panose="02020603050405020304" pitchFamily="18" charset="0"/>
                <a:cs typeface="Times New Roman" panose="02020603050405020304" pitchFamily="18" charset="0"/>
              </a:rPr>
              <a:t> Кэш-память реализуется на микросхемах статической памяти SRAM (</a:t>
            </a:r>
            <a:r>
              <a:rPr lang="ru-RU" dirty="0" err="1">
                <a:latin typeface="Times New Roman" panose="02020603050405020304" pitchFamily="18" charset="0"/>
                <a:cs typeface="Times New Roman" panose="02020603050405020304" pitchFamily="18" charset="0"/>
              </a:rPr>
              <a:t>Static</a:t>
            </a:r>
            <a:r>
              <a:rPr lang="ru-RU" dirty="0">
                <a:latin typeface="Times New Roman" panose="02020603050405020304" pitchFamily="18" charset="0"/>
                <a:cs typeface="Times New Roman" panose="02020603050405020304" pitchFamily="18" charset="0"/>
              </a:rPr>
              <a:t> RAM), более быстродействующих, дорогих и </a:t>
            </a:r>
            <a:r>
              <a:rPr lang="ru-RU" dirty="0" err="1">
                <a:latin typeface="Times New Roman" panose="02020603050405020304" pitchFamily="18" charset="0"/>
                <a:cs typeface="Times New Roman" panose="02020603050405020304" pitchFamily="18" charset="0"/>
              </a:rPr>
              <a:t>малоёмких</a:t>
            </a:r>
            <a:r>
              <a:rPr lang="ru-RU" dirty="0">
                <a:latin typeface="Times New Roman" panose="02020603050405020304" pitchFamily="18" charset="0"/>
                <a:cs typeface="Times New Roman" panose="02020603050405020304" pitchFamily="18" charset="0"/>
              </a:rPr>
              <a:t>, чем DRAM. Современные микропроцессоры имеют встроенную кэш-память, так называемый кэш первого уровня размером до 384 Кбайт. Кроме того, на системной плате компьютера может быть установлен кэш второго уровня ёмкостью до 12 Мб.</a:t>
            </a:r>
          </a:p>
        </p:txBody>
      </p:sp>
      <p:pic>
        <p:nvPicPr>
          <p:cNvPr id="2050" name="Picture 2" descr="http://www.tofmal.ru/projects/contest/ber/images/cac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7" y="4233976"/>
            <a:ext cx="3480359" cy="2380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289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9" y="1124744"/>
            <a:ext cx="8496944" cy="5001419"/>
          </a:xfrm>
        </p:spPr>
        <p:txBody>
          <a:bodyPr>
            <a:normAutofit lnSpcReduction="10000"/>
          </a:bodyPr>
          <a:lstStyle/>
          <a:p>
            <a:r>
              <a:rPr lang="ru-RU" b="1" dirty="0">
                <a:solidFill>
                  <a:schemeClr val="tx1"/>
                </a:solidFill>
                <a:latin typeface="Times New Roman" panose="02020603050405020304" pitchFamily="18" charset="0"/>
                <a:cs typeface="Times New Roman" panose="02020603050405020304" pitchFamily="18" charset="0"/>
              </a:rPr>
              <a:t>Память типа ROM (ПЗУ)</a:t>
            </a:r>
            <a:endParaRPr lang="ru-RU" dirty="0">
              <a:solidFill>
                <a:schemeClr val="tx1"/>
              </a:solidFill>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В памяти типа ROM (</a:t>
            </a:r>
            <a:r>
              <a:rPr lang="ru-RU" dirty="0" err="1">
                <a:latin typeface="Times New Roman" panose="02020603050405020304" pitchFamily="18" charset="0"/>
                <a:cs typeface="Times New Roman" panose="02020603050405020304" pitchFamily="18" charset="0"/>
              </a:rPr>
              <a:t>Read</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Only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Memory</a:t>
            </a:r>
            <a:r>
              <a:rPr lang="ru-RU" dirty="0">
                <a:latin typeface="Times New Roman" panose="02020603050405020304" pitchFamily="18" charset="0"/>
                <a:cs typeface="Times New Roman" panose="02020603050405020304" pitchFamily="18" charset="0"/>
              </a:rPr>
              <a:t>) или ПЗУ (постоянное запоминающее устройство), данные можно только хранить, изменять их нельзя. Именно поэтому такая память используется только для чтения данных. ROM также часто называется энергонезависимой памятью, потому что любые данные, записанные в нее, сохраняются при выключении питания. Поэтому в ROM помещаются команды запуска ПК, т.е. программное обеспечение, которое загружает систему.</a:t>
            </a:r>
          </a:p>
          <a:p>
            <a:r>
              <a:rPr lang="ru-RU" dirty="0">
                <a:latin typeface="Times New Roman" panose="02020603050405020304" pitchFamily="18" charset="0"/>
                <a:cs typeface="Times New Roman" panose="02020603050405020304" pitchFamily="18" charset="0"/>
              </a:rPr>
              <a:t>ROM и оперативная память – не противоположные понятия. Часть адресного пространства оперативной памяти отводится хранения программного обеспечения, которое позволяет загрузить операционную систему.</a:t>
            </a:r>
          </a:p>
          <a:p>
            <a:endParaRPr lang="ru-RU" dirty="0"/>
          </a:p>
        </p:txBody>
      </p:sp>
    </p:spTree>
    <p:extLst>
      <p:ext uri="{BB962C8B-B14F-4D97-AF65-F5344CB8AC3E}">
        <p14:creationId xmlns:p14="http://schemas.microsoft.com/office/powerpoint/2010/main" val="1957367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1" y="1052736"/>
            <a:ext cx="8640960" cy="5073427"/>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ru-RU" dirty="0">
                <a:solidFill>
                  <a:schemeClr val="tx1"/>
                </a:solidFill>
                <a:latin typeface="Times New Roman" panose="02020603050405020304" pitchFamily="18" charset="0"/>
                <a:cs typeface="Times New Roman" panose="02020603050405020304" pitchFamily="18" charset="0"/>
              </a:rPr>
              <a:t>Термин «BIOS» употребляется по отношению к устройствам, совместимым с персональными компьютерами фирмы IBM. Для устройств, построенных на базе иных платформ, используются другие термины. Например, для компьютеров архитектуры SPARC набор микропрограмм может называться «</a:t>
            </a:r>
            <a:r>
              <a:rPr lang="ru-RU" b="1" dirty="0">
                <a:solidFill>
                  <a:schemeClr val="tx1"/>
                </a:solidFill>
                <a:latin typeface="Times New Roman" panose="02020603050405020304" pitchFamily="18" charset="0"/>
                <a:cs typeface="Times New Roman" panose="02020603050405020304" pitchFamily="18" charset="0"/>
              </a:rPr>
              <a:t>PROM</a:t>
            </a:r>
            <a:r>
              <a:rPr lang="ru-RU" dirty="0">
                <a:solidFill>
                  <a:schemeClr val="tx1"/>
                </a:solidFill>
                <a:latin typeface="Times New Roman" panose="02020603050405020304" pitchFamily="18" charset="0"/>
                <a:cs typeface="Times New Roman" panose="02020603050405020304" pitchFamily="18" charset="0"/>
              </a:rPr>
              <a:t>» или «</a:t>
            </a:r>
            <a:r>
              <a:rPr lang="ru-RU" b="1" dirty="0" err="1">
                <a:solidFill>
                  <a:schemeClr val="tx1"/>
                </a:solidFill>
                <a:latin typeface="Times New Roman" panose="02020603050405020304" pitchFamily="18" charset="0"/>
                <a:cs typeface="Times New Roman" panose="02020603050405020304" pitchFamily="18" charset="0"/>
              </a:rPr>
              <a:t>Boot</a:t>
            </a:r>
            <a:r>
              <a:rPr lang="ru-RU" dirty="0" smtClean="0">
                <a:solidFill>
                  <a:schemeClr val="tx1"/>
                </a:solidFill>
                <a:latin typeface="Times New Roman" panose="02020603050405020304" pitchFamily="18" charset="0"/>
                <a:cs typeface="Times New Roman" panose="02020603050405020304" pitchFamily="18" charset="0"/>
              </a:rPr>
              <a:t>».</a:t>
            </a:r>
            <a:r>
              <a:rPr lang="ru-RU" dirty="0">
                <a:solidFill>
                  <a:schemeClr val="tx1"/>
                </a:solidFill>
                <a:latin typeface="Times New Roman" panose="02020603050405020304" pitchFamily="18" charset="0"/>
                <a:cs typeface="Times New Roman" panose="02020603050405020304" pitchFamily="18" charset="0"/>
              </a:rPr>
              <a:t> BIOS материнской </a:t>
            </a:r>
            <a:r>
              <a:rPr lang="ru-RU" dirty="0" smtClean="0">
                <a:solidFill>
                  <a:schemeClr val="tx1"/>
                </a:solidFill>
                <a:latin typeface="Times New Roman" panose="02020603050405020304" pitchFamily="18" charset="0"/>
                <a:cs typeface="Times New Roman" panose="02020603050405020304" pitchFamily="18" charset="0"/>
              </a:rPr>
              <a:t>платы</a:t>
            </a:r>
            <a:endParaRPr lang="en-US" dirty="0" smtClean="0">
              <a:solidFill>
                <a:schemeClr val="tx1"/>
              </a:solidFill>
              <a:latin typeface="Times New Roman" panose="02020603050405020304" pitchFamily="18" charset="0"/>
              <a:cs typeface="Times New Roman" panose="02020603050405020304" pitchFamily="18" charset="0"/>
            </a:endParaRPr>
          </a:p>
          <a:p>
            <a:r>
              <a:rPr lang="ru-RU" dirty="0" smtClean="0">
                <a:solidFill>
                  <a:schemeClr val="tx1"/>
                </a:solidFill>
                <a:latin typeface="Times New Roman" panose="02020603050405020304" pitchFamily="18" charset="0"/>
                <a:cs typeface="Times New Roman" panose="02020603050405020304" pitchFamily="18" charset="0"/>
              </a:rPr>
              <a:t>В</a:t>
            </a:r>
            <a:r>
              <a:rPr lang="ru-RU" dirty="0">
                <a:solidFill>
                  <a:schemeClr val="tx1"/>
                </a:solidFill>
                <a:latin typeface="Times New Roman" panose="02020603050405020304" pitchFamily="18" charset="0"/>
                <a:cs typeface="Times New Roman" panose="02020603050405020304" pitchFamily="18" charset="0"/>
              </a:rPr>
              <a:t> IBM PC-совместимом компьютере, использующем микроархитектуру x86, код BIOS хранится на микросхеме EEPROM (ЭСППЗУ — </a:t>
            </a:r>
            <a:r>
              <a:rPr lang="ru-RU" b="1" dirty="0">
                <a:solidFill>
                  <a:schemeClr val="tx1"/>
                </a:solidFill>
                <a:latin typeface="Times New Roman" panose="02020603050405020304" pitchFamily="18" charset="0"/>
                <a:cs typeface="Times New Roman" panose="02020603050405020304" pitchFamily="18" charset="0"/>
              </a:rPr>
              <a:t>э</a:t>
            </a:r>
            <a:r>
              <a:rPr lang="ru-RU" dirty="0">
                <a:solidFill>
                  <a:schemeClr val="tx1"/>
                </a:solidFill>
                <a:latin typeface="Times New Roman" panose="02020603050405020304" pitchFamily="18" charset="0"/>
                <a:cs typeface="Times New Roman" panose="02020603050405020304" pitchFamily="18" charset="0"/>
              </a:rPr>
              <a:t>лектрически </a:t>
            </a:r>
            <a:r>
              <a:rPr lang="ru-RU" b="1" dirty="0">
                <a:solidFill>
                  <a:schemeClr val="tx1"/>
                </a:solidFill>
                <a:latin typeface="Times New Roman" panose="02020603050405020304" pitchFamily="18" charset="0"/>
                <a:cs typeface="Times New Roman" panose="02020603050405020304" pitchFamily="18" charset="0"/>
              </a:rPr>
              <a:t>с</a:t>
            </a:r>
            <a:r>
              <a:rPr lang="ru-RU" dirty="0">
                <a:solidFill>
                  <a:schemeClr val="tx1"/>
                </a:solidFill>
                <a:latin typeface="Times New Roman" panose="02020603050405020304" pitchFamily="18" charset="0"/>
                <a:cs typeface="Times New Roman" panose="02020603050405020304" pitchFamily="18" charset="0"/>
              </a:rPr>
              <a:t>тираемое </a:t>
            </a:r>
            <a:r>
              <a:rPr lang="ru-RU" b="1" dirty="0">
                <a:solidFill>
                  <a:schemeClr val="tx1"/>
                </a:solidFill>
                <a:latin typeface="Times New Roman" panose="02020603050405020304" pitchFamily="18" charset="0"/>
                <a:cs typeface="Times New Roman" panose="02020603050405020304" pitchFamily="18" charset="0"/>
              </a:rPr>
              <a:t>п</a:t>
            </a:r>
            <a:r>
              <a:rPr lang="ru-RU" dirty="0">
                <a:solidFill>
                  <a:schemeClr val="tx1"/>
                </a:solidFill>
                <a:latin typeface="Times New Roman" panose="02020603050405020304" pitchFamily="18" charset="0"/>
                <a:cs typeface="Times New Roman" panose="02020603050405020304" pitchFamily="18" charset="0"/>
              </a:rPr>
              <a:t>ерепрограммируемое </a:t>
            </a:r>
            <a:r>
              <a:rPr lang="ru-RU" b="1" dirty="0">
                <a:solidFill>
                  <a:schemeClr val="tx1"/>
                </a:solidFill>
                <a:latin typeface="Times New Roman" panose="02020603050405020304" pitchFamily="18" charset="0"/>
                <a:cs typeface="Times New Roman" panose="02020603050405020304" pitchFamily="18" charset="0"/>
              </a:rPr>
              <a:t>п</a:t>
            </a:r>
            <a:r>
              <a:rPr lang="ru-RU" dirty="0">
                <a:solidFill>
                  <a:schemeClr val="tx1"/>
                </a:solidFill>
                <a:latin typeface="Times New Roman" panose="02020603050405020304" pitchFamily="18" charset="0"/>
                <a:cs typeface="Times New Roman" panose="02020603050405020304" pitchFamily="18" charset="0"/>
              </a:rPr>
              <a:t>остоянное </a:t>
            </a:r>
            <a:r>
              <a:rPr lang="ru-RU" b="1" dirty="0">
                <a:solidFill>
                  <a:schemeClr val="tx1"/>
                </a:solidFill>
                <a:latin typeface="Times New Roman" panose="02020603050405020304" pitchFamily="18" charset="0"/>
                <a:cs typeface="Times New Roman" panose="02020603050405020304" pitchFamily="18" charset="0"/>
              </a:rPr>
              <a:t>з</a:t>
            </a:r>
            <a:r>
              <a:rPr lang="ru-RU" dirty="0">
                <a:solidFill>
                  <a:schemeClr val="tx1"/>
                </a:solidFill>
                <a:latin typeface="Times New Roman" panose="02020603050405020304" pitchFamily="18" charset="0"/>
                <a:cs typeface="Times New Roman" panose="02020603050405020304" pitchFamily="18" charset="0"/>
              </a:rPr>
              <a:t>апоминающее </a:t>
            </a:r>
            <a:r>
              <a:rPr lang="ru-RU" b="1" dirty="0">
                <a:solidFill>
                  <a:schemeClr val="tx1"/>
                </a:solidFill>
                <a:latin typeface="Times New Roman" panose="02020603050405020304" pitchFamily="18" charset="0"/>
                <a:cs typeface="Times New Roman" panose="02020603050405020304" pitchFamily="18" charset="0"/>
              </a:rPr>
              <a:t>у</a:t>
            </a:r>
            <a:r>
              <a:rPr lang="ru-RU" dirty="0">
                <a:solidFill>
                  <a:schemeClr val="tx1"/>
                </a:solidFill>
                <a:latin typeface="Times New Roman" panose="02020603050405020304" pitchFamily="18" charset="0"/>
                <a:cs typeface="Times New Roman" panose="02020603050405020304" pitchFamily="18" charset="0"/>
              </a:rPr>
              <a:t>стройство).</a:t>
            </a:r>
          </a:p>
          <a:p>
            <a:r>
              <a:rPr lang="ru-RU" dirty="0" smtClean="0">
                <a:solidFill>
                  <a:schemeClr val="tx1"/>
                </a:solidFill>
                <a:latin typeface="Times New Roman" panose="02020603050405020304" pitchFamily="18" charset="0"/>
                <a:cs typeface="Times New Roman" panose="02020603050405020304" pitchFamily="18" charset="0"/>
              </a:rPr>
              <a:t>Назначение </a:t>
            </a:r>
            <a:r>
              <a:rPr lang="ru-RU" dirty="0">
                <a:solidFill>
                  <a:schemeClr val="tx1"/>
                </a:solidFill>
                <a:latin typeface="Times New Roman" panose="02020603050405020304" pitchFamily="18" charset="0"/>
                <a:cs typeface="Times New Roman" panose="02020603050405020304" pitchFamily="18" charset="0"/>
              </a:rPr>
              <a:t>BIOS:</a:t>
            </a:r>
          </a:p>
          <a:p>
            <a:r>
              <a:rPr lang="ru-RU" dirty="0">
                <a:solidFill>
                  <a:schemeClr val="tx1"/>
                </a:solidFill>
                <a:latin typeface="Times New Roman" panose="02020603050405020304" pitchFamily="18" charset="0"/>
                <a:cs typeface="Times New Roman" panose="02020603050405020304" pitchFamily="18" charset="0"/>
              </a:rPr>
              <a:t>проверка работоспособности </a:t>
            </a:r>
            <a:r>
              <a:rPr lang="ru-RU" dirty="0" smtClean="0">
                <a:solidFill>
                  <a:schemeClr val="tx1"/>
                </a:solidFill>
                <a:latin typeface="Times New Roman" panose="02020603050405020304" pitchFamily="18" charset="0"/>
                <a:cs typeface="Times New Roman" panose="02020603050405020304" pitchFamily="18" charset="0"/>
              </a:rPr>
              <a:t>оборудования</a:t>
            </a:r>
            <a:endParaRPr lang="ru-RU" dirty="0">
              <a:solidFill>
                <a:schemeClr val="tx1"/>
              </a:solidFill>
              <a:latin typeface="Times New Roman" panose="02020603050405020304" pitchFamily="18" charset="0"/>
              <a:cs typeface="Times New Roman" panose="02020603050405020304" pitchFamily="18" charset="0"/>
            </a:endParaRPr>
          </a:p>
          <a:p>
            <a:r>
              <a:rPr lang="ru-RU" dirty="0">
                <a:solidFill>
                  <a:schemeClr val="tx1"/>
                </a:solidFill>
                <a:latin typeface="Times New Roman" panose="02020603050405020304" pitchFamily="18" charset="0"/>
                <a:cs typeface="Times New Roman" panose="02020603050405020304" pitchFamily="18" charset="0"/>
              </a:rPr>
              <a:t>загрузка операционной системы (ОС</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a:p>
            <a:r>
              <a:rPr lang="ru-RU" dirty="0">
                <a:solidFill>
                  <a:schemeClr val="tx1"/>
                </a:solidFill>
                <a:latin typeface="Times New Roman" panose="02020603050405020304" pitchFamily="18" charset="0"/>
                <a:cs typeface="Times New Roman" panose="02020603050405020304" pitchFamily="18" charset="0"/>
              </a:rPr>
              <a:t>предоставление API для работы с </a:t>
            </a:r>
            <a:r>
              <a:rPr lang="ru-RU" dirty="0" smtClean="0">
                <a:solidFill>
                  <a:schemeClr val="tx1"/>
                </a:solidFill>
                <a:latin typeface="Times New Roman" panose="02020603050405020304" pitchFamily="18" charset="0"/>
                <a:cs typeface="Times New Roman" panose="02020603050405020304" pitchFamily="18" charset="0"/>
              </a:rPr>
              <a:t>оборудованием;</a:t>
            </a:r>
            <a:endParaRPr lang="ru-RU" dirty="0">
              <a:solidFill>
                <a:schemeClr val="tx1"/>
              </a:solidFill>
              <a:latin typeface="Times New Roman" panose="02020603050405020304" pitchFamily="18" charset="0"/>
              <a:cs typeface="Times New Roman" panose="02020603050405020304" pitchFamily="18" charset="0"/>
            </a:endParaRPr>
          </a:p>
          <a:p>
            <a:r>
              <a:rPr lang="ru-RU" dirty="0">
                <a:solidFill>
                  <a:schemeClr val="tx1"/>
                </a:solidFill>
                <a:latin typeface="Times New Roman" panose="02020603050405020304" pitchFamily="18" charset="0"/>
                <a:cs typeface="Times New Roman" panose="02020603050405020304" pitchFamily="18" charset="0"/>
              </a:rPr>
              <a:t>настройка </a:t>
            </a:r>
            <a:r>
              <a:rPr lang="ru-RU" dirty="0" smtClean="0">
                <a:solidFill>
                  <a:schemeClr val="tx1"/>
                </a:solidFill>
                <a:latin typeface="Times New Roman" panose="02020603050405020304" pitchFamily="18" charset="0"/>
                <a:cs typeface="Times New Roman" panose="02020603050405020304" pitchFamily="18" charset="0"/>
              </a:rPr>
              <a:t>оборудования.</a:t>
            </a:r>
            <a:endParaRPr lang="ru-RU" dirty="0">
              <a:solidFill>
                <a:schemeClr val="tx1"/>
              </a:solidFill>
              <a:latin typeface="Times New Roman" panose="02020603050405020304" pitchFamily="18" charset="0"/>
              <a:cs typeface="Times New Roman" panose="02020603050405020304" pitchFamily="18" charset="0"/>
            </a:endParaRPr>
          </a:p>
          <a:p>
            <a:endParaRPr lang="ru-RU" dirty="0"/>
          </a:p>
        </p:txBody>
      </p:sp>
      <p:sp>
        <p:nvSpPr>
          <p:cNvPr id="3" name="Заголовок 2"/>
          <p:cNvSpPr>
            <a:spLocks noGrp="1"/>
          </p:cNvSpPr>
          <p:nvPr>
            <p:ph type="title"/>
          </p:nvPr>
        </p:nvSpPr>
        <p:spPr>
          <a:xfrm>
            <a:off x="457200" y="692696"/>
            <a:ext cx="8229600" cy="288032"/>
          </a:xfrm>
        </p:spPr>
        <p:txBody>
          <a:bodyPr>
            <a:normAutofit fontScale="90000"/>
          </a:bodyPr>
          <a:lstStyle/>
          <a:p>
            <a:r>
              <a:rPr lang="ru-RU" b="1" dirty="0">
                <a:solidFill>
                  <a:schemeClr val="tx1"/>
                </a:solidFill>
              </a:rPr>
              <a:t>BIOS</a:t>
            </a:r>
            <a:r>
              <a:rPr lang="ru-RU" dirty="0"/>
              <a:t/>
            </a:r>
            <a:br>
              <a:rPr lang="ru-RU" dirty="0"/>
            </a:br>
            <a:endParaRPr lang="ru-RU" dirty="0"/>
          </a:p>
        </p:txBody>
      </p:sp>
    </p:spTree>
    <p:extLst>
      <p:ext uri="{BB962C8B-B14F-4D97-AF65-F5344CB8AC3E}">
        <p14:creationId xmlns:p14="http://schemas.microsoft.com/office/powerpoint/2010/main" val="1635280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ru-RU" altLang="ru-RU" sz="3800" dirty="0"/>
              <a:t>Свойства внутренней памяти:</a:t>
            </a:r>
            <a:br>
              <a:rPr lang="ru-RU" altLang="ru-RU" sz="3800" dirty="0"/>
            </a:br>
            <a:endParaRPr lang="ru-RU" altLang="ru-RU" sz="3800" dirty="0"/>
          </a:p>
        </p:txBody>
      </p:sp>
      <p:sp>
        <p:nvSpPr>
          <p:cNvPr id="5" name="Rectangle 3"/>
          <p:cNvSpPr>
            <a:spLocks noGrp="1" noChangeArrowheads="1"/>
          </p:cNvSpPr>
          <p:nvPr>
            <p:ph idx="1"/>
          </p:nvPr>
        </p:nvSpPr>
        <p:spPr>
          <a:xfrm>
            <a:off x="395536" y="1340768"/>
            <a:ext cx="8424936" cy="4713387"/>
          </a:xfrm>
        </p:spPr>
        <p:txBody>
          <a:bodyPr>
            <a:normAutofit/>
          </a:bodyPr>
          <a:lstStyle/>
          <a:p>
            <a:pPr>
              <a:lnSpc>
                <a:spcPct val="90000"/>
              </a:lnSpc>
            </a:pPr>
            <a:r>
              <a:rPr lang="ru-RU" altLang="ru-RU" sz="2000" b="1" dirty="0">
                <a:solidFill>
                  <a:schemeClr val="tx1"/>
                </a:solidFill>
                <a:latin typeface="Times New Roman" panose="02020603050405020304" pitchFamily="18" charset="0"/>
                <a:cs typeface="Times New Roman" panose="02020603050405020304" pitchFamily="18" charset="0"/>
              </a:rPr>
              <a:t>Дискретность</a:t>
            </a:r>
            <a:endParaRPr lang="ru-RU" altLang="ru-RU" sz="2000" dirty="0">
              <a:solidFill>
                <a:schemeClr val="tx1"/>
              </a:solidFill>
              <a:latin typeface="Times New Roman" panose="02020603050405020304" pitchFamily="18" charset="0"/>
              <a:cs typeface="Times New Roman" panose="02020603050405020304" pitchFamily="18" charset="0"/>
            </a:endParaRPr>
          </a:p>
          <a:p>
            <a:pPr>
              <a:lnSpc>
                <a:spcPct val="90000"/>
              </a:lnSpc>
              <a:buFont typeface="Wingdings" pitchFamily="2" charset="2"/>
              <a:buNone/>
            </a:pPr>
            <a:r>
              <a:rPr lang="ru-RU" altLang="ru-RU" sz="2000" dirty="0">
                <a:solidFill>
                  <a:schemeClr val="tx1"/>
                </a:solidFill>
                <a:latin typeface="Times New Roman" panose="02020603050405020304" pitchFamily="18" charset="0"/>
                <a:cs typeface="Times New Roman" panose="02020603050405020304" pitchFamily="18" charset="0"/>
              </a:rPr>
              <a:t>Дискретные объекты состоят из отдельных частиц. Например, песок дискретен, т.к. состоит из песчинок. Память состоит из отдельных ячеек – битов.</a:t>
            </a:r>
          </a:p>
          <a:p>
            <a:pPr>
              <a:lnSpc>
                <a:spcPct val="90000"/>
              </a:lnSpc>
            </a:pPr>
            <a:r>
              <a:rPr lang="ru-RU" altLang="ru-RU" sz="2000" b="1" dirty="0">
                <a:solidFill>
                  <a:schemeClr val="tx1"/>
                </a:solidFill>
                <a:latin typeface="Times New Roman" panose="02020603050405020304" pitchFamily="18" charset="0"/>
                <a:cs typeface="Times New Roman" panose="02020603050405020304" pitchFamily="18" charset="0"/>
              </a:rPr>
              <a:t>Адресуемость</a:t>
            </a:r>
            <a:endParaRPr lang="ru-RU" altLang="ru-RU" sz="2000" dirty="0">
              <a:solidFill>
                <a:schemeClr val="tx1"/>
              </a:solidFill>
              <a:latin typeface="Times New Roman" panose="02020603050405020304" pitchFamily="18" charset="0"/>
              <a:cs typeface="Times New Roman" panose="02020603050405020304" pitchFamily="18" charset="0"/>
            </a:endParaRPr>
          </a:p>
          <a:p>
            <a:pPr>
              <a:lnSpc>
                <a:spcPct val="90000"/>
              </a:lnSpc>
              <a:buFont typeface="Wingdings" pitchFamily="2" charset="2"/>
              <a:buNone/>
            </a:pPr>
            <a:r>
              <a:rPr lang="ru-RU" altLang="ru-RU" sz="2000" dirty="0">
                <a:solidFill>
                  <a:schemeClr val="tx1"/>
                </a:solidFill>
                <a:latin typeface="Times New Roman" panose="02020603050405020304" pitchFamily="18" charset="0"/>
                <a:cs typeface="Times New Roman" panose="02020603050405020304" pitchFamily="18" charset="0"/>
              </a:rPr>
              <a:t>Во внутренней памяти компьютера все байты пронумерованы. Нумерация начинается с нуля. Порядковый номер байта называется его адресом. Занесение информации в память, а также извлечение ее из памяти, проводится по адресам.</a:t>
            </a:r>
          </a:p>
          <a:p>
            <a:pPr>
              <a:lnSpc>
                <a:spcPct val="90000"/>
              </a:lnSpc>
              <a:buFont typeface="Wingdings" pitchFamily="2" charset="2"/>
              <a:buNone/>
            </a:pPr>
            <a:r>
              <a:rPr lang="ru-RU" altLang="ru-RU" sz="2000" dirty="0">
                <a:solidFill>
                  <a:schemeClr val="tx1"/>
                </a:solidFill>
                <a:latin typeface="Times New Roman" panose="02020603050405020304" pitchFamily="18" charset="0"/>
                <a:cs typeface="Times New Roman" panose="02020603050405020304" pitchFamily="18" charset="0"/>
              </a:rPr>
              <a:t>Память можно представить как и многоквартирный дом, в котором каждая квартира – это байт, а номер квартиры – это адрес. Для того, чтобы почта дошла по назначению, необходимо указать правильный адрес. Именно так, по адресам, обращается к внутренней памяти процессор компьютера</a:t>
            </a:r>
            <a:r>
              <a:rPr lang="ru-RU" altLang="ru-RU" sz="1900" dirty="0"/>
              <a:t>.</a:t>
            </a:r>
          </a:p>
        </p:txBody>
      </p:sp>
    </p:spTree>
    <p:extLst>
      <p:ext uri="{BB962C8B-B14F-4D97-AF65-F5344CB8AC3E}">
        <p14:creationId xmlns:p14="http://schemas.microsoft.com/office/powerpoint/2010/main" val="3198243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836712"/>
            <a:ext cx="6264696" cy="5112568"/>
          </a:xfrm>
        </p:spPr>
        <p:txBody>
          <a:bodyPr>
            <a:normAutofit lnSpcReduction="10000"/>
          </a:bodyPr>
          <a:lstStyle/>
          <a:p>
            <a:pPr>
              <a:lnSpc>
                <a:spcPct val="90000"/>
              </a:lnSpc>
              <a:buFont typeface="Wingdings" pitchFamily="2" charset="2"/>
              <a:buNone/>
            </a:pPr>
            <a:r>
              <a:rPr lang="ru-RU" altLang="ru-RU" dirty="0">
                <a:solidFill>
                  <a:schemeClr val="tx1"/>
                </a:solidFill>
                <a:latin typeface="Times New Roman" panose="02020603050405020304" pitchFamily="18" charset="0"/>
                <a:cs typeface="Times New Roman" panose="02020603050405020304" pitchFamily="18" charset="0"/>
              </a:rPr>
              <a:t>Основной функцией внешней памяти компьютера является способность долговременно хранить большой объем информации (программы, документы, аудио- и видеоклипы и т. д.). </a:t>
            </a:r>
          </a:p>
          <a:p>
            <a:pPr>
              <a:lnSpc>
                <a:spcPct val="90000"/>
              </a:lnSpc>
              <a:buFont typeface="Wingdings" pitchFamily="2" charset="2"/>
              <a:buNone/>
            </a:pPr>
            <a:r>
              <a:rPr lang="ru-RU" altLang="ru-RU" dirty="0">
                <a:solidFill>
                  <a:schemeClr val="tx1"/>
                </a:solidFill>
                <a:latin typeface="Times New Roman" panose="02020603050405020304" pitchFamily="18" charset="0"/>
                <a:cs typeface="Times New Roman" panose="02020603050405020304" pitchFamily="18" charset="0"/>
              </a:rPr>
              <a:t>Устройство, которое обеспечивает запись/считывание информации, называется </a:t>
            </a:r>
            <a:r>
              <a:rPr lang="ru-RU" altLang="ru-RU" u="sng" dirty="0">
                <a:solidFill>
                  <a:schemeClr val="tx1"/>
                </a:solidFill>
                <a:latin typeface="Times New Roman" panose="02020603050405020304" pitchFamily="18" charset="0"/>
                <a:cs typeface="Times New Roman" panose="02020603050405020304" pitchFamily="18" charset="0"/>
              </a:rPr>
              <a:t>накопителем</a:t>
            </a:r>
            <a:r>
              <a:rPr lang="ru-RU" altLang="ru-RU" dirty="0">
                <a:solidFill>
                  <a:schemeClr val="tx1"/>
                </a:solidFill>
                <a:latin typeface="Times New Roman" panose="02020603050405020304" pitchFamily="18" charset="0"/>
                <a:cs typeface="Times New Roman" panose="02020603050405020304" pitchFamily="18" charset="0"/>
              </a:rPr>
              <a:t> или дисководом, а хранится информация на </a:t>
            </a:r>
            <a:r>
              <a:rPr lang="ru-RU" altLang="ru-RU" u="sng" dirty="0">
                <a:solidFill>
                  <a:schemeClr val="tx1"/>
                </a:solidFill>
                <a:latin typeface="Times New Roman" panose="02020603050405020304" pitchFamily="18" charset="0"/>
                <a:cs typeface="Times New Roman" panose="02020603050405020304" pitchFamily="18" charset="0"/>
              </a:rPr>
              <a:t>носителях</a:t>
            </a:r>
            <a:r>
              <a:rPr lang="ru-RU" altLang="ru-RU" dirty="0">
                <a:solidFill>
                  <a:schemeClr val="tx1"/>
                </a:solidFill>
                <a:latin typeface="Times New Roman" panose="02020603050405020304" pitchFamily="18" charset="0"/>
                <a:cs typeface="Times New Roman" panose="02020603050405020304" pitchFamily="18" charset="0"/>
              </a:rPr>
              <a:t> </a:t>
            </a:r>
            <a:endParaRPr lang="ru-RU" altLang="ru-RU" dirty="0" smtClean="0">
              <a:solidFill>
                <a:schemeClr val="tx1"/>
              </a:solidFill>
              <a:latin typeface="Times New Roman" panose="02020603050405020304" pitchFamily="18" charset="0"/>
              <a:cs typeface="Times New Roman" panose="02020603050405020304" pitchFamily="18" charset="0"/>
            </a:endParaRPr>
          </a:p>
          <a:p>
            <a:pPr>
              <a:lnSpc>
                <a:spcPct val="90000"/>
              </a:lnSpc>
              <a:buFont typeface="Wingdings" pitchFamily="2" charset="2"/>
              <a:buNone/>
            </a:pPr>
            <a:r>
              <a:rPr lang="ru-RU" altLang="ru-RU" dirty="0" smtClean="0">
                <a:solidFill>
                  <a:schemeClr val="tx1"/>
                </a:solidFill>
                <a:latin typeface="Times New Roman" panose="02020603050405020304" pitchFamily="18" charset="0"/>
                <a:cs typeface="Times New Roman" panose="02020603050405020304" pitchFamily="18" charset="0"/>
              </a:rPr>
              <a:t>В </a:t>
            </a:r>
            <a:r>
              <a:rPr lang="ru-RU" altLang="ru-RU" dirty="0">
                <a:solidFill>
                  <a:schemeClr val="tx1"/>
                </a:solidFill>
                <a:latin typeface="Times New Roman" panose="02020603050405020304" pitchFamily="18" charset="0"/>
                <a:cs typeface="Times New Roman" panose="02020603050405020304" pitchFamily="18" charset="0"/>
              </a:rPr>
              <a:t>накопителях на гибких магнитных дисках (НГМД или дискетах) и накопителях на жестких магнитных дисках (НЖМД или винчестерах), в основу записи, </a:t>
            </a:r>
            <a:r>
              <a:rPr lang="ru-RU" altLang="ru-RU" dirty="0" smtClean="0">
                <a:solidFill>
                  <a:schemeClr val="tx1"/>
                </a:solidFill>
                <a:latin typeface="Times New Roman" panose="02020603050405020304" pitchFamily="18" charset="0"/>
                <a:cs typeface="Times New Roman" panose="02020603050405020304" pitchFamily="18" charset="0"/>
              </a:rPr>
              <a:t>хранения</a:t>
            </a:r>
          </a:p>
          <a:p>
            <a:pPr>
              <a:lnSpc>
                <a:spcPct val="90000"/>
              </a:lnSpc>
              <a:buFont typeface="Wingdings" pitchFamily="2" charset="2"/>
              <a:buNone/>
            </a:pPr>
            <a:r>
              <a:rPr lang="ru-RU" altLang="ru-RU" dirty="0" smtClean="0">
                <a:solidFill>
                  <a:schemeClr val="tx1"/>
                </a:solidFill>
                <a:latin typeface="Times New Roman" panose="02020603050405020304" pitchFamily="18" charset="0"/>
                <a:cs typeface="Times New Roman" panose="02020603050405020304" pitchFamily="18" charset="0"/>
              </a:rPr>
              <a:t> </a:t>
            </a:r>
            <a:r>
              <a:rPr lang="ru-RU" altLang="ru-RU" dirty="0">
                <a:solidFill>
                  <a:schemeClr val="tx1"/>
                </a:solidFill>
                <a:latin typeface="Times New Roman" panose="02020603050405020304" pitchFamily="18" charset="0"/>
                <a:cs typeface="Times New Roman" panose="02020603050405020304" pitchFamily="18" charset="0"/>
              </a:rPr>
              <a:t>и считывания информации положен магнитный принцип, а в лазерных дисководах — оптический принцип.</a:t>
            </a:r>
          </a:p>
          <a:p>
            <a:endParaRPr lang="ru-RU" dirty="0"/>
          </a:p>
        </p:txBody>
      </p:sp>
      <p:sp>
        <p:nvSpPr>
          <p:cNvPr id="4" name="Rectangle 2"/>
          <p:cNvSpPr>
            <a:spLocks noGrp="1" noChangeArrowheads="1"/>
          </p:cNvSpPr>
          <p:nvPr>
            <p:ph type="title"/>
          </p:nvPr>
        </p:nvSpPr>
        <p:spPr>
          <a:xfrm>
            <a:off x="619375" y="-99392"/>
            <a:ext cx="8229600" cy="1252728"/>
          </a:xfrm>
        </p:spPr>
        <p:txBody>
          <a:bodyPr/>
          <a:lstStyle/>
          <a:p>
            <a:r>
              <a:rPr lang="ru-RU" altLang="ru-RU" b="1" dirty="0"/>
              <a:t>Внешняя память</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4005064"/>
            <a:ext cx="2712302" cy="2034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17558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129</TotalTime>
  <Words>1254</Words>
  <Application>Microsoft Office PowerPoint</Application>
  <PresentationFormat>Экран (4:3)</PresentationFormat>
  <Paragraphs>55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Волна</vt:lpstr>
      <vt:lpstr>Устройства памяти компьютера</vt:lpstr>
      <vt:lpstr>Презентация PowerPoint</vt:lpstr>
      <vt:lpstr>Внутренняя память</vt:lpstr>
      <vt:lpstr>Презентация PowerPoint</vt:lpstr>
      <vt:lpstr>Презентация PowerPoint</vt:lpstr>
      <vt:lpstr>Презентация PowerPoint</vt:lpstr>
      <vt:lpstr>BIOS </vt:lpstr>
      <vt:lpstr>Свойства внутренней памяти: </vt:lpstr>
      <vt:lpstr>Внешняя память</vt:lpstr>
      <vt:lpstr>Жесткий диск</vt:lpstr>
      <vt:lpstr>Емкость жестких дисков</vt:lpstr>
      <vt:lpstr>Лазерные диски и дисководы</vt:lpstr>
      <vt:lpstr>Устройства на основе flash-памяти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Устройства памяти компьютера</dc:title>
  <dc:creator>Ботагоз</dc:creator>
  <cp:lastModifiedBy>Ботагоз</cp:lastModifiedBy>
  <cp:revision>10</cp:revision>
  <dcterms:created xsi:type="dcterms:W3CDTF">2019-04-02T03:23:28Z</dcterms:created>
  <dcterms:modified xsi:type="dcterms:W3CDTF">2020-09-29T08:32:59Z</dcterms:modified>
</cp:coreProperties>
</file>