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9" r:id="rId2"/>
    <p:sldId id="270" r:id="rId3"/>
    <p:sldId id="271" r:id="rId4"/>
    <p:sldId id="256" r:id="rId5"/>
    <p:sldId id="257" r:id="rId6"/>
    <p:sldId id="272" r:id="rId7"/>
    <p:sldId id="264" r:id="rId8"/>
    <p:sldId id="265" r:id="rId9"/>
    <p:sldId id="273" r:id="rId10"/>
    <p:sldId id="267" r:id="rId11"/>
    <p:sldId id="268" r:id="rId12"/>
    <p:sldId id="275" r:id="rId13"/>
    <p:sldId id="258" r:id="rId14"/>
    <p:sldId id="259" r:id="rId15"/>
    <p:sldId id="274" r:id="rId16"/>
    <p:sldId id="260" r:id="rId17"/>
    <p:sldId id="261" r:id="rId18"/>
    <p:sldId id="262" r:id="rId19"/>
    <p:sldId id="277" r:id="rId20"/>
    <p:sldId id="276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1713A-3422-401D-86E4-5E9AAC37B8F9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EDEA4-1126-4503-982E-EC4891454C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4;&#1086;&#1082;&#1091;&#1084;&#1077;&#1085;&#1090;&#1099;\&#1044;&#1086;&#1082;&#1091;&#1084;&#1077;&#1085;&#1090;&#1099;\&#1054;&#1083;&#1100;&#1075;&#1072;\&#1059;&#1088;&#1086;&#1082;&#1080;%20&#1084;&#1091;&#1079;&#1099;&#1082;&#1080;\&#1050;&#1088;&#1080;&#1090;&#1089;&#1082;&#1072;&#1103;\6%20&#1082;&#1083;&#1072;&#1089;&#1089;\&#1060;&#1088;&#1077;&#1089;&#1082;&#1080;%20&#1057;&#1086;&#1092;&#1080;&#1080;%20&#1050;&#1080;&#1077;&#1074;&#1089;&#1082;&#1086;&#1081;\&#1054;&#1088;&#1085;&#1072;&#1084;&#1077;&#1085;&#1090;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6;&#1082;&#1091;&#1084;&#1077;&#1085;&#1090;&#1099;\&#1044;&#1086;&#1082;&#1091;&#1084;&#1077;&#1085;&#1090;&#1099;\&#1054;&#1083;&#1100;&#1075;&#1072;\&#1059;&#1088;&#1086;&#1082;&#1080;%20&#1084;&#1091;&#1079;&#1099;&#1082;&#1080;\&#1050;&#1088;&#1080;&#1090;&#1089;&#1082;&#1072;&#1103;\6%20&#1082;&#1083;&#1072;&#1089;&#1089;\&#1060;&#1088;&#1077;&#1089;&#1082;&#1080;%20&#1057;&#1086;&#1092;&#1080;&#1080;%20&#1050;&#1080;&#1077;&#1074;&#1089;&#1082;&#1086;&#1081;\&#1043;&#1088;&#1091;&#1087;&#1087;&#1086;&#1074;&#1086;&#1081;%20&#1087;&#1086;&#1088;&#1090;&#1088;&#1077;&#1090;%20&#1076;&#1086;&#1095;&#1077;&#1088;&#1077;&#1081;%20&#1071;&#1088;&#1086;&#1089;&#1083;&#1072;&#1074;&#1072;%20&#1052;&#1091;&#1076;&#1088;&#1086;&#1075;&#1086;.mp3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6;&#1082;&#1091;&#1084;&#1077;&#1085;&#1090;&#1099;\&#1044;&#1086;&#1082;&#1091;&#1084;&#1077;&#1085;&#1090;&#1099;\&#1054;&#1083;&#1100;&#1075;&#1072;\&#1059;&#1088;&#1086;&#1082;&#1080;%20&#1084;&#1091;&#1079;&#1099;&#1082;&#1080;\&#1050;&#1088;&#1080;&#1090;&#1089;&#1082;&#1072;&#1103;\6%20&#1082;&#1083;&#1072;&#1089;&#1089;\&#1060;&#1088;&#1077;&#1089;&#1082;&#1080;%20&#1057;&#1086;&#1092;&#1080;&#1080;%20&#1050;&#1080;&#1077;&#1074;&#1089;&#1082;&#1086;&#1081;\&#1041;&#1086;&#1088;&#1100;&#1073;&#1072;%20&#1088;&#1103;&#1078;&#1077;&#1085;&#1099;&#1093;.mp3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6;&#1082;&#1091;&#1084;&#1077;&#1085;&#1090;&#1099;\&#1044;&#1086;&#1082;&#1091;&#1084;&#1077;&#1085;&#1090;&#1099;\&#1054;&#1083;&#1100;&#1075;&#1072;\&#1059;&#1088;&#1086;&#1082;&#1080;%20&#1084;&#1091;&#1079;&#1099;&#1082;&#1080;\&#1050;&#1088;&#1080;&#1090;&#1089;&#1082;&#1072;&#1103;\6%20&#1082;&#1083;&#1072;&#1089;&#1089;\&#1060;&#1088;&#1077;&#1089;&#1082;&#1080;%20&#1057;&#1086;&#1092;&#1080;&#1080;%20&#1050;&#1080;&#1077;&#1074;&#1089;&#1082;&#1086;&#1081;\&#1052;&#1091;&#1079;&#1099;&#1082;&#1072;&#1085;&#1090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6;&#1082;&#1091;&#1084;&#1077;&#1085;&#1090;&#1099;\&#1044;&#1086;&#1082;&#1091;&#1084;&#1077;&#1085;&#1090;&#1099;\&#1054;&#1083;&#1100;&#1075;&#1072;\&#1059;&#1088;&#1086;&#1082;&#1080;%20&#1084;&#1091;&#1079;&#1099;&#1082;&#1080;\&#1050;&#1088;&#1080;&#1090;&#1089;&#1082;&#1072;&#1103;\6%20&#1082;&#1083;&#1072;&#1089;&#1089;\&#1060;&#1088;&#1077;&#1089;&#1082;&#1080;%20&#1057;&#1086;&#1092;&#1080;&#1080;%20&#1050;&#1080;&#1077;&#1074;&#1089;&#1082;&#1086;&#1081;\&#1057;&#1082;&#1086;&#1084;&#1086;&#1088;&#1086;&#1093;&#1080;.mp3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1044;&#1086;&#1082;&#1091;&#1084;&#1077;&#1085;&#1090;&#1099;\&#1044;&#1086;&#1082;&#1091;&#1084;&#1077;&#1085;&#1090;&#1099;\&#1054;&#1083;&#1100;&#1075;&#1072;\&#1059;&#1088;&#1086;&#1082;&#1080;%20&#1084;&#1091;&#1079;&#1099;&#1082;&#1080;\&#1050;&#1088;&#1080;&#1090;&#1089;&#1082;&#1072;&#1103;\6%20&#1082;&#1083;&#1072;&#1089;&#1089;\&#1060;&#1088;&#1077;&#1089;&#1082;&#1080;%20&#1057;&#1086;&#1092;&#1080;&#1080;%20&#1050;&#1080;&#1077;&#1074;&#1089;&#1082;&#1086;&#1081;\&#1047;&#1074;&#1077;&#1079;&#1076;&#1072;_&#1056;&#1086;&#1089;&#1089;&#1080;&#1103;%20&#1052;&#1048;&#1053;&#1059;&#1057;.mp3" TargetMode="External"/><Relationship Id="rId1" Type="http://schemas.openxmlformats.org/officeDocument/2006/relationships/audio" Target="file:///E:\&#1044;&#1086;&#1082;&#1091;&#1084;&#1077;&#1085;&#1090;&#1099;\&#1044;&#1086;&#1082;&#1091;&#1084;&#1077;&#1085;&#1090;&#1099;\&#1054;&#1083;&#1100;&#1075;&#1072;\&#1059;&#1088;&#1086;&#1082;&#1080;%20&#1084;&#1091;&#1079;&#1099;&#1082;&#1080;\&#1050;&#1088;&#1080;&#1090;&#1089;&#1082;&#1072;&#1103;\6%20&#1082;&#1083;&#1072;&#1089;&#1089;\&#1060;&#1088;&#1077;&#1089;&#1082;&#1080;%20&#1057;&#1086;&#1092;&#1080;&#1080;%20&#1050;&#1080;&#1077;&#1074;&#1089;&#1082;&#1086;&#1081;\&#1047;&#1074;&#1077;&#1079;&#1076;&#1072;_&#1056;&#1086;&#1089;&#1089;&#1080;&#1103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8572560" cy="37862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Валерий Григорьевич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Кикта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концертная Симфония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«Фрески Софии Киевской»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357826"/>
            <a:ext cx="8458200" cy="1357322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Музыканты – извечные маги</a:t>
            </a:r>
          </a:p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Вызывают виденья веков…</a:t>
            </a:r>
          </a:p>
          <a:p>
            <a:pPr algn="r"/>
            <a:r>
              <a:rPr lang="ru-RU" sz="1900" dirty="0" smtClean="0"/>
              <a:t>Б.Дубровин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457200"/>
            <a:ext cx="5848360" cy="1185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/>
              <a:t>«орнамент»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рефрен симфонии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428869"/>
            <a:ext cx="4919666" cy="1785950"/>
          </a:xfrm>
        </p:spPr>
        <p:txBody>
          <a:bodyPr/>
          <a:lstStyle/>
          <a:p>
            <a:r>
              <a:rPr lang="ru-RU" dirty="0" smtClean="0"/>
              <a:t>Стр. 59 </a:t>
            </a:r>
          </a:p>
          <a:p>
            <a:pPr>
              <a:buNone/>
            </a:pPr>
            <a:r>
              <a:rPr lang="ru-RU" dirty="0" smtClean="0"/>
              <a:t>(нотное приложение, задание 1)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master.festival.1september.ru/articles/649474/presentation/5.JPG"/>
          <p:cNvPicPr>
            <a:picLocks noChangeAspect="1" noChangeArrowheads="1"/>
          </p:cNvPicPr>
          <p:nvPr/>
        </p:nvPicPr>
        <p:blipFill>
          <a:blip r:embed="rId2"/>
          <a:srcRect l="6250" t="28125" r="47656" b="11458"/>
          <a:stretch>
            <a:fillRect/>
          </a:stretch>
        </p:blipFill>
        <p:spPr bwMode="auto">
          <a:xfrm>
            <a:off x="214282" y="214290"/>
            <a:ext cx="3643338" cy="3581587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4357694"/>
            <a:ext cx="8929718" cy="17859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3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Ми-и-и-и</a:t>
            </a:r>
            <a:r>
              <a:rPr lang="ru-RU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ре-до  си  </a:t>
            </a:r>
            <a:r>
              <a:rPr lang="ru-RU" sz="3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ля-я-я</a:t>
            </a:r>
            <a:r>
              <a:rPr lang="ru-RU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си-ля соль  фа  </a:t>
            </a:r>
            <a:r>
              <a:rPr lang="ru-RU" sz="3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ми-и</a:t>
            </a: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рнамент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07154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800" b="0" dirty="0" smtClean="0"/>
              <a:t>Тип </a:t>
            </a:r>
            <a:r>
              <a:rPr lang="ru-RU" sz="2800" b="0" dirty="0" smtClean="0"/>
              <a:t>композиции напоминает сюиту (</a:t>
            </a:r>
            <a:r>
              <a:rPr lang="ru-RU" sz="2800" b="0" dirty="0" err="1" smtClean="0"/>
              <a:t>девятичастное</a:t>
            </a:r>
            <a:r>
              <a:rPr lang="ru-RU" sz="2800" b="0" dirty="0" smtClean="0"/>
              <a:t> произведение):</a:t>
            </a:r>
            <a:endParaRPr lang="ru-RU" sz="2800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686800" cy="538321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         </a:t>
            </a:r>
            <a:r>
              <a:rPr lang="ru-RU" sz="2800" dirty="0" smtClean="0">
                <a:latin typeface="Arial" charset="0"/>
                <a:cs typeface="Arial" charset="0"/>
              </a:rPr>
              <a:t> 1 </a:t>
            </a:r>
            <a:r>
              <a:rPr lang="ru-RU" sz="2800" dirty="0" smtClean="0">
                <a:latin typeface="Arial" charset="0"/>
                <a:cs typeface="Arial" charset="0"/>
              </a:rPr>
              <a:t>Орнамент 1</a:t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       2 Зверь нападает на всадника</a:t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       3 Орнамент 2</a:t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       4 Групповой портрет дочерей Ярослава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              Мудрого              </a:t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       5 Михайловский придел</a:t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       6 Борьба ряженых</a:t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       7 Музыкант</a:t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       8 Скоморохи</a:t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       9 Орнамент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01082" cy="542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«Групповой портрет дочерей </a:t>
            </a:r>
            <a:r>
              <a:rPr lang="ru-RU" b="1" dirty="0" err="1" smtClean="0"/>
              <a:t>ярослава</a:t>
            </a:r>
            <a:r>
              <a:rPr lang="ru-RU" b="1" dirty="0" smtClean="0"/>
              <a:t> мудрого» </a:t>
            </a:r>
            <a:r>
              <a:rPr lang="ru-RU" dirty="0" smtClean="0"/>
              <a:t>(эпизод №4)</a:t>
            </a:r>
            <a:endParaRPr lang="ru-RU" dirty="0"/>
          </a:p>
        </p:txBody>
      </p:sp>
      <p:pic>
        <p:nvPicPr>
          <p:cNvPr id="2050" name="Picture 2" descr="http://cs408226.vk.me/v408226395/ae2b/z7yVlpHgni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6077725" cy="5286412"/>
          </a:xfrm>
          <a:prstGeom prst="rect">
            <a:avLst/>
          </a:prstGeom>
          <a:noFill/>
        </p:spPr>
      </p:pic>
      <p:pic>
        <p:nvPicPr>
          <p:cNvPr id="5" name="Групповой портрет дочерей Ярослава Мудрого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500826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«Борьба ряженых»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(эпизод №6)</a:t>
            </a:r>
            <a:endParaRPr lang="ru-RU" dirty="0"/>
          </a:p>
        </p:txBody>
      </p:sp>
      <p:pic>
        <p:nvPicPr>
          <p:cNvPr id="1026" name="Picture 2" descr="http://zbruc.eu/sites/default/files/pictures/borotba_ryadzhenyx_-_freska_-_sophia_cathedral_-_xi_centu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3"/>
            <a:ext cx="7000924" cy="5453721"/>
          </a:xfrm>
          <a:prstGeom prst="rect">
            <a:avLst/>
          </a:prstGeom>
          <a:noFill/>
        </p:spPr>
      </p:pic>
      <p:pic>
        <p:nvPicPr>
          <p:cNvPr id="5" name="Борьба ряженых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429520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dirty="0" smtClean="0"/>
              <a:t>Контраст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Ритм  темп  лад  </a:t>
            </a:r>
            <a:r>
              <a:rPr lang="ru-RU" dirty="0" err="1" smtClean="0"/>
              <a:t>звуковедения</a:t>
            </a:r>
            <a:r>
              <a:rPr lang="ru-RU" dirty="0" smtClean="0"/>
              <a:t>  форма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857892"/>
            <a:ext cx="8686800" cy="793737"/>
          </a:xfrm>
        </p:spPr>
        <p:txBody>
          <a:bodyPr/>
          <a:lstStyle/>
          <a:p>
            <a:r>
              <a:rPr lang="ru-RU" dirty="0" smtClean="0"/>
              <a:t>Стр. 60  вопрос 1 – 2 </a:t>
            </a:r>
            <a:endParaRPr lang="ru-RU" dirty="0"/>
          </a:p>
        </p:txBody>
      </p:sp>
      <p:pic>
        <p:nvPicPr>
          <p:cNvPr id="4" name="Picture 2" descr="http://cs408226.vk.me/v408226395/ae2b/z7yVlpHgni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4188703" cy="3643338"/>
          </a:xfrm>
          <a:prstGeom prst="rect">
            <a:avLst/>
          </a:prstGeom>
          <a:noFill/>
        </p:spPr>
      </p:pic>
      <p:pic>
        <p:nvPicPr>
          <p:cNvPr id="5" name="Picture 2" descr="http://zbruc.eu/sites/default/files/pictures/borotba_ryadzhenyx_-_freska_-_sophia_cathedral_-_xi_centu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4401827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«Музыкант»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(эпизод № 7)</a:t>
            </a:r>
            <a:endParaRPr lang="ru-RU" dirty="0"/>
          </a:p>
        </p:txBody>
      </p:sp>
      <p:pic>
        <p:nvPicPr>
          <p:cNvPr id="20482" name="Picture 2" descr="http://soros.novgorod.ru/projects/Toolkit/iparall/pic/sofia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3286148" cy="4919384"/>
          </a:xfrm>
          <a:prstGeom prst="rect">
            <a:avLst/>
          </a:prstGeom>
          <a:noFill/>
        </p:spPr>
      </p:pic>
      <p:pic>
        <p:nvPicPr>
          <p:cNvPr id="20484" name="Picture 4" descr="http://img.mp3arhiv.net/exphoto/sa3W5cDTYpDU15TZ4r0/george-baran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1" y="1643050"/>
            <a:ext cx="4701319" cy="4572032"/>
          </a:xfrm>
          <a:prstGeom prst="rect">
            <a:avLst/>
          </a:prstGeom>
          <a:noFill/>
        </p:spPr>
      </p:pic>
      <p:pic>
        <p:nvPicPr>
          <p:cNvPr id="6" name="Музыкан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1714488"/>
            <a:ext cx="304800" cy="304800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571868" y="6357958"/>
            <a:ext cx="5400652" cy="5000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Варьирование темы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7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«Скоморохи»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(эпизод №9)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7950" y="2857496"/>
            <a:ext cx="2786050" cy="322262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Как знакомая песенная тема симфонии звучит в «Скоморохах» на фоне колокольного звона?</a:t>
            </a:r>
            <a:endParaRPr lang="ru-RU" dirty="0"/>
          </a:p>
        </p:txBody>
      </p:sp>
      <p:pic>
        <p:nvPicPr>
          <p:cNvPr id="19458" name="Picture 2" descr="http://sofiyskiy-sobor.polnaya.info/images/sofiyskiy_sobor_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635699"/>
            <a:ext cx="6429420" cy="4963512"/>
          </a:xfrm>
          <a:prstGeom prst="rect">
            <a:avLst/>
          </a:prstGeom>
          <a:noFill/>
        </p:spPr>
      </p:pic>
      <p:pic>
        <p:nvPicPr>
          <p:cNvPr id="5" name="Скоморох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929454" y="15716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643182"/>
            <a:ext cx="3643338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«Фрески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софии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киевской»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Picture 2" descr="http://cs408226.vk.me/v408226395/ae2b/z7yVlpHgni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2786082" cy="2423337"/>
          </a:xfrm>
          <a:prstGeom prst="rect">
            <a:avLst/>
          </a:prstGeom>
          <a:noFill/>
        </p:spPr>
      </p:pic>
      <p:pic>
        <p:nvPicPr>
          <p:cNvPr id="5" name="Picture 2" descr="http://zbruc.eu/sites/default/files/pictures/borotba_ryadzhenyx_-_freska_-_sophia_cathedral_-_xi_centu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52"/>
            <a:ext cx="3117961" cy="2428892"/>
          </a:xfrm>
          <a:prstGeom prst="rect">
            <a:avLst/>
          </a:prstGeom>
          <a:noFill/>
        </p:spPr>
      </p:pic>
      <p:pic>
        <p:nvPicPr>
          <p:cNvPr id="6" name="Picture 2" descr="http://soros.novgorod.ru/projects/Toolkit/iparall/pic/sofia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928802"/>
            <a:ext cx="2143140" cy="3208294"/>
          </a:xfrm>
          <a:prstGeom prst="rect">
            <a:avLst/>
          </a:prstGeom>
          <a:noFill/>
        </p:spPr>
      </p:pic>
      <p:pic>
        <p:nvPicPr>
          <p:cNvPr id="7" name="Picture 2" descr="http://sofiyskiy-sobor.polnaya.info/images/sofiyskiy_sobor_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286256"/>
            <a:ext cx="3113559" cy="2403667"/>
          </a:xfrm>
          <a:prstGeom prst="rect">
            <a:avLst/>
          </a:prstGeom>
          <a:noFill/>
        </p:spPr>
      </p:pic>
      <p:pic>
        <p:nvPicPr>
          <p:cNvPr id="18434" name="Picture 2" descr="http://sofiyskiy-sobor.polnaya.info/images/sofiyskiy_sobor_3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801" y="5000636"/>
            <a:ext cx="2707125" cy="1714512"/>
          </a:xfrm>
          <a:prstGeom prst="rect">
            <a:avLst/>
          </a:prstGeom>
          <a:noFill/>
        </p:spPr>
      </p:pic>
      <p:pic>
        <p:nvPicPr>
          <p:cNvPr id="10" name="Picture 2" descr="http://sofiyskiy-sobor.polnaya.info/images/sofiyskiy_sobor_3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5267338"/>
            <a:ext cx="2286016" cy="1447810"/>
          </a:xfrm>
          <a:prstGeom prst="rect">
            <a:avLst/>
          </a:prstGeom>
          <a:noFill/>
        </p:spPr>
      </p:pic>
      <p:pic>
        <p:nvPicPr>
          <p:cNvPr id="11" name="Picture 2" descr="http://sofiyskiy-sobor.polnaya.info/images/sofiyskiy_sobor_3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42852"/>
            <a:ext cx="2571768" cy="1628786"/>
          </a:xfrm>
          <a:prstGeom prst="rect">
            <a:avLst/>
          </a:prstGeom>
          <a:noFill/>
        </p:spPr>
      </p:pic>
      <p:pic>
        <p:nvPicPr>
          <p:cNvPr id="12" name="Picture 2" descr="http://sofiyskiy-sobor.polnaya.info/images/sofiyskiy_sobor_3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28604"/>
            <a:ext cx="2857520" cy="1809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Звезда – Россия</a:t>
            </a:r>
            <a:r>
              <a:rPr lang="ru-RU" sz="4000" dirty="0">
                <a:solidFill>
                  <a:srgbClr val="993366"/>
                </a:solidFill>
              </a:rPr>
              <a:t> </a:t>
            </a:r>
            <a:br>
              <a:rPr lang="ru-RU" sz="4000" dirty="0">
                <a:solidFill>
                  <a:srgbClr val="993366"/>
                </a:solidFill>
              </a:rPr>
            </a:br>
            <a:r>
              <a:rPr lang="ru-RU" sz="2800" dirty="0"/>
              <a:t>(музыка и слова Ю.Таран)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Хохлома, волжский плес,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Ширь полей, плач берез.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Это ты, Родина моя,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Это ты, Россия. </a:t>
            </a:r>
            <a:br>
              <a:rPr lang="ru-RU" sz="2000" b="1" dirty="0"/>
            </a:br>
            <a:endParaRPr lang="ru-RU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Купола, неба высь.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Для тебя наша жизнь.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Это ты, Родина моя.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В мире нет красивей. </a:t>
            </a:r>
            <a:br>
              <a:rPr lang="ru-RU" sz="2000" b="1" dirty="0"/>
            </a:br>
            <a:endParaRPr lang="ru-RU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Россия, Россия - ты моя звезда,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Россия, Россия - ты моя судьба.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Россия, Россия - повторю я вновь: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Россия, Россия - ты моя любовь!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Журавли, тополя,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Хлеб, да соль, лик Кремля.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Это ты, Родина моя,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Это ты, Россия. </a:t>
            </a:r>
            <a:br>
              <a:rPr lang="ru-RU" sz="2000" b="1" dirty="0"/>
            </a:br>
            <a:endParaRPr lang="ru-RU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Детский смех, перепляс.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Доброта синих глаз.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Это ты, Родина моя.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В мире нет красивей. </a:t>
            </a:r>
            <a:br>
              <a:rPr lang="ru-RU" sz="2000" b="1" dirty="0"/>
            </a:br>
            <a:endParaRPr lang="ru-RU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Россия, Россия - ты моя звезда,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Россия, Россия - ты моя судьба.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Россия, Россия - повторю я вновь: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Россия, Россия - ты моя любовь!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5" name="Звезда_Росс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14546" y="571480"/>
            <a:ext cx="304800" cy="304800"/>
          </a:xfrm>
          <a:prstGeom prst="rect">
            <a:avLst/>
          </a:prstGeom>
        </p:spPr>
      </p:pic>
      <p:pic>
        <p:nvPicPr>
          <p:cNvPr id="6" name="Звезда_Россия МИНУС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6858016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14290"/>
            <a:ext cx="571504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Валерий Георгиевич </a:t>
            </a:r>
            <a:r>
              <a:rPr lang="ru-RU" dirty="0" err="1" smtClean="0"/>
              <a:t>Кикта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142984"/>
            <a:ext cx="5562608" cy="17319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(род. 22 октября 1941 в поселке Владимировка </a:t>
            </a:r>
            <a:r>
              <a:rPr lang="ru-RU" dirty="0" err="1" smtClean="0">
                <a:solidFill>
                  <a:schemeClr val="tx1"/>
                </a:solidFill>
              </a:rPr>
              <a:t>Волновахского</a:t>
            </a:r>
            <a:r>
              <a:rPr lang="ru-RU" dirty="0" smtClean="0">
                <a:solidFill>
                  <a:schemeClr val="tx1"/>
                </a:solidFill>
              </a:rPr>
              <a:t> р-на Донецкой области) — композитор, профессор Московской </a:t>
            </a:r>
            <a:r>
              <a:rPr lang="ru-RU" dirty="0" smtClean="0">
                <a:solidFill>
                  <a:schemeClr val="tx1"/>
                </a:solidFill>
              </a:rPr>
              <a:t>консерватории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628" name="Picture 4" descr="http://s3.afisha.net/Afisha7Files/UGPhotos/75b/75ba20f5-a7ef-4082-8731-bf5104e4bb44/p_F.jpg"/>
          <p:cNvPicPr>
            <a:picLocks noChangeAspect="1" noChangeArrowheads="1"/>
          </p:cNvPicPr>
          <p:nvPr/>
        </p:nvPicPr>
        <p:blipFill>
          <a:blip r:embed="rId2"/>
          <a:srcRect t="8036"/>
          <a:stretch>
            <a:fillRect/>
          </a:stretch>
        </p:blipFill>
        <p:spPr bwMode="auto">
          <a:xfrm>
            <a:off x="214282" y="214290"/>
            <a:ext cx="3029527" cy="3714776"/>
          </a:xfrm>
          <a:prstGeom prst="rect">
            <a:avLst/>
          </a:prstGeom>
          <a:noFill/>
        </p:spPr>
      </p:pic>
      <p:pic>
        <p:nvPicPr>
          <p:cNvPr id="26632" name="Picture 8" descr="http://justus.com.ua/ru/images/original/5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86058"/>
            <a:ext cx="5191115" cy="389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 58 – 61 читать</a:t>
            </a:r>
          </a:p>
          <a:p>
            <a:r>
              <a:rPr lang="ru-RU" dirty="0" smtClean="0"/>
              <a:t>Слушание музыки</a:t>
            </a:r>
          </a:p>
          <a:p>
            <a:r>
              <a:rPr lang="ru-RU" dirty="0" smtClean="0"/>
              <a:t>Дополнительно: ТТ стр. 22 – 25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578644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Собор </a:t>
            </a:r>
            <a:r>
              <a:rPr lang="ru-RU" dirty="0" err="1" smtClean="0"/>
              <a:t>софии</a:t>
            </a:r>
            <a:r>
              <a:rPr lang="ru-RU" dirty="0" smtClean="0"/>
              <a:t> киевской</a:t>
            </a:r>
            <a:br>
              <a:rPr lang="ru-RU" dirty="0" smtClean="0"/>
            </a:br>
            <a:r>
              <a:rPr lang="en-US" dirty="0" smtClean="0"/>
              <a:t>XI </a:t>
            </a:r>
            <a:r>
              <a:rPr lang="ru-RU" dirty="0" smtClean="0"/>
              <a:t>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5286388"/>
            <a:ext cx="6429420" cy="142873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Собор возведён в Киеве в честь 50-летия принятия христианства на Руси. Святую Софию считали символом премудрости Божией. </a:t>
            </a:r>
            <a:endParaRPr lang="ru-RU" dirty="0"/>
          </a:p>
        </p:txBody>
      </p:sp>
      <p:pic>
        <p:nvPicPr>
          <p:cNvPr id="40962" name="Picture 2" descr="http://magic-candles.ru/uploads/posts/2013-05/thumbs/1367695750_0c88e71c3b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3"/>
            <a:ext cx="2627816" cy="3714776"/>
          </a:xfrm>
          <a:prstGeom prst="rect">
            <a:avLst/>
          </a:prstGeom>
          <a:noFill/>
        </p:spPr>
      </p:pic>
      <p:pic>
        <p:nvPicPr>
          <p:cNvPr id="5" name="Рисунок 4" descr="sophia_kievskay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14422"/>
            <a:ext cx="595217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3929066"/>
            <a:ext cx="3000364" cy="1000132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Ярослав мудрый 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rostoprikol.com/img/picture/May/07/b193c1809a80c54acbbdba3b15e893a3/5.jpg"/>
          <p:cNvPicPr>
            <a:picLocks noChangeAspect="1" noChangeArrowheads="1"/>
          </p:cNvPicPr>
          <p:nvPr/>
        </p:nvPicPr>
        <p:blipFill>
          <a:blip r:embed="rId2"/>
          <a:srcRect l="4433" r="8687" b="2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Главный алтарь собора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rv3-4.playcast.ru/uploads/2015/04/21/13271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81947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42852"/>
            <a:ext cx="3490906" cy="838200"/>
          </a:xfrm>
        </p:spPr>
        <p:txBody>
          <a:bodyPr/>
          <a:lstStyle/>
          <a:p>
            <a:r>
              <a:rPr lang="ru-RU" dirty="0" smtClean="0"/>
              <a:t>фреска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554162"/>
            <a:ext cx="3705220" cy="4525963"/>
          </a:xfrm>
        </p:spPr>
        <p:txBody>
          <a:bodyPr/>
          <a:lstStyle/>
          <a:p>
            <a:r>
              <a:rPr lang="ru-RU" dirty="0" smtClean="0"/>
              <a:t>от </a:t>
            </a:r>
            <a:r>
              <a:rPr lang="ru-RU" dirty="0" err="1" smtClean="0"/>
              <a:t>итал</a:t>
            </a:r>
            <a:r>
              <a:rPr lang="ru-RU" dirty="0" smtClean="0"/>
              <a:t>. </a:t>
            </a:r>
            <a:r>
              <a:rPr lang="ru-RU" b="1" dirty="0" err="1" smtClean="0"/>
              <a:t>fresco</a:t>
            </a:r>
            <a:r>
              <a:rPr lang="ru-RU" dirty="0" smtClean="0"/>
              <a:t> — </a:t>
            </a:r>
            <a:r>
              <a:rPr lang="ru-RU" dirty="0" smtClean="0"/>
              <a:t>свежий, </a:t>
            </a:r>
            <a:r>
              <a:rPr lang="ru-RU" dirty="0" err="1" smtClean="0"/>
              <a:t>aффреско</a:t>
            </a:r>
            <a:r>
              <a:rPr lang="ru-RU" dirty="0" smtClean="0"/>
              <a:t> (</a:t>
            </a:r>
            <a:r>
              <a:rPr lang="ru-RU" dirty="0" err="1" smtClean="0"/>
              <a:t>итал</a:t>
            </a:r>
            <a:r>
              <a:rPr lang="ru-RU" dirty="0" smtClean="0"/>
              <a:t>. </a:t>
            </a:r>
            <a:r>
              <a:rPr lang="ru-RU" dirty="0" err="1" smtClean="0"/>
              <a:t>affresco</a:t>
            </a:r>
            <a:r>
              <a:rPr lang="ru-RU" dirty="0" smtClean="0"/>
              <a:t>) — живопись по сырой штукатурке, одна из техник стенных </a:t>
            </a:r>
            <a:r>
              <a:rPr lang="ru-RU" dirty="0" smtClean="0"/>
              <a:t>росписей</a:t>
            </a:r>
            <a:endParaRPr lang="ru-RU" dirty="0"/>
          </a:p>
        </p:txBody>
      </p:sp>
      <p:pic>
        <p:nvPicPr>
          <p:cNvPr id="23554" name="Picture 2" descr="http://static.biblioclub.ru/art_portal/pictures/477/477731/drsk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86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alchevskpravoslavniy.ru/wp-content/uploads/2010/06/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7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vitppt.com.ua/images/52/51614/77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14290"/>
            <a:ext cx="571504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Концертная Симфония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«Фрески Софии Киевской»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285860"/>
            <a:ext cx="6072230" cy="857256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b="1" dirty="0" smtClean="0">
                <a:solidFill>
                  <a:schemeClr val="tx1"/>
                </a:solidFill>
              </a:rPr>
              <a:t>Инструментальный концерт </a:t>
            </a:r>
            <a:r>
              <a:rPr lang="ru-RU" dirty="0" smtClean="0">
                <a:solidFill>
                  <a:schemeClr val="tx1"/>
                </a:solidFill>
              </a:rPr>
              <a:t>с солирующим инструментом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628" name="Picture 4" descr="http://s3.afisha.net/Afisha7Files/UGPhotos/75b/75ba20f5-a7ef-4082-8731-bf5104e4bb44/p_F.jpg"/>
          <p:cNvPicPr>
            <a:picLocks noChangeAspect="1" noChangeArrowheads="1"/>
          </p:cNvPicPr>
          <p:nvPr/>
        </p:nvPicPr>
        <p:blipFill>
          <a:blip r:embed="rId2"/>
          <a:srcRect t="8036"/>
          <a:stretch>
            <a:fillRect/>
          </a:stretch>
        </p:blipFill>
        <p:spPr bwMode="auto">
          <a:xfrm>
            <a:off x="500034" y="285728"/>
            <a:ext cx="2214578" cy="27154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3071810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Валерий Георгиевич 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Кикта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http://master.festival.1september.ru/articles/649474/presentation/5.JPG"/>
          <p:cNvPicPr>
            <a:picLocks noChangeAspect="1" noChangeArrowheads="1"/>
          </p:cNvPicPr>
          <p:nvPr/>
        </p:nvPicPr>
        <p:blipFill>
          <a:blip r:embed="rId3"/>
          <a:srcRect l="6250" t="28125" r="47656" b="11458"/>
          <a:stretch>
            <a:fillRect/>
          </a:stretch>
        </p:blipFill>
        <p:spPr bwMode="auto">
          <a:xfrm>
            <a:off x="285720" y="3786190"/>
            <a:ext cx="2928958" cy="2879315"/>
          </a:xfrm>
          <a:prstGeom prst="rect">
            <a:avLst/>
          </a:prstGeom>
          <a:noFill/>
        </p:spPr>
      </p:pic>
      <p:pic>
        <p:nvPicPr>
          <p:cNvPr id="41994" name="Picture 10" descr="http://photoshopia.ru/usergallery/data/656/medium/strunny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36362">
            <a:off x="3782687" y="1060748"/>
            <a:ext cx="2508889" cy="3744611"/>
          </a:xfrm>
          <a:prstGeom prst="rect">
            <a:avLst/>
          </a:prstGeom>
          <a:noFill/>
        </p:spPr>
      </p:pic>
      <p:pic>
        <p:nvPicPr>
          <p:cNvPr id="41996" name="Picture 12" descr="http://ekladata.com/d8gRgLArX2zrxpuihHCVEliNDz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214554"/>
            <a:ext cx="2571768" cy="4473942"/>
          </a:xfrm>
          <a:prstGeom prst="rect">
            <a:avLst/>
          </a:prstGeom>
          <a:noFill/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3214678" y="4786322"/>
            <a:ext cx="3286148" cy="18573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286116" y="4572008"/>
            <a:ext cx="3286148" cy="214314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dirty="0" smtClean="0"/>
              <a:t>2. </a:t>
            </a:r>
            <a:r>
              <a:rPr lang="ru-RU" sz="3000" b="1" dirty="0" smtClean="0"/>
              <a:t>Форма «рондо» </a:t>
            </a:r>
            <a:r>
              <a:rPr lang="ru-RU" sz="3000" dirty="0" smtClean="0"/>
              <a:t>с одинаковыми рефренами и контрастными эпизодами</a:t>
            </a:r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257</Words>
  <PresentationFormat>Экран (4:3)</PresentationFormat>
  <Paragraphs>63</Paragraphs>
  <Slides>21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Валерий Григорьевич Кикта  концертная Симфония  «Фрески Софии Киевской»</vt:lpstr>
      <vt:lpstr>Валерий Георгиевич Кикта</vt:lpstr>
      <vt:lpstr>Собор софии киевской XI век</vt:lpstr>
      <vt:lpstr>Слайд 4</vt:lpstr>
      <vt:lpstr>Главный алтарь собора</vt:lpstr>
      <vt:lpstr>фреска</vt:lpstr>
      <vt:lpstr>Слайд 7</vt:lpstr>
      <vt:lpstr>Слайд 8</vt:lpstr>
      <vt:lpstr>Концертная Симфония  «Фрески Софии Киевской» </vt:lpstr>
      <vt:lpstr>«орнамент»    рефрен симфонии </vt:lpstr>
      <vt:lpstr>Слайд 11</vt:lpstr>
      <vt:lpstr>Тип композиции напоминает сюиту (девятичастное произведение):</vt:lpstr>
      <vt:lpstr>«Групповой портрет дочерей ярослава мудрого» (эпизод №4)</vt:lpstr>
      <vt:lpstr>«Борьба ряженых»  (эпизод №6)</vt:lpstr>
      <vt:lpstr>Контраст  Ритм  темп  лад  звуковедения  форма   </vt:lpstr>
      <vt:lpstr>«Музыкант» (эпизод № 7)</vt:lpstr>
      <vt:lpstr>«Скоморохи» (эпизод №9)</vt:lpstr>
      <vt:lpstr>«Фрески софии киевской»</vt:lpstr>
      <vt:lpstr>Звезда – Россия  (музыка и слова Ю.Таран)</vt:lpstr>
      <vt:lpstr>Слайд 20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2015-11-05T06:00:11Z</dcterms:created>
  <dcterms:modified xsi:type="dcterms:W3CDTF">2015-11-05T08:13:30Z</dcterms:modified>
</cp:coreProperties>
</file>