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45"/>
  </p:notesMasterIdLst>
  <p:sldIdLst>
    <p:sldId id="303" r:id="rId2"/>
    <p:sldId id="256" r:id="rId3"/>
    <p:sldId id="257" r:id="rId4"/>
    <p:sldId id="258" r:id="rId5"/>
    <p:sldId id="289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300" r:id="rId14"/>
    <p:sldId id="291" r:id="rId15"/>
    <p:sldId id="293" r:id="rId16"/>
    <p:sldId id="294" r:id="rId17"/>
    <p:sldId id="295" r:id="rId18"/>
    <p:sldId id="296" r:id="rId19"/>
    <p:sldId id="298" r:id="rId20"/>
    <p:sldId id="299" r:id="rId21"/>
    <p:sldId id="259" r:id="rId22"/>
    <p:sldId id="260" r:id="rId23"/>
    <p:sldId id="302" r:id="rId24"/>
    <p:sldId id="277" r:id="rId25"/>
    <p:sldId id="261" r:id="rId26"/>
    <p:sldId id="262" r:id="rId27"/>
    <p:sldId id="263" r:id="rId28"/>
    <p:sldId id="264" r:id="rId29"/>
    <p:sldId id="265" r:id="rId30"/>
    <p:sldId id="266" r:id="rId31"/>
    <p:sldId id="267" r:id="rId32"/>
    <p:sldId id="268" r:id="rId33"/>
    <p:sldId id="269" r:id="rId34"/>
    <p:sldId id="270" r:id="rId35"/>
    <p:sldId id="271" r:id="rId36"/>
    <p:sldId id="272" r:id="rId37"/>
    <p:sldId id="273" r:id="rId38"/>
    <p:sldId id="274" r:id="rId39"/>
    <p:sldId id="275" r:id="rId40"/>
    <p:sldId id="276" r:id="rId41"/>
    <p:sldId id="278" r:id="rId42"/>
    <p:sldId id="280" r:id="rId43"/>
    <p:sldId id="301" r:id="rId44"/>
  </p:sldIdLst>
  <p:sldSz cx="10287000" cy="6858000" type="35mm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78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164" y="72"/>
      </p:cViewPr>
      <p:guideLst>
        <p:guide orient="horz" pos="216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96101-90CA-4009-A7A9-148D1FBCD4FA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BFBD5-E836-4652-86A5-93ED37C26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57250" y="685800"/>
            <a:ext cx="51435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EBFBD5-E836-4652-86A5-93ED37C268C6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0287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73477" y="69758"/>
            <a:ext cx="10140044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457325" y="3200400"/>
            <a:ext cx="72009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4D42-FB7C-46AB-A946-313BB16C2F0D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EF446EE-2866-45D3-B093-15DD893232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0799" y="1449306"/>
            <a:ext cx="10149229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70799" y="1396720"/>
            <a:ext cx="10149229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70799" y="2976649"/>
            <a:ext cx="10149229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14350" y="1505933"/>
            <a:ext cx="92583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4D42-FB7C-46AB-A946-313BB16C2F0D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46EE-2866-45D3-B093-15DD89323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58075" y="274644"/>
            <a:ext cx="226314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28700" y="274643"/>
            <a:ext cx="6257925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4D42-FB7C-46AB-A946-313BB16C2F0D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46EE-2866-45D3-B093-15DD89323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4D42-FB7C-46AB-A946-313BB16C2F0D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46EE-2866-45D3-B093-15DD893232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028700" y="1447800"/>
            <a:ext cx="874395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0287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73477" y="69758"/>
            <a:ext cx="10140044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602" y="952503"/>
            <a:ext cx="874395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602" y="2547938"/>
            <a:ext cx="874395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4D42-FB7C-46AB-A946-313BB16C2F0D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900112" y="6172200"/>
            <a:ext cx="4500563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78089" y="2376830"/>
            <a:ext cx="10140204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7791" y="2341478"/>
            <a:ext cx="10140504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76846" y="2468880"/>
            <a:ext cx="10141449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64592" y="6208776"/>
            <a:ext cx="514350" cy="457200"/>
          </a:xfrm>
        </p:spPr>
        <p:txBody>
          <a:bodyPr/>
          <a:lstStyle/>
          <a:p>
            <a:fld id="{CEF446EE-2866-45D3-B093-15DD89323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4D42-FB7C-46AB-A946-313BB16C2F0D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46EE-2866-45D3-B093-15DD893232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1028700" y="1447800"/>
            <a:ext cx="421767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550694" y="1447800"/>
            <a:ext cx="421767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700" y="273050"/>
            <a:ext cx="874395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28700" y="1447800"/>
            <a:ext cx="4200525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2125" y="1447800"/>
            <a:ext cx="4200525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4D42-FB7C-46AB-A946-313BB16C2F0D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46EE-2866-45D3-B093-15DD893232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1028700" y="2247900"/>
            <a:ext cx="4200525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5572125" y="2247900"/>
            <a:ext cx="4200525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4D42-FB7C-46AB-A946-313BB16C2F0D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46EE-2866-45D3-B093-15DD89323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4D42-FB7C-46AB-A946-313BB16C2F0D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46EE-2866-45D3-B093-15DD89323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0287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72009" y="69755"/>
            <a:ext cx="10140044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700" y="273050"/>
            <a:ext cx="874395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28700" y="1600200"/>
            <a:ext cx="2143125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4D42-FB7C-46AB-A946-313BB16C2F0D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46EE-2866-45D3-B093-15DD893232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3343275" y="1600200"/>
            <a:ext cx="6429375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700" y="4900550"/>
            <a:ext cx="8229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28700" y="5445825"/>
            <a:ext cx="8229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4D42-FB7C-46AB-A946-313BB16C2F0D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028700" y="6172200"/>
            <a:ext cx="4371975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64592" y="6208776"/>
            <a:ext cx="514350" cy="457200"/>
          </a:xfrm>
        </p:spPr>
        <p:txBody>
          <a:bodyPr/>
          <a:lstStyle/>
          <a:p>
            <a:fld id="{CEF446EE-2866-45D3-B093-15DD893232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76845" y="4683555"/>
            <a:ext cx="1013269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77073" y="4650477"/>
            <a:ext cx="1013246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77075" y="4773227"/>
            <a:ext cx="1013246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76848" y="66678"/>
            <a:ext cx="1012710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0287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72009" y="69755"/>
            <a:ext cx="10140044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028700" y="274638"/>
            <a:ext cx="874395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028700" y="1447800"/>
            <a:ext cx="874395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943726" y="6191250"/>
            <a:ext cx="2786063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D184D42-FB7C-46AB-A946-313BB16C2F0D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028700" y="6172200"/>
            <a:ext cx="44577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64592" y="6210300"/>
            <a:ext cx="51435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EF446EE-2866-45D3-B093-15DD89323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57325" y="3200399"/>
            <a:ext cx="7368020" cy="300643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Подготовили: </a:t>
            </a:r>
          </a:p>
          <a:p>
            <a:r>
              <a:rPr lang="ru-RU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К</a:t>
            </a:r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лассный руководитель 2 «Б» класса  </a:t>
            </a:r>
          </a:p>
          <a:p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Василенко Наталия </a:t>
            </a:r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Анатольевна,</a:t>
            </a:r>
            <a:endParaRPr lang="ru-RU" sz="2800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Учитель 2 «Б» класса </a:t>
            </a:r>
          </a:p>
          <a:p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Бауэр </a:t>
            </a:r>
            <a:r>
              <a:rPr lang="ru-RU" sz="2800" b="1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Ирина </a:t>
            </a:r>
            <a:r>
              <a:rPr lang="ru-RU" sz="2800" b="1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Евгеньевна,</a:t>
            </a:r>
            <a:endParaRPr lang="ru-RU" sz="2800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НЧОУ гимназия «Росток», г-к Анапа</a:t>
            </a:r>
            <a:endParaRPr lang="ru-RU" sz="28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ПРЕЗЕНТАЦИЯ</a:t>
            </a:r>
            <a:endParaRPr lang="ru-RU" sz="4800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91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198409" y="1509623"/>
            <a:ext cx="9877245" cy="1457864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послевоенные годы литератор некоторое время работал клоуном.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цикл «Денискины рассказы» входит 62 коротких произведения.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37" y="3160309"/>
            <a:ext cx="5626064" cy="35079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681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163902" y="1500996"/>
            <a:ext cx="9877245" cy="149237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Далеко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все произведения Драгунского относятся к «детской» литературе — есть и совсем другие, серьёзные. Например, «Он упал на траву», повесть о первых днях Великой Отечественной войне.</a:t>
            </a:r>
          </a:p>
          <a:p>
            <a:endParaRPr lang="ru-RU" sz="2400" dirty="0"/>
          </a:p>
        </p:txBody>
      </p:sp>
      <p:pic>
        <p:nvPicPr>
          <p:cNvPr id="2050" name="Picture 2" descr="C:\Users\Пользователь\Downloads\14851_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5752" y="3251149"/>
            <a:ext cx="2994444" cy="31755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080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844849" y="310524"/>
            <a:ext cx="8829675" cy="1208087"/>
          </a:xfrm>
        </p:spPr>
        <p:txBody>
          <a:bodyPr>
            <a:normAutofit lnSpcReduction="10000"/>
          </a:bodyPr>
          <a:lstStyle/>
          <a:p>
            <a:pPr lvl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 экранизированы.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Писательская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карьера Виктора Драгунского продлилась всего 12 лет.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447" y="1757170"/>
            <a:ext cx="5884866" cy="4649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612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ownloads\4.6.48_0,35х0,5Носов-1500x150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22099" y="612477"/>
            <a:ext cx="5719312" cy="55985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35504"/>
            <a:ext cx="10287000" cy="1414731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возрасте 14 лет Николай Носов начал усиленно работать, чтобы прокормить семью. Он косил траву, продавал газеты и трудился в качестве землекопа и извозчика.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Интересные факты о Носов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484" y="3144661"/>
            <a:ext cx="4407775" cy="3476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629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701395" y="759127"/>
            <a:ext cx="4615133" cy="4735901"/>
          </a:xfrm>
        </p:spPr>
        <p:txBody>
          <a:bodyPr>
            <a:normAutofit fontScale="32500" lnSpcReduction="20000"/>
          </a:bodyPr>
          <a:lstStyle/>
          <a:p>
            <a:pPr lvl="0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юности будущий литератор мечтал стать не писателем, а музыкантом. </a:t>
            </a:r>
            <a:r>
              <a:rPr lang="ru-RU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Носов </a:t>
            </a:r>
            <a:r>
              <a:rPr lang="ru-RU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попытался научиться играть на скрипке, но решил, что это слишком трудно, и забросил занятия</a:t>
            </a:r>
            <a:r>
              <a:rPr lang="ru-RU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buNone/>
            </a:pPr>
            <a:endParaRPr lang="ru-RU" sz="6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школьные годы </a:t>
            </a:r>
            <a:r>
              <a:rPr lang="ru-RU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интересовался </a:t>
            </a:r>
            <a:r>
              <a:rPr lang="ru-RU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химией, оборудовал на чердаке дома настоящую </a:t>
            </a:r>
            <a:r>
              <a:rPr lang="ru-RU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лабораторию</a:t>
            </a:r>
            <a:r>
              <a:rPr lang="ru-RU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проводил разнообразные эксперименты.</a:t>
            </a:r>
          </a:p>
          <a:p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" t="5608"/>
          <a:stretch>
            <a:fillRect/>
          </a:stretch>
        </p:blipFill>
        <p:spPr>
          <a:xfrm>
            <a:off x="457201" y="707368"/>
            <a:ext cx="3991996" cy="536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56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813541" y="992039"/>
            <a:ext cx="4718649" cy="4304581"/>
          </a:xfrm>
        </p:spPr>
        <p:txBody>
          <a:bodyPr>
            <a:normAutofit/>
          </a:bodyPr>
          <a:lstStyle/>
          <a:p>
            <a:pPr lvl="0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произведением Носова был детский рассказ «Затейники», написанный им в 1938 году.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39" y="793801"/>
            <a:ext cx="4234418" cy="53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6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086929" y="367043"/>
            <a:ext cx="7775634" cy="1435878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светлый и позитивный характер книг Николая Носова, сам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был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человеком хмурым, угрюмым и замкнутым.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56" y="1741491"/>
            <a:ext cx="4961086" cy="44781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30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666889" y="1509623"/>
            <a:ext cx="5175851" cy="3623094"/>
          </a:xfrm>
        </p:spPr>
        <p:txBody>
          <a:bodyPr>
            <a:noAutofit/>
          </a:bodyPr>
          <a:lstStyle/>
          <a:p>
            <a:pPr lvl="0"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Коротышек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персонажей книг о Незнайке,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придумал, когда сам был ещё ребёнком.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Характеры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многих персонажей «Незнайки» списаны Носовым с детей его знакомых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Коля Носов в детстве-вылитый Незнайка.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32" y="465108"/>
            <a:ext cx="3384842" cy="579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62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673" y="1483744"/>
            <a:ext cx="9652958" cy="1475117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3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Носов и его внук Игорь.</a:t>
            </a:r>
          </a:p>
          <a:p>
            <a:pPr lvl="0"/>
            <a:r>
              <a:rPr lang="ru-RU" sz="3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водил дружбу с беспризорными мальчишками, с которыми подружился однажды. Он опоздал на поезд, вокзал закрылся, и в итоге беспризорники позвали его переночевать у них.</a:t>
            </a:r>
          </a:p>
          <a:p>
            <a:endParaRPr lang="ru-RU" sz="3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486" y="3245512"/>
            <a:ext cx="4195779" cy="33151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33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97" y="1509624"/>
            <a:ext cx="10157604" cy="1526875"/>
          </a:xfrm>
        </p:spPr>
        <p:txBody>
          <a:bodyPr>
            <a:noAutofit/>
          </a:bodyPr>
          <a:lstStyle/>
          <a:p>
            <a:pPr algn="l"/>
            <a:r>
              <a:rPr lang="ru-RU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«</a:t>
            </a:r>
            <a:r>
              <a:rPr lang="ru-RU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В гостях у Дениски и Коли или путешествие по рассказам Н. Носова и В. </a:t>
            </a:r>
            <a:r>
              <a:rPr lang="ru-RU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Драгунского».</a:t>
            </a:r>
            <a:endParaRPr lang="ru-RU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537" y="3167700"/>
            <a:ext cx="3125309" cy="3302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269" y="3166433"/>
            <a:ext cx="2035833" cy="3217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одзаголовок 2"/>
          <p:cNvSpPr>
            <a:spLocks noGrp="1"/>
          </p:cNvSpPr>
          <p:nvPr/>
        </p:nvSpPr>
        <p:spPr>
          <a:xfrm>
            <a:off x="5067518" y="3286992"/>
            <a:ext cx="151966" cy="28401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" name="Подзаголовок 2"/>
          <p:cNvSpPr>
            <a:spLocks noGrp="1"/>
          </p:cNvSpPr>
          <p:nvPr/>
        </p:nvSpPr>
        <p:spPr>
          <a:xfrm>
            <a:off x="5196107" y="3439391"/>
            <a:ext cx="151966" cy="28401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52090" y="577971"/>
            <a:ext cx="3778369" cy="828135"/>
          </a:xfrm>
          <a:prstGeom prst="rect">
            <a:avLst/>
          </a:prstGeom>
        </p:spPr>
        <p:txBody>
          <a:bodyPr lIns="45720" rIns="228600" anchor="b">
            <a:normAutofit fontScale="37500" lnSpcReduction="2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10700" b="1" dirty="0" smtClean="0">
                <a:latin typeface="Monotype Corsiva" panose="03010101010201010101" pitchFamily="66" charset="0"/>
              </a:rPr>
              <a:t>Тема урока</a:t>
            </a:r>
            <a:r>
              <a:rPr lang="ru-RU" sz="10700" dirty="0" smtClean="0">
                <a:latin typeface="Monotype Corsiva" panose="03010101010201010101" pitchFamily="66" charset="0"/>
              </a:rPr>
              <a:t>: </a:t>
            </a:r>
            <a:endParaRPr lang="ru-RU" sz="10700" dirty="0"/>
          </a:p>
        </p:txBody>
      </p:sp>
    </p:spTree>
    <p:extLst>
      <p:ext uri="{BB962C8B-B14F-4D97-AF65-F5344CB8AC3E}">
        <p14:creationId xmlns:p14="http://schemas.microsoft.com/office/powerpoint/2010/main" val="237001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07231" y="207821"/>
            <a:ext cx="8872538" cy="5969145"/>
          </a:xfrm>
        </p:spPr>
        <p:txBody>
          <a:bodyPr/>
          <a:lstStyle/>
          <a:p>
            <a:pPr marL="0" lv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Дом, в котором провёл детство Николай Носов, стоит до сих пор. Но музей из него организовывать не стали, и сейчас там живут обычные люди.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330" y="1570457"/>
            <a:ext cx="6072996" cy="45479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142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22655" y="376974"/>
            <a:ext cx="9206865" cy="105156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Станция №2 </a:t>
            </a:r>
            <a:r>
              <a:rPr lang="ru-RU" sz="7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endParaRPr lang="ru-RU" sz="72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2" y="1962150"/>
            <a:ext cx="8696325" cy="4229100"/>
          </a:xfrm>
        </p:spPr>
      </p:pic>
    </p:spTree>
    <p:extLst>
      <p:ext uri="{BB962C8B-B14F-4D97-AF65-F5344CB8AC3E}">
        <p14:creationId xmlns:p14="http://schemas.microsoft.com/office/powerpoint/2010/main" val="399484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884" y="2"/>
            <a:ext cx="8599815" cy="5667375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</a:br>
            <a:r>
              <a:rPr lang="ru-RU" sz="36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1.Пересказ </a:t>
            </a:r>
            <a:r>
              <a:rPr lang="ru-RU" sz="36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рассказа В. Драгунского «Что я люблю</a:t>
            </a:r>
            <a:r>
              <a:rPr lang="ru-RU" sz="36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».</a:t>
            </a:r>
            <a:r>
              <a:rPr lang="ru-RU" sz="36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/>
            </a:r>
            <a:br>
              <a:rPr lang="ru-RU" sz="3600" b="1" dirty="0">
                <a:solidFill>
                  <a:schemeClr val="accent2"/>
                </a:solidFill>
                <a:latin typeface="Monotype Corsiva" panose="03010101010201010101" pitchFamily="66" charset="0"/>
              </a:rPr>
            </a:br>
            <a:r>
              <a:rPr lang="ru-RU" sz="36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 2.Чтение по ролям рассказа </a:t>
            </a:r>
            <a:r>
              <a:rPr lang="ru-RU" sz="3600" b="1" dirty="0" err="1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Н.Носова</a:t>
            </a:r>
            <a:r>
              <a:rPr lang="ru-RU" sz="36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 «Ступеньки».</a:t>
            </a:r>
            <a:br>
              <a:rPr lang="ru-RU" sz="36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</a:br>
            <a:r>
              <a:rPr lang="ru-RU" sz="36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3.  Сравнение рассказов Н. Носова и В. Драгунского.</a:t>
            </a:r>
            <a:br>
              <a:rPr lang="ru-RU" sz="36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</a:br>
            <a:r>
              <a:rPr lang="ru-RU" sz="36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4.Разгадывание кроссворда </a:t>
            </a:r>
            <a:r>
              <a:rPr lang="ru-RU" sz="36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п</a:t>
            </a:r>
            <a:r>
              <a:rPr lang="ru-RU" sz="36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о рассказу В. Драгунского «Третье место в стиле баттерфляй».</a:t>
            </a:r>
            <a:endParaRPr lang="ru-RU" sz="3600" b="1" dirty="0">
              <a:solidFill>
                <a:schemeClr val="accent2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6" name="Picture 2" descr="C:\Users\Пользователь\Downloads\Fotolia_54285979_Subscription_Monthly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1673" y="4428309"/>
            <a:ext cx="2343446" cy="20898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96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171" y="142852"/>
            <a:ext cx="3455813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Кроссворд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1435" y="928670"/>
            <a:ext cx="3616549" cy="571504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По горизонтали: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Какое настроение было у  главного героя рассказа ,когда он  возвращался домой после бассейна?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Кто в семье главного героя постоянно говорил о том, что уметь плавать нужно обязательно?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Каким показалось маме лицо сына, пришедшего домой после соревнований?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назвал папа  сына, за то, что он занял  третье место в соревнованиях?</a:t>
            </a:r>
          </a:p>
          <a:p>
            <a:pPr marL="514350" indent="-514350">
              <a:buNone/>
            </a:pPr>
            <a:r>
              <a:rPr lang="ru-RU" dirty="0" smtClean="0"/>
              <a:t>По вертикали: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ru-RU" dirty="0" smtClean="0"/>
              <a:t>Кто победил в заплыве?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ru-RU" dirty="0" smtClean="0"/>
              <a:t>На кого был похож участник соревнований, занявший второе место?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ru-RU" dirty="0" smtClean="0"/>
              <a:t>Сколько человек заняло третье  место в соревнованиях?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ru-RU" dirty="0" smtClean="0"/>
              <a:t>Как папа отнёсся к тому, что сын оказался в числе восемнадцати человек, занявших третье место?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ru-RU" dirty="0" smtClean="0"/>
              <a:t>Что читал папа ?</a:t>
            </a:r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857616" y="142852"/>
          <a:ext cx="6107943" cy="657179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053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3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3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93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93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93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932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1897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1897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1897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1897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1897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1897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1897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18971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1897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18971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0539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245548">
                <a:tc rowSpan="2"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48">
                <a:tc gridSpan="2"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6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548">
                <a:tc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Л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9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48">
                <a:tc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Я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Г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48">
                <a:tc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5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Г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А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548">
                <a:tc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В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У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З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7628">
                <a:tc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1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n-lt"/>
                        </a:rPr>
                        <a:t>Х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О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latin typeface="+mn-lt"/>
                        </a:rPr>
                        <a:t>Р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n-lt"/>
                        </a:rPr>
                        <a:t>О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Ш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Е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Е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1462"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dirty="0" smtClean="0">
                        <a:latin typeface="+mn-lt"/>
                      </a:endParaRPr>
                    </a:p>
                    <a:p>
                      <a:endParaRPr lang="ru-RU" sz="1300" b="1" i="0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В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О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Т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7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8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1462">
                <a:tc vMerge="1">
                  <a:txBody>
                    <a:bodyPr/>
                    <a:lstStyle/>
                    <a:p>
                      <a:endParaRPr lang="ru-RU" sz="1000" b="1" i="0" dirty="0"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К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Н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А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В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Р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1462">
                <a:tc vMerge="1">
                  <a:txBody>
                    <a:bodyPr/>
                    <a:lstStyle/>
                    <a:p>
                      <a:endParaRPr lang="ru-RU" sz="1000" b="1" i="0" dirty="0"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0" dirty="0" smtClean="0">
                          <a:latin typeface="+mn-lt"/>
                        </a:rPr>
                        <a:t>2</a:t>
                      </a:r>
                      <a:endParaRPr lang="ru-RU" sz="1300" b="1" i="0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П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А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П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А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О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О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А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1462">
                <a:tc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К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С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С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1462">
                <a:tc rowSpan="2"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Е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С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1462">
                <a:tc gridSpan="2"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3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С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И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Я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err="1" smtClean="0">
                          <a:latin typeface="+mn-lt"/>
                        </a:rPr>
                        <a:t>Ю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err="1" smtClean="0">
                          <a:latin typeface="+mn-lt"/>
                        </a:rPr>
                        <a:t>Щ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И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М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Т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8321">
                <a:tc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Н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Р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5548">
                <a:tc rowSpan="2"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А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О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7161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4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М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О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Л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О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300" b="1" dirty="0" err="1" smtClean="0">
                          <a:latin typeface="+mn-lt"/>
                        </a:rPr>
                        <a:t>Д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Ч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И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300" b="1" dirty="0" err="1" smtClean="0">
                          <a:latin typeface="+mn-lt"/>
                        </a:rPr>
                        <a:t>Н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А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6703">
                <a:tc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71923">
                <a:tc gridSpan="2"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Ц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Л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71923">
                <a:tc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А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С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71923">
                <a:tc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Т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Я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sz="1300" b="1" normalizeH="1" baseline="0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71923">
                <a:tc rowSpan="2" grid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 gridSpan="3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n-lt"/>
                        </a:rPr>
                        <a:t>Ь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1300" b="1" dirty="0">
                        <a:latin typeface="+mn-lt"/>
                      </a:endParaRPr>
                    </a:p>
                  </a:txBody>
                  <a:tcPr marL="102870" marR="10287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000"/>
                    </a:p>
                  </a:txBody>
                  <a:tcP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554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+mj-lt"/>
                      </a:endParaRPr>
                    </a:p>
                  </a:txBody>
                  <a:tcPr marL="102870" marR="10287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752" y="0"/>
            <a:ext cx="9206865" cy="105156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Monotype Corsiva" panose="03010101010201010101" pitchFamily="66" charset="0"/>
              </a:rPr>
              <a:t>Физкультминутка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3" name="физминутка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7966" y="335238"/>
            <a:ext cx="8225047" cy="6169170"/>
          </a:xfrm>
        </p:spPr>
      </p:pic>
    </p:spTree>
    <p:extLst>
      <p:ext uri="{BB962C8B-B14F-4D97-AF65-F5344CB8AC3E}">
        <p14:creationId xmlns:p14="http://schemas.microsoft.com/office/powerpoint/2010/main" val="372047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532" y="368348"/>
            <a:ext cx="9206865" cy="1051560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Станция №3 «Угадай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 рассказ»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1280" y="1571625"/>
            <a:ext cx="8193621" cy="44492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>
                <a:latin typeface="Monotype Corsiva" panose="03010101010201010101" pitchFamily="66" charset="0"/>
              </a:rPr>
              <a:t>1. «Котька во весь дух помчался по полю, через овраг, по мостику через ручей и, уже не спеша, пошел по деревне домой, на душе у него было радостно». </a:t>
            </a:r>
          </a:p>
        </p:txBody>
      </p:sp>
      <p:pic>
        <p:nvPicPr>
          <p:cNvPr id="20482" name="Picture 2" descr="Ð²ÐµÐºÑÐ¾Ñ ÐºÑÐ°ÑÐ¸Ð²ÑÐ¹ Ð¼Ð°Ð»ÑÑÐ¸Ðº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07375" y="3838577"/>
            <a:ext cx="1898650" cy="2366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7833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054" y="221008"/>
            <a:ext cx="9258300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Н. Носов «Огурцы</a:t>
            </a:r>
            <a:r>
              <a:rPr lang="ru-RU" sz="48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»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84" y="1842038"/>
            <a:ext cx="7445022" cy="41878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1239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22694" y="678403"/>
            <a:ext cx="9864306" cy="265139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2.Как 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называется рассказ, в котором Дениска обменял свой новый самосвал на светлячка? Как он объяснил маме свой поступок? </a:t>
            </a:r>
          </a:p>
        </p:txBody>
      </p:sp>
      <p:pic>
        <p:nvPicPr>
          <p:cNvPr id="47106" name="Picture 2" descr="https://mtdata.ru/u20/photoD42A/20656692219-0/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0150" y="3424686"/>
            <a:ext cx="4472795" cy="2981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256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666" y="4629796"/>
            <a:ext cx="9206865" cy="105156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В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.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Драгунский 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«Он живой и светится».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26" y="1243778"/>
            <a:ext cx="6810714" cy="32901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7646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949" y="422694"/>
            <a:ext cx="9437297" cy="161314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/>
            </a:r>
            <a:b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/>
            </a:r>
            <a:b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«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Но Васька ничего не ответил. Он только фырчал и жмурился от света». </a:t>
            </a:r>
          </a:p>
        </p:txBody>
      </p:sp>
      <p:pic>
        <p:nvPicPr>
          <p:cNvPr id="45058" name="Picture 2" descr="http://dou-5-kra.edusite.ru/images/0_12290e_541f744e_orig.png"/>
          <p:cNvPicPr>
            <a:picLocks noChangeAspect="1" noChangeArrowheads="1"/>
          </p:cNvPicPr>
          <p:nvPr/>
        </p:nvPicPr>
        <p:blipFill>
          <a:blip r:embed="rId2" cstate="print"/>
          <a:srcRect l="29873" t="1029"/>
          <a:stretch>
            <a:fillRect/>
          </a:stretch>
        </p:blipFill>
        <p:spPr bwMode="auto">
          <a:xfrm>
            <a:off x="2105026" y="2305050"/>
            <a:ext cx="5791200" cy="4038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0008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1155939" y="394496"/>
            <a:ext cx="8005314" cy="6003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679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119" y="4870646"/>
            <a:ext cx="9258300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Н. Носов «Живая шляпа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»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126" y="896414"/>
            <a:ext cx="6082102" cy="36492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2060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85752" y="447677"/>
            <a:ext cx="9648825" cy="1971675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«Верно», - сказал я. – Ну, а что ты еще знаешь по-английски? - Пока все, - сказал </a:t>
            </a:r>
            <a:r>
              <a:rPr lang="ru-RU" sz="4800" b="1" dirty="0" err="1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Павля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. </a:t>
            </a:r>
          </a:p>
        </p:txBody>
      </p:sp>
      <p:pic>
        <p:nvPicPr>
          <p:cNvPr id="43010" name="Picture 2" descr="https://png.pngtree.com/png_detail/18/09/10/pngtree-watermelon-cut-png-clipart_12366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7775" y="1863203"/>
            <a:ext cx="5273675" cy="47949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1339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543050" y="547690"/>
            <a:ext cx="7715250" cy="1260475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В. Драгунский «Англичанин </a:t>
            </a:r>
            <a:r>
              <a:rPr lang="ru-RU" sz="4800" b="1" dirty="0" err="1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Павля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».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809" y="2233704"/>
            <a:ext cx="7924388" cy="39595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477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82600" y="258765"/>
            <a:ext cx="9051926" cy="3836987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53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«</a:t>
            </a:r>
            <a:r>
              <a:rPr lang="ru-RU" sz="53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Мишка схватил ложку и стал кашу обратно в кастрюлю впихивать. Мял ее, мял, а она будто пухнет в кастрюле, так и вываливается наружу». </a:t>
            </a:r>
          </a:p>
        </p:txBody>
      </p:sp>
      <p:pic>
        <p:nvPicPr>
          <p:cNvPr id="40962" name="Picture 2" descr="https://www.argiro.gr/wp-content/uploads/2016/07/magic_cooking_po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3202" y="3267077"/>
            <a:ext cx="4702174" cy="3305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096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8777" y="1767849"/>
            <a:ext cx="7715250" cy="870221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Н. </a:t>
            </a:r>
            <a:r>
              <a:rPr lang="ru-RU" sz="4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Носов «Мишкина </a:t>
            </a:r>
            <a:r>
              <a:rPr lang="ru-RU" sz="48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каша».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761" y="3248025"/>
            <a:ext cx="6667972" cy="32450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8148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125" y="485775"/>
            <a:ext cx="5305426" cy="588645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/>
            </a:r>
            <a:b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</a:br>
            <a: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/>
            </a:r>
            <a:b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</a:rPr>
            </a:br>
            <a: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/>
            </a:r>
            <a:b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</a:br>
            <a: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/>
            </a:r>
            <a:b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</a:rPr>
            </a:br>
            <a: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/>
            </a:r>
            <a:b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</a:br>
            <a: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/>
            </a:r>
            <a:b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</a:rPr>
            </a:br>
            <a: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А </a:t>
            </a:r>
            <a: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тут Раиса Ивановна снова: </a:t>
            </a:r>
            <a: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/>
            </a:r>
            <a:b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</a:br>
            <a: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«</a:t>
            </a:r>
            <a: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Ну, Кораблев? Какая же главная река в Америке?». У меня сразу же появилась уверенность, и я сказал: «</a:t>
            </a:r>
            <a:r>
              <a:rPr lang="ru-RU" sz="4800" b="1" dirty="0" err="1">
                <a:solidFill>
                  <a:schemeClr val="accent2"/>
                </a:solidFill>
                <a:latin typeface="Monotype Corsiva" panose="03010101010201010101" pitchFamily="66" charset="0"/>
              </a:rPr>
              <a:t>Миси</a:t>
            </a:r>
            <a: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-писи».</a:t>
            </a:r>
          </a:p>
        </p:txBody>
      </p:sp>
      <p:pic>
        <p:nvPicPr>
          <p:cNvPr id="38916" name="Picture 4" descr="https://img3.stockfresh.com/files/l/lenm/m/98/381491_stock-photo-teach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35998" y="1085851"/>
            <a:ext cx="3892201" cy="4543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988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1922" y="1684492"/>
            <a:ext cx="8160049" cy="998835"/>
          </a:xfrm>
        </p:spPr>
        <p:txBody>
          <a:bodyPr>
            <a:noAutofit/>
          </a:bodyPr>
          <a:lstStyle/>
          <a:p>
            <a:r>
              <a:rPr lang="ru-RU" sz="4800" b="1" dirty="0">
                <a:latin typeface="Monotype Corsiva" panose="03010101010201010101" pitchFamily="66" charset="0"/>
              </a:rPr>
              <a:t>В. </a:t>
            </a:r>
            <a:r>
              <a:rPr lang="ru-RU" sz="4800" b="1" dirty="0" smtClean="0">
                <a:latin typeface="Monotype Corsiva" panose="03010101010201010101" pitchFamily="66" charset="0"/>
              </a:rPr>
              <a:t>Драгунский «Главные </a:t>
            </a:r>
            <a:r>
              <a:rPr lang="ru-RU" sz="4800" b="1" dirty="0">
                <a:latin typeface="Monotype Corsiva" panose="03010101010201010101" pitchFamily="66" charset="0"/>
              </a:rPr>
              <a:t>реки».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059" y="3228975"/>
            <a:ext cx="6839706" cy="34151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4994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2743" y="1744587"/>
            <a:ext cx="7715250" cy="803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Monotype Corsiva" panose="03010101010201010101" pitchFamily="66" charset="0"/>
              </a:rPr>
              <a:t>Станция №4 «Мы-актёры».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219" y="3219450"/>
            <a:ext cx="6384981" cy="34225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5419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9" y="3135751"/>
            <a:ext cx="6229347" cy="342445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47438" y="1741490"/>
            <a:ext cx="8719515" cy="80222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Monotype Corsiva" panose="03010101010201010101" pitchFamily="66" charset="0"/>
              </a:rPr>
              <a:t>Николай Носов «Фантазеры»</a:t>
            </a: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14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191" y="5167226"/>
            <a:ext cx="9713343" cy="1130061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Виктор Драгунский «Тайное </a:t>
            </a:r>
            <a: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всегда становится явным</a:t>
            </a:r>
            <a: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».</a:t>
            </a:r>
            <a:endParaRPr lang="ru-RU" sz="4800" b="1" dirty="0">
              <a:solidFill>
                <a:schemeClr val="accent2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579" y="367406"/>
            <a:ext cx="5583767" cy="41878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7566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719" y="353683"/>
            <a:ext cx="9307902" cy="109555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Станция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№1 </a:t>
            </a:r>
            <a:b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«Интересные факты из жизни писателей».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609177"/>
            <a:ext cx="8743950" cy="4249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210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81115" y="395288"/>
            <a:ext cx="8091487" cy="86836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Станция №5 «</a:t>
            </a:r>
            <a:r>
              <a:rPr lang="ru-RU" sz="48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Творческая»</a:t>
            </a:r>
            <a:endParaRPr lang="ru-RU" sz="4800" b="1" dirty="0">
              <a:solidFill>
                <a:schemeClr val="accent2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57" y="1252662"/>
            <a:ext cx="8778867" cy="42682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8247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26" y="328002"/>
            <a:ext cx="7961442" cy="5971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904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769" y="167723"/>
            <a:ext cx="8105907" cy="6265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6367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C:\Users\Пользователь\Downloads\img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6700" y="209552"/>
            <a:ext cx="9515475" cy="6219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631" y="1673526"/>
            <a:ext cx="4295955" cy="356270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Виктор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Юзефович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Драгунский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(1913 – 1972)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Пользователь\Downloads\joc0tbf2q1skoossoc4kc08sw840g8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1071837" y="1119996"/>
            <a:ext cx="8122843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4288" y="1371602"/>
            <a:ext cx="9842739" cy="1664897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 lvl="0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большинстве источников указывается неверная дата рождения писателя — 30 ноября, хотя на самом деле он родился 1 декабря, о чём свидетельствуют сохранившиеся документы.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Факты о Драгунском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199" y="3269411"/>
            <a:ext cx="6252654" cy="3347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376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276" y="1613140"/>
            <a:ext cx="10131725" cy="1475117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 Драгунский, родители которого были родом из белорусского города Гомеля, родился в Нью-Йорке, но вскоре его семья вернулась на родину. С мамой Ритой Драгунской.</a:t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668" y="3174521"/>
            <a:ext cx="4108651" cy="324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7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541" y="1449240"/>
            <a:ext cx="9929003" cy="1595887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жизни Виктор Драгунский сменил огромное множество профессий, от токаря до лодочника. Впервые он вышел на работу в возрасте 16 лет.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Ещё в детстве он научился сложному танцу — чечётке.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760" y="3208881"/>
            <a:ext cx="3227798" cy="34296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582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5660" y="1500997"/>
            <a:ext cx="10071340" cy="1466491"/>
          </a:xfrm>
        </p:spPr>
        <p:txBody>
          <a:bodyPr>
            <a:normAutofit fontScale="92500" lnSpcReduction="1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Ещё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того, как стать писателем, Драгунский стал актёром. Увидеть его можно, например, в советском фильме «Русский вопрос».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Знаменитые «Денискины рассказы» получили такое название в честь сына Виктора Драгунского, которого звали Денисом.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336" y="3174522"/>
            <a:ext cx="4387138" cy="34663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815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354</TotalTime>
  <Words>781</Words>
  <Application>Microsoft Office PowerPoint</Application>
  <PresentationFormat>Слайд 35 мм</PresentationFormat>
  <Paragraphs>144</Paragraphs>
  <Slides>43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2" baseType="lpstr">
      <vt:lpstr>Arial</vt:lpstr>
      <vt:lpstr>Calibri</vt:lpstr>
      <vt:lpstr>Cambria</vt:lpstr>
      <vt:lpstr>Franklin Gothic Book</vt:lpstr>
      <vt:lpstr>Monotype Corsiva</vt:lpstr>
      <vt:lpstr>Perpetua</vt:lpstr>
      <vt:lpstr>Times New Roman</vt:lpstr>
      <vt:lpstr>Wingdings 2</vt:lpstr>
      <vt:lpstr>Справедливость</vt:lpstr>
      <vt:lpstr>ПРЕЗЕНТАЦИЯ</vt:lpstr>
      <vt:lpstr>«В гостях у Дениски и Коли или путешествие по рассказам Н. Носова и В. Драгунского».</vt:lpstr>
      <vt:lpstr>Презентация PowerPoint</vt:lpstr>
      <vt:lpstr>Станция №1  «Интересные факты из жизни писателей». </vt:lpstr>
      <vt:lpstr>Виктор  Юзефович  Драгунский (1913 – 1972)</vt:lpstr>
      <vt:lpstr>Презентация PowerPoint</vt:lpstr>
      <vt:lpstr>Виктор Драгунский, родители которого были родом из белорусского города Гомеля, родился в Нью-Йорке, но вскоре его семья вернулась на родину. С мамой Ритой Драгунской.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Коротышек, персонажей книг о Незнайке, писатель придумал, когда сам был ещё ребёнком.  Характеры многих персонажей «Незнайки» списаны Носовым с детей его знакомых. Коля Носов в детстве-вылитый Незнайка.  </vt:lpstr>
      <vt:lpstr>Презентация PowerPoint</vt:lpstr>
      <vt:lpstr>Презентация PowerPoint</vt:lpstr>
      <vt:lpstr>Станция №2  </vt:lpstr>
      <vt:lpstr>  1.Пересказ рассказа В. Драгунского «Что я люблю».  2.Чтение по ролям рассказа Н.Носова «Ступеньки». 3.  Сравнение рассказов Н. Носова и В. Драгунского. 4.Разгадывание кроссворда по рассказу В. Драгунского «Третье место в стиле баттерфляй».</vt:lpstr>
      <vt:lpstr>Кроссворд</vt:lpstr>
      <vt:lpstr>Физкультминутка</vt:lpstr>
      <vt:lpstr>Станция №3 «Угадай  рассказ»</vt:lpstr>
      <vt:lpstr>Н. Носов «Огурцы»</vt:lpstr>
      <vt:lpstr>2.Как называется рассказ, в котором Дениска обменял свой новый самосвал на светлячка? Как он объяснил маме свой поступок? </vt:lpstr>
      <vt:lpstr>В. Драгунский «Он живой и светится». </vt:lpstr>
      <vt:lpstr>  «Но Васька ничего не ответил. Он только фырчал и жмурился от света». </vt:lpstr>
      <vt:lpstr>Н. Носов «Живая шляпа»</vt:lpstr>
      <vt:lpstr>«Верно», - сказал я. – Ну, а что ты еще знаешь по-английски? - Пока все, - сказал Павля. </vt:lpstr>
      <vt:lpstr>В. Драгунский «Англичанин Павля».</vt:lpstr>
      <vt:lpstr> «Мишка схватил ложку и стал кашу обратно в кастрюлю впихивать. Мял ее, мял, а она будто пухнет в кастрюле, так и вываливается наружу». </vt:lpstr>
      <vt:lpstr>Н. Носов «Мишкина каша». </vt:lpstr>
      <vt:lpstr>      А тут Раиса Ивановна снова:  «Ну, Кораблев? Какая же главная река в Америке?». У меня сразу же появилась уверенность, и я сказал: «Миси-писи».</vt:lpstr>
      <vt:lpstr>В. Драгунский «Главные реки». </vt:lpstr>
      <vt:lpstr>Станция №4 «Мы-актёры». </vt:lpstr>
      <vt:lpstr>Николай Носов «Фантазеры»</vt:lpstr>
      <vt:lpstr>Виктор Драгунский «Тайное всегда становится явным».</vt:lpstr>
      <vt:lpstr>Станция №5 «Творческая»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Тема урока: «В гостях у Дениски и Коли или путешествие по рассказам Н. Носова и В. Драгунского." </dc:title>
  <dc:creator>RePack by Diakov</dc:creator>
  <cp:lastModifiedBy>RePack by Diakov</cp:lastModifiedBy>
  <cp:revision>49</cp:revision>
  <dcterms:created xsi:type="dcterms:W3CDTF">2019-01-23T08:40:55Z</dcterms:created>
  <dcterms:modified xsi:type="dcterms:W3CDTF">2019-03-18T06:28:33Z</dcterms:modified>
</cp:coreProperties>
</file>