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3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060" autoAdjust="0"/>
  </p:normalViewPr>
  <p:slideViewPr>
    <p:cSldViewPr>
      <p:cViewPr varScale="1">
        <p:scale>
          <a:sx n="79" d="100"/>
          <a:sy n="79" d="100"/>
        </p:scale>
        <p:origin x="-480" y="-90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1CD6C-5A13-4BB7-928D-6664A65FE3D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CE4F-2DB5-4472-B015-11F23659C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музыка зазвучала – ЛКМ по значку «звук».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CE4F-2DB5-4472-B015-11F23659C4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«перевернуть» страницу и прочесть следующий текст – ЛКМ по полю слайда, в любом месте.</a:t>
            </a:r>
          </a:p>
          <a:p>
            <a:r>
              <a:rPr lang="ru-RU" dirty="0" smtClean="0"/>
              <a:t>Переход на следующий слайд – по стрелке.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CE4F-2DB5-4472-B015-11F23659C4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Появляется стрелка – указатель,</a:t>
            </a:r>
            <a:r>
              <a:rPr lang="ru-RU" baseline="0" dirty="0" smtClean="0"/>
              <a:t> после нее вопрос. Читаем, отвечаем.</a:t>
            </a:r>
          </a:p>
          <a:p>
            <a:r>
              <a:rPr lang="ru-RU" baseline="0" dirty="0" smtClean="0"/>
              <a:t>Для проверки - ЛКМ по полю с вопросом, появится ответ.</a:t>
            </a:r>
          </a:p>
          <a:p>
            <a:r>
              <a:rPr lang="ru-RU" baseline="0" dirty="0" smtClean="0"/>
              <a:t>Стрелка и поле с вопросом исчезают автоматически.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CE4F-2DB5-4472-B015-11F23659C4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 userDrawn="1"/>
        </p:nvSpPr>
        <p:spPr>
          <a:xfrm>
            <a:off x="1714512" y="857232"/>
            <a:ext cx="7286644" cy="5643602"/>
          </a:xfrm>
          <a:prstGeom prst="verticalScroll">
            <a:avLst>
              <a:gd name="adj" fmla="val 9448"/>
            </a:avLst>
          </a:prstGeom>
          <a:blipFill>
            <a:blip r:embed="rId2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Рабочий стол\b05d93436b6d.png"/>
          <p:cNvPicPr>
            <a:picLocks noChangeAspect="1" noChangeArrowheads="1"/>
          </p:cNvPicPr>
          <p:nvPr userDrawn="1"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07186" y="214290"/>
            <a:ext cx="879397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&#1047;&#1072;&#1089;&#1090;&#1072;&#1074;&#1082;&#1072;%20&#1087;&#1077;&#1088;&#1077;&#1076;&#1072;&#1095;&#1080;%20&#8220;&#1042;%20&#1075;&#1086;&#1089;&#1090;&#1103;&#1093;%20&#1091;%20&#1089;&#1082;&#1072;&#1079;&#1082;&#1080;%20-%20&#1055;&#1088;&#1080;&#1093;&#1086;&#1076;&#1080;&#1090;&#1077;%20&#1074;%20&#1075;&#1086;&#1089;&#1090;&#1080;%20&#1082;%20&#1085;&#1072;&#1084;%20(audiopoisk.com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/skazki-i-igry/Otkuda-ja-vzjalsja-1.files/0003-007-Tebja-okruzhaet-mnozhestvo-raznykh-predmetov.png" TargetMode="External"/><Relationship Id="rId13" Type="http://schemas.openxmlformats.org/officeDocument/2006/relationships/hyperlink" Target="http://www.clker.com/cliparts/4/1/7/4/13226017601890226424Goldfish%20Side%20View.svg.hi.png" TargetMode="External"/><Relationship Id="rId3" Type="http://schemas.openxmlformats.org/officeDocument/2006/relationships/hyperlink" Target="http://bestgif.su/_ph/10/2/402827440.gif" TargetMode="External"/><Relationship Id="rId7" Type="http://schemas.openxmlformats.org/officeDocument/2006/relationships/hyperlink" Target="http://borisova.3dn.ru/dostigenija/0001.png" TargetMode="External"/><Relationship Id="rId12" Type="http://schemas.openxmlformats.org/officeDocument/2006/relationships/hyperlink" Target="http://img-fotki.yandex.ru/get/4403/cadi-1986.423/0_7bd6e_4b5a5e3c_XL" TargetMode="External"/><Relationship Id="rId2" Type="http://schemas.openxmlformats.org/officeDocument/2006/relationships/image" Target="../media/image21.jpeg"/><Relationship Id="rId16" Type="http://schemas.openxmlformats.org/officeDocument/2006/relationships/hyperlink" Target="http://img-fotki.yandex.ru/get/5313/4243123.2f/0_877a5_a3c11805_X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img1.liveinternet.ru/images/attach/c/1/63/933/63933843_45288_original.jpg" TargetMode="External"/><Relationship Id="rId11" Type="http://schemas.openxmlformats.org/officeDocument/2006/relationships/hyperlink" Target="http://iramaks.ucoz.ru/load/1-1-0-2" TargetMode="External"/><Relationship Id="rId5" Type="http://schemas.openxmlformats.org/officeDocument/2006/relationships/hyperlink" Target="http://detsad-kitty.ru/uploads/posts/2010-10/thumbs/1287808805_titul1.jpg" TargetMode="External"/><Relationship Id="rId15" Type="http://schemas.openxmlformats.org/officeDocument/2006/relationships/hyperlink" Target="http://img-fotki.yandex.ru/get/5307/119528728.a2e/0_9618a_db89915f_XL" TargetMode="External"/><Relationship Id="rId10" Type="http://schemas.openxmlformats.org/officeDocument/2006/relationships/hyperlink" Target="http://www.audiopoisk.com/files/no/zastavka-pereda4i-v-gostah-u-skazki---prihodite-v-gosti-k-nam-962785.mp3" TargetMode="External"/><Relationship Id="rId4" Type="http://schemas.openxmlformats.org/officeDocument/2006/relationships/hyperlink" Target="http://i027.radikal.ru/0805/a3/b05d93436b6d.png" TargetMode="External"/><Relationship Id="rId9" Type="http://schemas.openxmlformats.org/officeDocument/2006/relationships/hyperlink" Target="http://i041.radikal.ru/0902/f3/14358e5cf301.png" TargetMode="External"/><Relationship Id="rId14" Type="http://schemas.openxmlformats.org/officeDocument/2006/relationships/hyperlink" Target="http://img1.liveinternet.ru/images/attach/c/2/82/975/82975337_4016659_A_S_Pushkin_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786314" y="422956"/>
            <a:ext cx="3500462" cy="218440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  <a:t>В гостях у сказки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4294967295"/>
          </p:nvPr>
        </p:nvSpPr>
        <p:spPr>
          <a:xfrm>
            <a:off x="857224" y="1857364"/>
            <a:ext cx="3714776" cy="35719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</a:rPr>
              <a:t>Работу выполнила –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Капнинова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Ксения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ученица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10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класса 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МБОУ «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Никитовская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 СОШ»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Красногвардейского района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Белгородской  области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</a:rPr>
              <a:t>Куратор –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Иванова Татьяна Анатольевна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учитель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русского языка и литературы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МБОУ «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Никитовская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 СОШ»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Красногвардейского района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Белгородской  области</a:t>
            </a:r>
          </a:p>
          <a:p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71480"/>
            <a:ext cx="350046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К</a:t>
            </a:r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россворд </a:t>
            </a:r>
            <a:endParaRPr lang="ru-RU" sz="16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 «Путешествие по сказкам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 А.С. Пушкина» </a:t>
            </a:r>
            <a:endParaRPr lang="ru-RU" sz="16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7" name="Picture 3" descr="C:\Documents and Settings\Admin\Рабочий стол\Балда и бесенок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2823966"/>
            <a:ext cx="2000264" cy="281961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Балда и бесенок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252726"/>
            <a:ext cx="1285884" cy="139085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оп с попадьей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2343173"/>
            <a:ext cx="1857388" cy="2014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9" name="Picture 5" descr="C:\Documents and Settings\Admin\Рабочий стол\63933843_45288_origina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5143504" y="2500306"/>
            <a:ext cx="3071834" cy="3142395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000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86380" y="2428868"/>
            <a:ext cx="3155571" cy="32680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3" descr="C:\Documents and Settings\Admin\Рабочий стол\0003-007-Tebja-okruzhaet-mnozhestvo-raznykh-predmetov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86446" y="4143380"/>
            <a:ext cx="1062272" cy="1228112"/>
          </a:xfrm>
          <a:prstGeom prst="rect">
            <a:avLst/>
          </a:prstGeom>
          <a:noFill/>
        </p:spPr>
      </p:pic>
      <p:grpSp>
        <p:nvGrpSpPr>
          <p:cNvPr id="6" name="Группа 16"/>
          <p:cNvGrpSpPr/>
          <p:nvPr/>
        </p:nvGrpSpPr>
        <p:grpSpPr>
          <a:xfrm>
            <a:off x="5286380" y="4391446"/>
            <a:ext cx="2786082" cy="1180694"/>
            <a:chOff x="1785918" y="3786190"/>
            <a:chExt cx="2786082" cy="1180694"/>
          </a:xfrm>
        </p:grpSpPr>
        <p:sp>
          <p:nvSpPr>
            <p:cNvPr id="18" name="Кольцо 17"/>
            <p:cNvSpPr/>
            <p:nvPr/>
          </p:nvSpPr>
          <p:spPr>
            <a:xfrm>
              <a:off x="3500430" y="4643446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Кольцо 18"/>
            <p:cNvSpPr/>
            <p:nvPr/>
          </p:nvSpPr>
          <p:spPr>
            <a:xfrm>
              <a:off x="3286116" y="4643446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Кольцо 19"/>
            <p:cNvSpPr/>
            <p:nvPr/>
          </p:nvSpPr>
          <p:spPr>
            <a:xfrm>
              <a:off x="3071802" y="471488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Кольцо 20"/>
            <p:cNvSpPr/>
            <p:nvPr/>
          </p:nvSpPr>
          <p:spPr>
            <a:xfrm>
              <a:off x="2857488" y="471488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Кольцо 21"/>
            <p:cNvSpPr/>
            <p:nvPr/>
          </p:nvSpPr>
          <p:spPr>
            <a:xfrm>
              <a:off x="3714744" y="4605760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ольцо 22"/>
            <p:cNvSpPr/>
            <p:nvPr/>
          </p:nvSpPr>
          <p:spPr>
            <a:xfrm>
              <a:off x="4195554" y="419038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ольцо 23"/>
            <p:cNvSpPr/>
            <p:nvPr/>
          </p:nvSpPr>
          <p:spPr>
            <a:xfrm>
              <a:off x="4071934" y="435769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ольцо 24"/>
            <p:cNvSpPr/>
            <p:nvPr/>
          </p:nvSpPr>
          <p:spPr>
            <a:xfrm>
              <a:off x="3929058" y="4500570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4320000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2643174" y="471488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Кольцо 27"/>
            <p:cNvSpPr/>
            <p:nvPr/>
          </p:nvSpPr>
          <p:spPr>
            <a:xfrm>
              <a:off x="2428860" y="471488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Кольцо 28"/>
            <p:cNvSpPr/>
            <p:nvPr/>
          </p:nvSpPr>
          <p:spPr>
            <a:xfrm>
              <a:off x="2214546" y="4643446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ольцо 29"/>
            <p:cNvSpPr/>
            <p:nvPr/>
          </p:nvSpPr>
          <p:spPr>
            <a:xfrm>
              <a:off x="2071670" y="4429132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1928794" y="4214818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1857356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1785918" y="3786190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Кольцо 33"/>
            <p:cNvSpPr/>
            <p:nvPr/>
          </p:nvSpPr>
          <p:spPr>
            <a:xfrm>
              <a:off x="3214678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Кольцо 34"/>
            <p:cNvSpPr/>
            <p:nvPr/>
          </p:nvSpPr>
          <p:spPr>
            <a:xfrm>
              <a:off x="3428992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Кольцо 35"/>
            <p:cNvSpPr/>
            <p:nvPr/>
          </p:nvSpPr>
          <p:spPr>
            <a:xfrm>
              <a:off x="3643306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/>
          </p:nvSpPr>
          <p:spPr>
            <a:xfrm>
              <a:off x="3857620" y="4000504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4071934" y="3929066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>
            <a:xfrm>
              <a:off x="4320000" y="3786190"/>
              <a:ext cx="252000" cy="252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3" descr="C:\Documents and Settings\Admin\Рабочий стол\0003-007-Tebja-okruzhaet-mnozhestvo-raznykh-predmetov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40" y="4071942"/>
            <a:ext cx="1062272" cy="1228112"/>
          </a:xfrm>
          <a:prstGeom prst="rect">
            <a:avLst/>
          </a:prstGeom>
          <a:noFill/>
        </p:spPr>
      </p:pic>
      <p:pic>
        <p:nvPicPr>
          <p:cNvPr id="41" name="Picture 3" descr="C:\Documents and Settings\Admin\Рабочий стол\0003-007-Tebja-okruzhaet-mnozhestvo-raznykh-predmetov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572264" y="4129714"/>
            <a:ext cx="1062272" cy="1228112"/>
          </a:xfrm>
          <a:prstGeom prst="rect">
            <a:avLst/>
          </a:prstGeom>
          <a:noFill/>
        </p:spPr>
      </p:pic>
      <p:pic>
        <p:nvPicPr>
          <p:cNvPr id="42" name="Picture 3" descr="C:\Documents and Settings\Admin\Рабочий стол\0003-007-Tebja-okruzhaet-mnozhestvo-raznykh-predmetov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5652868" y="4201152"/>
            <a:ext cx="1062272" cy="1228112"/>
          </a:xfrm>
          <a:prstGeom prst="rect">
            <a:avLst/>
          </a:prstGeom>
          <a:noFill/>
        </p:spPr>
      </p:pic>
      <p:sp>
        <p:nvSpPr>
          <p:cNvPr id="43" name="Стрелка вправо 42">
            <a:hlinkClick r:id="rId10" action="ppaction://hlinksldjump"/>
          </p:cNvPr>
          <p:cNvSpPr/>
          <p:nvPr/>
        </p:nvSpPr>
        <p:spPr>
          <a:xfrm>
            <a:off x="8305206" y="6455900"/>
            <a:ext cx="785786" cy="3571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Заставка передачи “В гостях у сказки - Приходите в гости к нам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screen"/>
          <a:stretch>
            <a:fillRect/>
          </a:stretch>
        </p:blipFill>
        <p:spPr>
          <a:xfrm>
            <a:off x="4357686" y="6143644"/>
            <a:ext cx="519114" cy="519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 numSld="2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402827440.gif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904874" y="785794"/>
            <a:ext cx="3524250" cy="4699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1320768"/>
            <a:ext cx="3786214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63300"/>
                </a:solidFill>
              </a:rPr>
              <a:t>Сказки – сладкие воспоминания детства, формирующие ощущения доброты, справедливости, мудрости. </a:t>
            </a:r>
            <a:endParaRPr lang="en-US" sz="2000" b="1" i="1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663300"/>
                </a:solidFill>
              </a:rPr>
              <a:t>Именно сказки закладывают формирование нашего позитивного отношения к обществу, уважения к мудрости старших, веру в победу честных и храбрых, наказуемость зла.</a:t>
            </a:r>
            <a:br>
              <a:rPr lang="ru-RU" sz="2000" b="1" i="1" dirty="0" smtClean="0">
                <a:solidFill>
                  <a:srgbClr val="663300"/>
                </a:solidFill>
              </a:rPr>
            </a:br>
            <a:endParaRPr lang="ru-RU" sz="2000" b="1" i="1" dirty="0" smtClean="0">
              <a:solidFill>
                <a:srgbClr val="663300"/>
              </a:solidFill>
            </a:endParaRPr>
          </a:p>
          <a:p>
            <a:pPr algn="ctr"/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1214422"/>
            <a:ext cx="3786214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Среди отечественных сказок наиболее популярны сказки Александра Сергеевича Пушкина, ставшие  каноном русского литературного языка.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Они великолепно сочетают в себе юмор, нравственные принципы, доброту и захватывающий сюжет — обязательные атрибуты любой сказки. 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8305206" y="6455900"/>
            <a:ext cx="785786" cy="3571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142984"/>
            <a:ext cx="3786214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К нам приходят пушкинские сказки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Яркие и добрые, как сны.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Сыплются слова, слова-алмазы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На вечерний бархат тишины.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Шелестят волшебные страницы,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Всё быстрей нам хочется узнать...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Вздрагивают детские ресницы,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Верят в чудо детские глаза.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9300" y="71438"/>
            <a:ext cx="8229600" cy="654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 к работе с кроссвордом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3" descr="C:\Documents and Settings\Admin\Рабочий стол\Копия 14358e5cf3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55" y="4074553"/>
            <a:ext cx="1483820" cy="18547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146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578175"/>
            <a:ext cx="2372142" cy="1879645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811839">
            <a:off x="95259" y="2399791"/>
            <a:ext cx="1971886" cy="2132810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1124176"/>
            <a:ext cx="2372142" cy="1879645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1670177"/>
            <a:ext cx="2372142" cy="1879645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2216178"/>
            <a:ext cx="2372142" cy="1879645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2762179"/>
            <a:ext cx="2372142" cy="1879645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3308180"/>
            <a:ext cx="2372142" cy="1879645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3854181"/>
            <a:ext cx="2372142" cy="1879645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14358e5cf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7538">
            <a:off x="3071884" y="4400179"/>
            <a:ext cx="2372142" cy="187964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86050" y="1500174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Стрелка – указатель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2000240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появляется автоматически,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2500306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затем – поле с вопросом: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фраза в стихах, в которой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3500438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</a:t>
            </a:r>
            <a:r>
              <a:rPr lang="ru-RU" sz="2400" b="1" smtClean="0">
                <a:solidFill>
                  <a:srgbClr val="002060"/>
                </a:solidFill>
              </a:rPr>
              <a:t>ропущено </a:t>
            </a:r>
            <a:r>
              <a:rPr lang="ru-RU" sz="2400" b="1" dirty="0" smtClean="0">
                <a:solidFill>
                  <a:srgbClr val="002060"/>
                </a:solidFill>
              </a:rPr>
              <a:t>определенное слово.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4000504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При нажатии  на область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4500570"/>
            <a:ext cx="52149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появившегося вопроса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5000636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закрывается вопрос и появляется ответ.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rId5" action="ppaction://hlinksldjump"/>
          </p:cNvPr>
          <p:cNvSpPr/>
          <p:nvPr/>
        </p:nvSpPr>
        <p:spPr>
          <a:xfrm>
            <a:off x="8305206" y="6455900"/>
            <a:ext cx="785786" cy="3571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0093 L 0.46146 -0.0039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8187E-6 L 0.45851 -0.0048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71490" y="-24"/>
            <a:ext cx="6657964" cy="6540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Задание: </a:t>
            </a:r>
            <a:r>
              <a:rPr lang="ru-RU" sz="2400" dirty="0" smtClean="0">
                <a:solidFill>
                  <a:srgbClr val="002060"/>
                </a:solidFill>
              </a:rPr>
              <a:t>отгадайте пропущенные слова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46" y="5500702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Ветер, ветер! Ты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Ты гоняешь стаи туч,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Ты волнуешь сине море,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Всюду веешь на просторе.</a:t>
            </a:r>
          </a:p>
          <a:p>
            <a:pPr algn="ctr"/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4302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94302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94302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94302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94302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5065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94302" y="43823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9711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94302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0252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70252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70252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70252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70252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70252" y="43823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7025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68950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70252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98464" y="863445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98464" y="121878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Ш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98464" y="1567433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98464" y="191608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98464" y="51479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251893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609484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67075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24666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73847" y="2639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39848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97442" y="261767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 rot="16200000">
            <a:off x="1561694" y="2676356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25430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554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8273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39922" y="47353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Блок-схема: объединение 48"/>
          <p:cNvSpPr/>
          <p:nvPr/>
        </p:nvSpPr>
        <p:spPr>
          <a:xfrm rot="16200000">
            <a:off x="501010" y="4808610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252054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609806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67558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25310" y="33235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673847" y="3330870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523860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968682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07475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46270" y="40294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153946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138044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05836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873628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241420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609210" y="367649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32006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919509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307011" y="29706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391349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13748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51578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538557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916158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293759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656954" y="508825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397442" y="439462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152644" y="439462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530245" y="439462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907846" y="439462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285447" y="439462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155894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541536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927178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312820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698464" y="226473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568902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954647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340392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074492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Ш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460237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835094" y="866728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183656" y="1576169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948124" y="1573614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320774" y="1573614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061342" y="1573614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442794" y="1573614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828414" y="1573614"/>
            <a:ext cx="360000" cy="330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73847" y="194836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673847" y="2293989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673847" y="2985243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673847" y="1602735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673847" y="367649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673847" y="125710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294190" y="195672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053504" y="195672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432854" y="260684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442794" y="293135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442794" y="326911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442794" y="2255826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7442794" y="1918063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183656" y="192185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183656" y="2260853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8190764" y="260684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8183656" y="293885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8183656" y="1237170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8183656" y="3277850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8183656" y="3616849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8183656" y="395584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8183656" y="4294850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151182" y="125710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534453" y="125710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917724" y="125710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3300995" y="1257108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537244" y="91166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537244" y="158966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537244" y="1928662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053900" y="260684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7811809" y="260684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8569718" y="2606841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7813054" y="397024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569718" y="3970244"/>
            <a:ext cx="360000" cy="3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6" name="Блок-схема: объединение 135"/>
          <p:cNvSpPr/>
          <p:nvPr/>
        </p:nvSpPr>
        <p:spPr>
          <a:xfrm rot="16200000">
            <a:off x="1857356" y="1301183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Блок-схема: объединение 141"/>
          <p:cNvSpPr/>
          <p:nvPr/>
        </p:nvSpPr>
        <p:spPr>
          <a:xfrm rot="16200000">
            <a:off x="1571604" y="3401106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Блок-схема: объединение 147"/>
          <p:cNvSpPr/>
          <p:nvPr/>
        </p:nvSpPr>
        <p:spPr>
          <a:xfrm rot="16200000">
            <a:off x="4467904" y="376918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Блок-схема: объединение 148"/>
          <p:cNvSpPr/>
          <p:nvPr/>
        </p:nvSpPr>
        <p:spPr>
          <a:xfrm rot="16200000">
            <a:off x="4093706" y="4461790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Блок-схема: объединение 149"/>
          <p:cNvSpPr/>
          <p:nvPr/>
        </p:nvSpPr>
        <p:spPr>
          <a:xfrm rot="16200000">
            <a:off x="3714744" y="514351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Блок-схема: объединение 150"/>
          <p:cNvSpPr/>
          <p:nvPr/>
        </p:nvSpPr>
        <p:spPr>
          <a:xfrm rot="16200000">
            <a:off x="1214414" y="4098478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Блок-схема: объединение 151"/>
          <p:cNvSpPr/>
          <p:nvPr/>
        </p:nvSpPr>
        <p:spPr>
          <a:xfrm rot="16200000">
            <a:off x="7500958" y="403316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Блок-схема: объединение 152"/>
          <p:cNvSpPr/>
          <p:nvPr/>
        </p:nvSpPr>
        <p:spPr>
          <a:xfrm rot="16200000">
            <a:off x="4478790" y="2318650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Блок-схема: объединение 153"/>
          <p:cNvSpPr/>
          <p:nvPr/>
        </p:nvSpPr>
        <p:spPr>
          <a:xfrm rot="16200000">
            <a:off x="5286380" y="91166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Блок-схема: объединение 154"/>
          <p:cNvSpPr/>
          <p:nvPr/>
        </p:nvSpPr>
        <p:spPr>
          <a:xfrm rot="16200000">
            <a:off x="5643570" y="162604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Блок-схема: объединение 155"/>
          <p:cNvSpPr/>
          <p:nvPr/>
        </p:nvSpPr>
        <p:spPr>
          <a:xfrm rot="16200000">
            <a:off x="3000364" y="198323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Блок-схема: объединение 156"/>
          <p:cNvSpPr/>
          <p:nvPr/>
        </p:nvSpPr>
        <p:spPr>
          <a:xfrm rot="16200000">
            <a:off x="4458721" y="305480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Блок-схема: объединение 158"/>
          <p:cNvSpPr/>
          <p:nvPr/>
        </p:nvSpPr>
        <p:spPr>
          <a:xfrm rot="16200000">
            <a:off x="6753920" y="2697612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объединение 161"/>
          <p:cNvSpPr/>
          <p:nvPr/>
        </p:nvSpPr>
        <p:spPr>
          <a:xfrm>
            <a:off x="7429520" y="1333841"/>
            <a:ext cx="357190" cy="214314"/>
          </a:xfrm>
          <a:prstGeom prst="flowChartMerg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объединение 162"/>
          <p:cNvSpPr/>
          <p:nvPr/>
        </p:nvSpPr>
        <p:spPr>
          <a:xfrm>
            <a:off x="8204452" y="993986"/>
            <a:ext cx="357190" cy="214314"/>
          </a:xfrm>
          <a:prstGeom prst="flowChartMerg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Блок-схема: объединение 163"/>
          <p:cNvSpPr/>
          <p:nvPr/>
        </p:nvSpPr>
        <p:spPr>
          <a:xfrm>
            <a:off x="3675964" y="1015758"/>
            <a:ext cx="357190" cy="214314"/>
          </a:xfrm>
          <a:prstGeom prst="flowChartMerg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Блок-схема: объединение 164"/>
          <p:cNvSpPr/>
          <p:nvPr/>
        </p:nvSpPr>
        <p:spPr>
          <a:xfrm>
            <a:off x="2549964" y="664690"/>
            <a:ext cx="357190" cy="214314"/>
          </a:xfrm>
          <a:prstGeom prst="flowChartMerg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У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дуб зеленый;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Златая цепь на дубе том…</a:t>
            </a:r>
          </a:p>
          <a:p>
            <a:pPr algn="ctr"/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«Не печалься, ступай себе с богом.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Будет тебе новое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Негде, в тридевятом царстве,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 тридесятом государстве,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Жил-был славный царь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«Здравствуй,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- мужичок;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Какой тебе надобен оброк?»</a:t>
            </a: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Буду служить тебе славно,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Усердно и очень исправно.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 год за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… 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щелка тебе по лбу…</a:t>
            </a: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Царь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гостей сажает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 свой стол и вопрошает: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«Ой вы, гости-господа,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Долго ль ездили? куда?»</a:t>
            </a: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«…Бог с тобой, золотая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Твоего мне откупа не надо;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Ступай себе в синее море,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Гуляй там себе на просторе..."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Темной ночки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Дождался в тоске своей.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Только месяц показался,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Он за ним с мольбой погнался. 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А теперь стоит на нем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Новый город со дворцом,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 златоглавыми церквами…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А сидит в нем князь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Три девицы под окном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Пряли поздно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Царь к востоку войско шлет,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Старший сын его ведет.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угомонился,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Шум утих, и он забылся.</a:t>
            </a: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Она его ласкать,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Треплет нежною рукою;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«Что,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, что с тобою?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Ляг!» — и в комнату вошла…</a:t>
            </a: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песенки поет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 И орешки все грызет,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 А орешки не простые,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 Все скорлупки золотые… </a:t>
            </a: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подумал: «Добрый ужин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Был бы нам, однако, нужен».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Ломит он у дуба сук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И в тугой сгибает лук.</a:t>
            </a: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2214546" y="5500702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Мать и сын теперь на воле;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Видят холм в широком поле;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синее кругом,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Дуб зеленый над холмом. </a:t>
            </a: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…В чешуе, как жар горя,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Тридцать три богатыря,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… Все равны, как на подбор,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 ними дядька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.</a:t>
            </a: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Снова князь у моря ходит,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 синя моря глаз не сводит;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Глядь – поверх текучих вод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белая плывет.</a:t>
            </a: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2214546" y="5500726"/>
            <a:ext cx="471490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Жил-был поп,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лоб.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Пошел поп по базару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Посмотреть кой-какого товару.</a:t>
            </a:r>
          </a:p>
        </p:txBody>
      </p:sp>
      <p:sp>
        <p:nvSpPr>
          <p:cNvPr id="185" name="Блок-схема: объединение 184"/>
          <p:cNvSpPr/>
          <p:nvPr/>
        </p:nvSpPr>
        <p:spPr>
          <a:xfrm>
            <a:off x="1889038" y="2000240"/>
            <a:ext cx="357190" cy="214314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2214546" y="5500702"/>
            <a:ext cx="4714908" cy="1285860"/>
          </a:xfrm>
          <a:prstGeom prst="roundRect">
            <a:avLst/>
          </a:prstGeom>
          <a:solidFill>
            <a:srgbClr val="CCCC00">
              <a:alpha val="20000"/>
            </a:srgb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«Что за прелесть эти сказки!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Каждая есть поэма!»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А. С. Пушкин</a:t>
            </a:r>
          </a:p>
        </p:txBody>
      </p:sp>
      <p:sp>
        <p:nvSpPr>
          <p:cNvPr id="187" name="Блок-схема: объединение 186"/>
          <p:cNvSpPr/>
          <p:nvPr/>
        </p:nvSpPr>
        <p:spPr>
          <a:xfrm>
            <a:off x="4786314" y="2000240"/>
            <a:ext cx="357190" cy="214314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Блок-схема: объединение 187"/>
          <p:cNvSpPr/>
          <p:nvPr/>
        </p:nvSpPr>
        <p:spPr>
          <a:xfrm>
            <a:off x="6715140" y="214290"/>
            <a:ext cx="357190" cy="214314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трелка вправо 188">
            <a:hlinkClick r:id="rId3" action="ppaction://hlinksldjump"/>
          </p:cNvPr>
          <p:cNvSpPr/>
          <p:nvPr/>
        </p:nvSpPr>
        <p:spPr>
          <a:xfrm>
            <a:off x="8305206" y="6455900"/>
            <a:ext cx="785786" cy="3571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Picture 3" descr="C:\Documents and Settings\Admin\Рабочий стол\Балда и бесенок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902516"/>
            <a:ext cx="1387242" cy="195548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2" name="Picture 4" descr="C:\Documents and Settings\Admin\Рабочий стол\поп с попадьей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143768" y="4572008"/>
            <a:ext cx="1712511" cy="18573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C:\Documents and Settings\Admin\Рабочий стол\0_7bd6e_4b5a5e3c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0" y="531423"/>
            <a:ext cx="1428728" cy="205183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3226017601890226424Goldfish Side View.svg.hi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8001024" y="142852"/>
            <a:ext cx="857256" cy="658292"/>
          </a:xfrm>
          <a:prstGeom prst="rect">
            <a:avLst/>
          </a:prstGeom>
          <a:noFill/>
        </p:spPr>
      </p:pic>
      <p:sp>
        <p:nvSpPr>
          <p:cNvPr id="166" name="Блок-схема: объединение 165"/>
          <p:cNvSpPr/>
          <p:nvPr/>
        </p:nvSpPr>
        <p:spPr>
          <a:xfrm rot="16200000">
            <a:off x="2009756" y="1453583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Блок-схема: объединение 189"/>
          <p:cNvSpPr/>
          <p:nvPr/>
        </p:nvSpPr>
        <p:spPr>
          <a:xfrm rot="16200000">
            <a:off x="2162156" y="1605983"/>
            <a:ext cx="357190" cy="214314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0_9618a_db89915f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285720" y="2714620"/>
            <a:ext cx="1071570" cy="129557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3" name="Picture 3" descr="C:\Documents and Settings\Admin\Рабочий стол\Балда и бесенок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3071802" y="4067570"/>
            <a:ext cx="928694" cy="1004504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0_877a5_a3c11805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86248" y="996948"/>
            <a:ext cx="978698" cy="8604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5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500"/>
                            </p:stCondLst>
                            <p:childTnLst>
                              <p:par>
                                <p:cTn id="2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0"/>
                            </p:stCondLst>
                            <p:childTnLst>
                              <p:par>
                                <p:cTn id="2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500"/>
                            </p:stCondLst>
                            <p:childTnLst>
                              <p:par>
                                <p:cTn id="3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000"/>
                            </p:stCondLst>
                            <p:childTnLst>
                              <p:par>
                                <p:cTn id="3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500"/>
                            </p:stCondLst>
                            <p:childTnLst>
                              <p:par>
                                <p:cTn id="3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500"/>
                            </p:stCondLst>
                            <p:childTnLst>
                              <p:par>
                                <p:cTn id="3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500"/>
                            </p:stCondLst>
                            <p:childTnLst>
                              <p:par>
                                <p:cTn id="4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000"/>
                            </p:stCondLst>
                            <p:childTnLst>
                              <p:par>
                                <p:cTn id="40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500"/>
                            </p:stCondLst>
                            <p:childTnLst>
                              <p:par>
                                <p:cTn id="4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3000"/>
                            </p:stCondLst>
                            <p:childTnLst>
                              <p:par>
                                <p:cTn id="4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500"/>
                            </p:stCondLst>
                            <p:childTnLst>
                              <p:par>
                                <p:cTn id="4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00"/>
                            </p:stCondLst>
                            <p:childTnLst>
                              <p:par>
                                <p:cTn id="4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500"/>
                            </p:stCondLst>
                            <p:childTnLst>
                              <p:par>
                                <p:cTn id="4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000"/>
                            </p:stCondLst>
                            <p:childTnLst>
                              <p:par>
                                <p:cTn id="4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000"/>
                            </p:stCondLst>
                            <p:childTnLst>
                              <p:par>
                                <p:cTn id="50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500"/>
                            </p:stCondLst>
                            <p:childTnLst>
                              <p:par>
                                <p:cTn id="5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000"/>
                            </p:stCondLst>
                            <p:childTnLst>
                              <p:par>
                                <p:cTn id="5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000"/>
                            </p:stCondLst>
                            <p:childTnLst>
                              <p:par>
                                <p:cTn id="5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500"/>
                            </p:stCondLst>
                            <p:childTnLst>
                              <p:par>
                                <p:cTn id="5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000"/>
                            </p:stCondLst>
                            <p:childTnLst>
                              <p:par>
                                <p:cTn id="5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3000"/>
                            </p:stCondLst>
                            <p:childTnLst>
                              <p:par>
                                <p:cTn id="5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000"/>
                            </p:stCondLst>
                            <p:childTnLst>
                              <p:par>
                                <p:cTn id="5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00"/>
                            </p:stCondLst>
                            <p:childTnLst>
                              <p:par>
                                <p:cTn id="5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000"/>
                            </p:stCondLst>
                            <p:childTnLst>
                              <p:par>
                                <p:cTn id="5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500"/>
                            </p:stCondLst>
                            <p:childTnLst>
                              <p:par>
                                <p:cTn id="5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500"/>
                            </p:stCondLst>
                            <p:childTnLst>
                              <p:par>
                                <p:cTn id="5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3000"/>
                            </p:stCondLst>
                            <p:childTnLst>
                              <p:par>
                                <p:cTn id="5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000"/>
                            </p:stCondLst>
                            <p:childTnLst>
                              <p:par>
                                <p:cTn id="6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4500"/>
                            </p:stCondLst>
                            <p:childTnLst>
                              <p:par>
                                <p:cTn id="6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00"/>
                            </p:stCondLst>
                            <p:childTnLst>
                              <p:par>
                                <p:cTn id="6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000"/>
                            </p:stCondLst>
                            <p:childTnLst>
                              <p:par>
                                <p:cTn id="6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00"/>
                            </p:stCondLst>
                            <p:childTnLst>
                              <p:par>
                                <p:cTn id="6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00"/>
                            </p:stCondLst>
                            <p:childTnLst>
                              <p:par>
                                <p:cTn id="6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8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500"/>
                            </p:stCondLst>
                            <p:childTnLst>
                              <p:par>
                                <p:cTn id="6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3500"/>
                            </p:stCondLst>
                            <p:childTnLst>
                              <p:par>
                                <p:cTn id="6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4000"/>
                            </p:stCondLst>
                            <p:childTnLst>
                              <p:par>
                                <p:cTn id="6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66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2" fill="hold">
                      <p:stCondLst>
                        <p:cond delay="0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500"/>
                            </p:stCondLst>
                            <p:childTnLst>
                              <p:par>
                                <p:cTn id="6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000"/>
                            </p:stCondLst>
                            <p:childTnLst>
                              <p:par>
                                <p:cTn id="6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500"/>
                            </p:stCondLst>
                            <p:childTnLst>
                              <p:par>
                                <p:cTn id="67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000"/>
                            </p:stCondLst>
                            <p:childTnLst>
                              <p:par>
                                <p:cTn id="6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500"/>
                            </p:stCondLst>
                            <p:childTnLst>
                              <p:par>
                                <p:cTn id="6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8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500"/>
                            </p:stCondLst>
                            <p:childTnLst>
                              <p:par>
                                <p:cTn id="7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000"/>
                            </p:stCondLst>
                            <p:childTnLst>
                              <p:par>
                                <p:cTn id="7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6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500"/>
                            </p:stCondLst>
                            <p:childTnLst>
                              <p:par>
                                <p:cTn id="70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000"/>
                            </p:stCondLst>
                            <p:childTnLst>
                              <p:par>
                                <p:cTn id="7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00"/>
                            </p:stCondLst>
                            <p:childTnLst>
                              <p:par>
                                <p:cTn id="7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000"/>
                            </p:stCondLst>
                            <p:childTnLst>
                              <p:par>
                                <p:cTn id="7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500"/>
                            </p:stCondLst>
                            <p:childTnLst>
                              <p:par>
                                <p:cTn id="7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500"/>
                            </p:stCondLst>
                            <p:childTnLst>
                              <p:par>
                                <p:cTn id="74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3000"/>
                            </p:stCondLst>
                            <p:childTnLst>
                              <p:par>
                                <p:cTn id="7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3500"/>
                            </p:stCondLst>
                            <p:childTnLst>
                              <p:par>
                                <p:cTn id="7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500"/>
                            </p:stCondLst>
                            <p:childTnLst>
                              <p:par>
                                <p:cTn id="7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4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8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500"/>
                            </p:stCondLst>
                            <p:childTnLst>
                              <p:par>
                                <p:cTn id="7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000"/>
                            </p:stCondLst>
                            <p:childTnLst>
                              <p:par>
                                <p:cTn id="78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00"/>
                            </p:stCondLst>
                            <p:childTnLst>
                              <p:par>
                                <p:cTn id="7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3000"/>
                            </p:stCondLst>
                            <p:childTnLst>
                              <p:par>
                                <p:cTn id="7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500"/>
                            </p:stCondLst>
                            <p:childTnLst>
                              <p:par>
                                <p:cTn id="8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000"/>
                            </p:stCondLst>
                            <p:childTnLst>
                              <p:par>
                                <p:cTn id="8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500"/>
                            </p:stCondLst>
                            <p:childTnLst>
                              <p:par>
                                <p:cTn id="8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8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000"/>
                            </p:stCondLst>
                            <p:childTnLst>
                              <p:par>
                                <p:cTn id="8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500"/>
                            </p:stCondLst>
                            <p:childTnLst>
                              <p:par>
                                <p:cTn id="8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3000"/>
                            </p:stCondLst>
                            <p:childTnLst>
                              <p:par>
                                <p:cTn id="8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3500"/>
                            </p:stCondLst>
                            <p:childTnLst>
                              <p:par>
                                <p:cTn id="8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4500"/>
                            </p:stCondLst>
                            <p:childTnLst>
                              <p:par>
                                <p:cTn id="83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5000"/>
                            </p:stCondLst>
                            <p:childTnLst>
                              <p:par>
                                <p:cTn id="8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5500"/>
                            </p:stCondLst>
                            <p:childTnLst>
                              <p:par>
                                <p:cTn id="8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6000"/>
                            </p:stCondLst>
                            <p:childTnLst>
                              <p:par>
                                <p:cTn id="8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6500"/>
                            </p:stCondLst>
                            <p:childTnLst>
                              <p:par>
                                <p:cTn id="8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7000"/>
                            </p:stCondLst>
                            <p:childTnLst>
                              <p:par>
                                <p:cTn id="8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8000"/>
                            </p:stCondLst>
                            <p:childTnLst>
                              <p:par>
                                <p:cTn id="8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8500"/>
                            </p:stCondLst>
                            <p:childTnLst>
                              <p:par>
                                <p:cTn id="8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9000"/>
                            </p:stCondLst>
                            <p:childTnLst>
                              <p:par>
                                <p:cTn id="8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9500"/>
                            </p:stCondLst>
                            <p:childTnLst>
                              <p:par>
                                <p:cTn id="9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41" grpId="0" build="allAtOnce"/>
      <p:bldP spid="13" grpId="0" animBg="1"/>
      <p:bldP spid="13" grpId="1" animBg="1"/>
      <p:bldP spid="49" grpId="0" animBg="1"/>
      <p:bldP spid="49" grpId="1" animBg="1"/>
      <p:bldP spid="88" grpId="0" build="allAtOnce"/>
      <p:bldP spid="136" grpId="0" animBg="1"/>
      <p:bldP spid="136" grpId="1" animBg="1"/>
      <p:bldP spid="142" grpId="0" animBg="1"/>
      <p:bldP spid="142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9" grpId="0" animBg="1"/>
      <p:bldP spid="159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6" grpId="0" animBg="1"/>
      <p:bldP spid="187" grpId="0" animBg="1"/>
      <p:bldP spid="188" grpId="0" animBg="1"/>
      <p:bldP spid="166" grpId="0" animBg="1"/>
      <p:bldP spid="166" grpId="1" animBg="1"/>
      <p:bldP spid="190" grpId="0" animBg="1"/>
      <p:bldP spid="1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sz="quarter" idx="10"/>
          </p:nvPr>
        </p:nvSpPr>
        <p:spPr>
          <a:xfrm>
            <a:off x="428596" y="714356"/>
            <a:ext cx="8429684" cy="5786478"/>
          </a:xfrm>
          <a:blipFill dpi="0" rotWithShape="1">
            <a:blip r:embed="rId2" cstate="screen">
              <a:alphaModFix amt="71000"/>
            </a:blip>
            <a:srcRect/>
            <a:stretch>
              <a:fillRect/>
            </a:stretch>
          </a:blipFill>
        </p:spPr>
        <p:txBody>
          <a:bodyPr/>
          <a:lstStyle/>
          <a:p>
            <a:pPr algn="l"/>
            <a:endParaRPr lang="ru-RU" sz="1200" b="1" dirty="0" smtClean="0">
              <a:latin typeface="Constantia" pitchFamily="18" charset="0"/>
            </a:endParaRPr>
          </a:p>
          <a:p>
            <a:pPr algn="l"/>
            <a:r>
              <a:rPr lang="ru-RU" sz="1200" b="1" dirty="0" smtClean="0">
                <a:latin typeface="Constantia" pitchFamily="18" charset="0"/>
              </a:rPr>
              <a:t>Коллаж - </a:t>
            </a:r>
            <a:r>
              <a:rPr lang="en-US" sz="1200" b="1" dirty="0" smtClean="0">
                <a:latin typeface="Constantia" pitchFamily="18" charset="0"/>
                <a:hlinkClick r:id="rId3"/>
              </a:rPr>
              <a:t>http://bestgif.su/_ph/10/2/402827440.gif</a:t>
            </a:r>
            <a:endParaRPr lang="en-US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Книга  - </a:t>
            </a:r>
            <a:r>
              <a:rPr lang="en-US" sz="1200" b="1" dirty="0" smtClean="0">
                <a:latin typeface="Constantia" pitchFamily="18" charset="0"/>
                <a:hlinkClick r:id="rId4"/>
              </a:rPr>
              <a:t>http://i027.radikal.ru/0805/a3/b05d93436b6d.png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Персонажи «Сказки о попе и работнике его </a:t>
            </a:r>
            <a:r>
              <a:rPr lang="ru-RU" sz="1200" b="1" dirty="0" err="1" smtClean="0">
                <a:latin typeface="Constantia" pitchFamily="18" charset="0"/>
              </a:rPr>
              <a:t>Балде</a:t>
            </a:r>
            <a:r>
              <a:rPr lang="ru-RU" sz="1200" b="1" dirty="0" smtClean="0">
                <a:latin typeface="Constantia" pitchFamily="18" charset="0"/>
              </a:rPr>
              <a:t>» - </a:t>
            </a:r>
            <a:r>
              <a:rPr lang="en-US" sz="1200" b="1" dirty="0" smtClean="0">
                <a:latin typeface="Constantia" pitchFamily="18" charset="0"/>
                <a:hlinkClick r:id="rId5"/>
              </a:rPr>
              <a:t>http://detsad-kitty.ru/uploads/posts/2010-10/thumbs/1287808805_titul1.jpg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Старик и золотая рыбка - </a:t>
            </a:r>
            <a:r>
              <a:rPr lang="en-US" sz="1200" b="1" dirty="0" smtClean="0">
                <a:latin typeface="Constantia" pitchFamily="18" charset="0"/>
                <a:hlinkClick r:id="rId6"/>
              </a:rPr>
              <a:t>http://img1.liveinternet.ru/images/attach/c/1/63/933/63933843_45288_original.jpg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Дуб - </a:t>
            </a:r>
            <a:r>
              <a:rPr lang="en-US" sz="1200" b="1" dirty="0" smtClean="0">
                <a:latin typeface="Constantia" pitchFamily="18" charset="0"/>
                <a:hlinkClick r:id="rId7"/>
              </a:rPr>
              <a:t>http://borisova.3dn.ru/dostigenija/0001.png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Кот – </a:t>
            </a:r>
            <a:r>
              <a:rPr lang="en-US" sz="1200" b="1" dirty="0" smtClean="0">
                <a:latin typeface="Constantia" pitchFamily="18" charset="0"/>
                <a:hlinkClick r:id="rId8"/>
              </a:rPr>
              <a:t>http://900igr.net/data/skazki-i-igry/Otkuda-ja-vzjalsja-1.files/0003-007-Tebja-okruzhaet-mnozhestvo-raznykh-predmetov.png</a:t>
            </a:r>
            <a:endParaRPr lang="en-US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Перо и чернильница - </a:t>
            </a:r>
            <a:r>
              <a:rPr lang="en-US" sz="1200" b="1" dirty="0" smtClean="0">
                <a:latin typeface="Constantia" pitchFamily="18" charset="0"/>
                <a:hlinkClick r:id="rId9"/>
              </a:rPr>
              <a:t>http://i041.radikal.ru/0902/f3/14358e5cf301.png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Музыкальный фрагмент - </a:t>
            </a:r>
            <a:r>
              <a:rPr lang="en-US" sz="1200" b="1" dirty="0" smtClean="0">
                <a:latin typeface="Constantia" pitchFamily="18" charset="0"/>
                <a:hlinkClick r:id="rId10"/>
              </a:rPr>
              <a:t>http://www.audiopoisk.com/files/no/zastavka-pereda4i-v-gostah-u-skazki---prihodite-v-gosti-k-nam-962785.mp3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Стихи - </a:t>
            </a:r>
            <a:r>
              <a:rPr lang="en-US" sz="1200" b="1" dirty="0" smtClean="0">
                <a:latin typeface="Constantia" pitchFamily="18" charset="0"/>
                <a:hlinkClick r:id="rId11"/>
              </a:rPr>
              <a:t>http://iramaks.ucoz.ru/load/1-1-0-2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err="1" smtClean="0">
                <a:latin typeface="Constantia" pitchFamily="18" charset="0"/>
              </a:rPr>
              <a:t>Черномор</a:t>
            </a:r>
            <a:r>
              <a:rPr lang="ru-RU" sz="1200" b="1" dirty="0" smtClean="0">
                <a:latin typeface="Constantia" pitchFamily="18" charset="0"/>
              </a:rPr>
              <a:t> - </a:t>
            </a:r>
            <a:r>
              <a:rPr lang="en-US" sz="1200" b="1" dirty="0" smtClean="0">
                <a:latin typeface="Constantia" pitchFamily="18" charset="0"/>
                <a:hlinkClick r:id="rId12"/>
              </a:rPr>
              <a:t>http://img-fotki.yandex.ru/get/4403/cadi-1986.423/0_7bd6e_4b5a5e3c_XL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Золотая рыбка - </a:t>
            </a:r>
            <a:r>
              <a:rPr lang="en-US" sz="1200" b="1" dirty="0" smtClean="0">
                <a:latin typeface="Constantia" pitchFamily="18" charset="0"/>
                <a:hlinkClick r:id="rId13"/>
              </a:rPr>
              <a:t>http://www.clker.com/cliparts/4/1/7/4/13226017601890226424Goldfish%20Side%20View.svg.hi.png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Старик  у моря - </a:t>
            </a:r>
            <a:r>
              <a:rPr lang="en-US" sz="1200" b="1" dirty="0" smtClean="0">
                <a:latin typeface="Constantia" pitchFamily="18" charset="0"/>
                <a:hlinkClick r:id="rId14"/>
              </a:rPr>
              <a:t>http://img1.liveinternet.ru/images/attach/c/2/82/975/82975337_4016659_A_S_Pushkin_7.jpg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Старуха и корыто - </a:t>
            </a:r>
            <a:r>
              <a:rPr lang="en-US" sz="1200" b="1" dirty="0" smtClean="0">
                <a:latin typeface="Constantia" pitchFamily="18" charset="0"/>
                <a:hlinkClick r:id="rId15"/>
              </a:rPr>
              <a:t>http://img-fotki.yandex.ru/get/5307/119528728.a2e/0_9618a_db89915f_XL</a:t>
            </a:r>
            <a:endParaRPr lang="ru-RU" sz="1200" b="1" dirty="0" smtClean="0">
              <a:latin typeface="Constantia" pitchFamily="18" charset="0"/>
            </a:endParaRPr>
          </a:p>
          <a:p>
            <a:r>
              <a:rPr lang="ru-RU" sz="1200" b="1" dirty="0" smtClean="0">
                <a:latin typeface="Constantia" pitchFamily="18" charset="0"/>
              </a:rPr>
              <a:t>Белка - </a:t>
            </a:r>
            <a:r>
              <a:rPr lang="en-US" sz="1200" b="1" dirty="0" smtClean="0">
                <a:latin typeface="Constantia" pitchFamily="18" charset="0"/>
                <a:hlinkClick r:id="rId16"/>
              </a:rPr>
              <a:t>http://img-fotki.yandex.ru/get/5313/4243123.2f/0_877a5_a3c11805_XL</a:t>
            </a:r>
            <a:endParaRPr lang="ru-RU" sz="1200" b="1" dirty="0" smtClean="0">
              <a:latin typeface="Constantia" pitchFamily="18" charset="0"/>
            </a:endParaRPr>
          </a:p>
          <a:p>
            <a:endParaRPr lang="ru-RU" sz="1200" b="1" dirty="0" smtClean="0">
              <a:latin typeface="Constantia" pitchFamily="18" charset="0"/>
            </a:endParaRPr>
          </a:p>
          <a:p>
            <a:endParaRPr lang="ru-RU" sz="1200" b="1" dirty="0" smtClean="0">
              <a:latin typeface="Constantia" pitchFamily="18" charset="0"/>
            </a:endParaRPr>
          </a:p>
          <a:p>
            <a:endParaRPr lang="ru-RU" sz="1200" b="1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en-US" sz="1200" dirty="0" smtClean="0">
              <a:latin typeface="Constantia" pitchFamily="18" charset="0"/>
            </a:endParaRPr>
          </a:p>
          <a:p>
            <a:endParaRPr lang="ru-RU" sz="1200" dirty="0" smtClean="0">
              <a:latin typeface="Constantia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57252" y="71438"/>
            <a:ext cx="7772400" cy="584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Список источников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5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797</Words>
  <Application>Microsoft Office PowerPoint</Application>
  <PresentationFormat>Экран (4:3)</PresentationFormat>
  <Paragraphs>259</Paragraphs>
  <Slides>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 гостях у сказки</vt:lpstr>
      <vt:lpstr>Слайд 2</vt:lpstr>
      <vt:lpstr>Рекомендации к работе с кроссвордом</vt:lpstr>
      <vt:lpstr>Задание: отгадайте пропущенные слова</vt:lpstr>
      <vt:lpstr>Список источников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subject>Сказки Пушкина</dc:subject>
  <dc:creator>ООД</dc:creator>
  <cp:lastModifiedBy>дом</cp:lastModifiedBy>
  <cp:revision>163</cp:revision>
  <dcterms:created xsi:type="dcterms:W3CDTF">2012-12-30T20:31:13Z</dcterms:created>
  <dcterms:modified xsi:type="dcterms:W3CDTF">2017-10-09T20:26:07Z</dcterms:modified>
</cp:coreProperties>
</file>