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1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14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1555" y="1750321"/>
            <a:ext cx="8015549" cy="359116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Методы           обучения и образовательные           технологии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, применяемые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   старшей 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ступени обучения с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учетом           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возрастных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особенностей        обучающихся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655" y="365127"/>
            <a:ext cx="6638306" cy="893658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направленные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понятийного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655" y="1425039"/>
            <a:ext cx="6448302" cy="475192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 обучения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Кейс-технология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технология для краткосрочного обучения на основе реальных или вымышленных ситуаций, направленная не столько на освоение знаний, сколько на формирование у школьников новых качеств и умений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ТРИЗ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(теория решения изобретательских задач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Дебаты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РКМЧП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дискуссия; мозговой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форум; круглый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стол…)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интеллектуальных карт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(ментальных)</a:t>
            </a:r>
          </a:p>
        </p:txBody>
      </p:sp>
    </p:spTree>
    <p:extLst>
      <p:ext uri="{BB962C8B-B14F-4D97-AF65-F5344CB8AC3E}">
        <p14:creationId xmlns:p14="http://schemas.microsoft.com/office/powerpoint/2010/main" val="15215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776" y="237506"/>
            <a:ext cx="6745185" cy="1187533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РАФТ </a:t>
            </a:r>
            <a:r>
              <a:rPr lang="en-US" sz="3600" b="1" i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\RAFT                         </a:t>
            </a:r>
            <a:r>
              <a:rPr lang="ru-RU" sz="3600" b="1" i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(Роль</a:t>
            </a:r>
            <a:r>
              <a:rPr lang="ru-RU" sz="36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аудитория, форма, тема)</a:t>
            </a:r>
            <a:r>
              <a:rPr lang="ru-RU" sz="3600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776" y="1306286"/>
            <a:ext cx="6852063" cy="487067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207953"/>
              </p:ext>
            </p:extLst>
          </p:nvPr>
        </p:nvGraphicFramePr>
        <p:xfrm>
          <a:off x="-153885" y="2051957"/>
          <a:ext cx="9000506" cy="4125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4" imgW="5938880" imgH="1262731" progId="Word.Document.12">
                  <p:embed/>
                </p:oleObj>
              </mc:Choice>
              <mc:Fallback>
                <p:oleObj name="Документ" r:id="rId4" imgW="5938880" imgH="126273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3885" y="2051957"/>
                        <a:ext cx="9000506" cy="4125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4" descr="school1-249x30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7"/>
          <a:stretch>
            <a:fillRect/>
          </a:stretch>
        </p:blipFill>
        <p:spPr bwMode="auto">
          <a:xfrm>
            <a:off x="6633421" y="4980544"/>
            <a:ext cx="14239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7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6912181" cy="4351338"/>
          </a:xfrm>
        </p:spPr>
        <p:txBody>
          <a:bodyPr/>
          <a:lstStyle/>
          <a:p>
            <a:pPr marL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Успеха всем!</a:t>
            </a:r>
          </a:p>
          <a:p>
            <a:pPr marL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  <a:p>
            <a:endParaRPr lang="ru-RU" dirty="0"/>
          </a:p>
        </p:txBody>
      </p:sp>
      <p:pic>
        <p:nvPicPr>
          <p:cNvPr id="4" name="Picture 54" descr="about-us-ic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504" y="297378"/>
            <a:ext cx="176371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1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2133600" y="4220633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133600" y="1706033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133600" y="2544233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133600" y="3382433"/>
            <a:ext cx="5154613" cy="555625"/>
            <a:chOff x="1248" y="3230"/>
            <a:chExt cx="3247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006" y="3272"/>
              <a:ext cx="24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b="1" i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Ведущая деятельность 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2133600" y="5076300"/>
            <a:ext cx="5105400" cy="560388"/>
            <a:chOff x="1248" y="3227"/>
            <a:chExt cx="3216" cy="353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2006" y="3227"/>
              <a:ext cx="20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Таблица РАФТ </a:t>
              </a:r>
              <a:r>
                <a:rPr lang="en-US" sz="2400" b="1" i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\RAFT 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pic>
        <p:nvPicPr>
          <p:cNvPr id="28" name="Picture 54" descr="about-us-ic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276" y="117061"/>
            <a:ext cx="17637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96842" y="1690664"/>
            <a:ext cx="3710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64306" y="2555902"/>
            <a:ext cx="21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6925" y="4033993"/>
            <a:ext cx="26890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275" y="365126"/>
            <a:ext cx="6852063" cy="8461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школьный возраст (16-18 лет)</a:t>
            </a:r>
            <a:r>
              <a:rPr lang="ru-RU" sz="3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</a:t>
            </a:r>
            <a:endParaRPr lang="ru-RU" sz="27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2530" y="1401288"/>
            <a:ext cx="6685808" cy="477567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сочетает в себе черты подростка и признаки юношеского возраста. 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потеряна детскость с проявлениями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старшеклассника уже складываются определенные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формируется образ собственного «Я», свои ценностные ориентации.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Отчетливо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интересов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дисциплинам становится более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особой силой проявляется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самоутверждению, самовыражению, к возможности отстаивать свои взгляды и убеждения</a:t>
            </a:r>
          </a:p>
        </p:txBody>
      </p:sp>
    </p:spTree>
    <p:extLst>
      <p:ext uri="{BB962C8B-B14F-4D97-AF65-F5344CB8AC3E}">
        <p14:creationId xmlns:p14="http://schemas.microsoft.com/office/powerpoint/2010/main" val="902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841" y="365126"/>
            <a:ext cx="6525491" cy="751155"/>
          </a:xfrm>
        </p:spPr>
        <p:txBody>
          <a:bodyPr>
            <a:noAutofit/>
          </a:bodyPr>
          <a:lstStyle/>
          <a:p>
            <a:pPr marL="171450" lvl="0" indent="-171450">
              <a:spcBef>
                <a:spcPts val="750"/>
              </a:spcBef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автономии, право быть самим собой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841" y="1733796"/>
            <a:ext cx="6697683" cy="4845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разграничивают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поведенческую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(потребность и право самостоятельно решать лично его касающиеся проблемы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эмоциональную автономию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(потребность и право иметь собственные привязанности, выбираемые независимо от родителей),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моральную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ценностную автономию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(потребность и право на собственные взгляды, фактическое наличие таковых.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03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405" y="365126"/>
            <a:ext cx="6519554" cy="751155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самоопределении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150" y="1436914"/>
            <a:ext cx="6768935" cy="474004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влияет на характер учебной деятельности старшеклассников, но часто и определяет ее.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прежде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всего: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выбору учебного заведения, 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дальнейшего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гуманитарного или естественнонаучного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 (профильные классы\группы)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игнорированию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дисциплин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отвечающих интересам и научным пристрастиям школьника.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0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526" y="186996"/>
            <a:ext cx="6638307" cy="739279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6" y="1104405"/>
            <a:ext cx="6840188" cy="53795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Иноязычная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деятель­ность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как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как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обучения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предусматривающая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функциональное/рабочее владение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изуча­емым иностранным языком, что должно сделать возможным межличностное и межкультурное общение выпускников с носителями данного языка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цель может быть в современных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ус­ловиях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Федеральным компонентом государственного образова­тельного стандарта и базисным учебным планом) достигнута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двух уровнях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общеобразовательном/базовом и на углуб­ленном профильном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этого на старшей ступени вводится двухуровневое обучение, а именно: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рамках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общеобразовательно­го курса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трех часах в неделю)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рамках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углубленного профильного курса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шести часах в неделю).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036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148" y="365126"/>
            <a:ext cx="7006442" cy="846157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работы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старшеклассников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278" y="1816925"/>
            <a:ext cx="6923314" cy="436003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внутренним мотивом учебной деятельности для большинства учащихся становится ориентация на </a:t>
            </a:r>
            <a:r>
              <a:rPr lang="ru-RU" sz="20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значимый результат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на освоение суммы знаний.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самостоятельности, творческий подход к приобретаемым знаниям, подчинение учебной деятельности </a:t>
            </a:r>
            <a:r>
              <a:rPr lang="ru-RU" sz="20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будущей профессиональной деятельности </a:t>
            </a:r>
            <a:endParaRPr lang="ru-RU" sz="2000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 развито </a:t>
            </a:r>
            <a:r>
              <a:rPr lang="ru-RU" sz="20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мышление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они могут овладевать системами предметных и отвлеченных понятий, а также делать обобщения; поэтому им необходимы теоретические сведения для осмысления явлений. Такие сведения могут быть даны учителем или почерпнуты учащимися в процессе самостоятельной работы над справочником или словарем.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0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278" y="641268"/>
            <a:ext cx="6721434" cy="590203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материал, сообщаемый на этой ступени, должен 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осмысляться и приводиться в 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учащиеся уже могут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 правоту своих суждений, спорить и опровергать доводы других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позволяет проводить обсуждение отдельных вопросов, явлений или же прочитанных книг, организовывать нечто вроде дискуссий на 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над языком должна готовить учащихся к 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самостоятельному «</a:t>
            </a:r>
            <a:r>
              <a:rPr lang="ru-RU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доучиванию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совершенствованию овладения английским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старшеклассников характерен более 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коммуникативного развития: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совершенно обладают морфологическими и синтаксическими аспектами речи, связностью, логичностью и последовательностью высказывания. В речи старшеклассников проявляются 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анализировать, делать выводы, прогнозировать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0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901" y="365126"/>
            <a:ext cx="6210795" cy="91740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Подходы, образовательные технологии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901" y="1425039"/>
            <a:ext cx="6745186" cy="475192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образовательных технологий для старшей школы целесообразно руководствоваться двумя обстоятельствами: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приоритет должен отдаваться тем технологиям, которые позволят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дифференцировать и индивидуализировать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процесс внутри одного класса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на этом этапе образования приобретают технологии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самостоятельной познавательной деятельности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личностно-ориентирован­ную парадигму образования создает реаль­ные условия для этого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выби­рают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траекторию/инди­видуальный путь 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688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Документ</vt:lpstr>
      <vt:lpstr>Методы           обучения и образовательные           технологии, применяемые на   старшей ступени обучения с учетом           возрастных особенностей        обучающихся </vt:lpstr>
      <vt:lpstr>Презентация PowerPoint</vt:lpstr>
      <vt:lpstr>Старший школьный возраст (16-18 лет) Возрастные особенности</vt:lpstr>
      <vt:lpstr>Стремление к автономии, право быть самим собой</vt:lpstr>
      <vt:lpstr>Потребность в самоопределении</vt:lpstr>
      <vt:lpstr>Цели обучения</vt:lpstr>
      <vt:lpstr>Содержание учебной работы старшеклассников Ведущая деятельность</vt:lpstr>
      <vt:lpstr>Презентация PowerPoint</vt:lpstr>
      <vt:lpstr>Подходы, образовательные технологии</vt:lpstr>
      <vt:lpstr>Технологии, направленные на развитие понятийного мышления </vt:lpstr>
      <vt:lpstr>Таблица РАФТ \RAFT                         (Роль, аудитория, форма, тема)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Кабинет22</cp:lastModifiedBy>
  <cp:revision>64</cp:revision>
  <dcterms:created xsi:type="dcterms:W3CDTF">2014-11-21T11:00:06Z</dcterms:created>
  <dcterms:modified xsi:type="dcterms:W3CDTF">2017-11-08T11:28:52Z</dcterms:modified>
</cp:coreProperties>
</file>