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84" r:id="rId3"/>
    <p:sldId id="286" r:id="rId4"/>
    <p:sldId id="256" r:id="rId5"/>
    <p:sldId id="258" r:id="rId6"/>
    <p:sldId id="277" r:id="rId7"/>
    <p:sldId id="278" r:id="rId8"/>
    <p:sldId id="289" r:id="rId9"/>
    <p:sldId id="294" r:id="rId10"/>
    <p:sldId id="296" r:id="rId11"/>
    <p:sldId id="297" r:id="rId12"/>
    <p:sldId id="298" r:id="rId13"/>
    <p:sldId id="299" r:id="rId14"/>
    <p:sldId id="301" r:id="rId15"/>
    <p:sldId id="265" r:id="rId16"/>
    <p:sldId id="281" r:id="rId17"/>
    <p:sldId id="275" r:id="rId18"/>
    <p:sldId id="268" r:id="rId19"/>
    <p:sldId id="302" r:id="rId20"/>
    <p:sldId id="266" r:id="rId21"/>
    <p:sldId id="280" r:id="rId22"/>
    <p:sldId id="300" r:id="rId23"/>
    <p:sldId id="304" r:id="rId24"/>
    <p:sldId id="270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00"/>
    <a:srgbClr val="333300"/>
    <a:srgbClr val="993300"/>
    <a:srgbClr val="006600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0F46B-6BD3-4742-B0E4-589D9D237F0C}" type="doc">
      <dgm:prSet loTypeId="urn:microsoft.com/office/officeart/2005/8/layout/pyramid2" loCatId="list" qsTypeId="urn:microsoft.com/office/officeart/2005/8/quickstyle/3d7" qsCatId="3D" csTypeId="urn:microsoft.com/office/officeart/2005/8/colors/accent3_4" csCatId="accent3" phldr="1"/>
      <dgm:spPr/>
    </dgm:pt>
    <dgm:pt modelId="{091473D3-00A4-403E-8836-3649E73DBFEB}">
      <dgm:prSet phldrT="[Текст]"/>
      <dgm:spPr/>
      <dgm:t>
        <a:bodyPr/>
        <a:lstStyle/>
        <a:p>
          <a:r>
            <a:rPr lang="en-US" dirty="0" smtClean="0"/>
            <a:t>revise the material</a:t>
          </a:r>
          <a:endParaRPr lang="ru-RU" dirty="0"/>
        </a:p>
      </dgm:t>
    </dgm:pt>
    <dgm:pt modelId="{FCBF3AC2-9CBC-4968-B193-CB42E571F99C}" type="parTrans" cxnId="{CB3AD3BB-2D5D-476D-A129-55AAFA51C900}">
      <dgm:prSet/>
      <dgm:spPr/>
      <dgm:t>
        <a:bodyPr/>
        <a:lstStyle/>
        <a:p>
          <a:endParaRPr lang="ru-RU"/>
        </a:p>
      </dgm:t>
    </dgm:pt>
    <dgm:pt modelId="{93DBD103-C8FE-4EA8-9D0D-E940B48F98CC}" type="sibTrans" cxnId="{CB3AD3BB-2D5D-476D-A129-55AAFA51C900}">
      <dgm:prSet/>
      <dgm:spPr/>
      <dgm:t>
        <a:bodyPr/>
        <a:lstStyle/>
        <a:p>
          <a:endParaRPr lang="ru-RU"/>
        </a:p>
      </dgm:t>
    </dgm:pt>
    <dgm:pt modelId="{42F01D1C-92F7-43DB-BDE8-898468897FCD}">
      <dgm:prSet phldrT="[Текст]"/>
      <dgm:spPr/>
      <dgm:t>
        <a:bodyPr/>
        <a:lstStyle/>
        <a:p>
          <a:r>
            <a:rPr lang="en-US" dirty="0" smtClean="0"/>
            <a:t>on Subcultures</a:t>
          </a:r>
          <a:endParaRPr lang="ru-RU" dirty="0"/>
        </a:p>
      </dgm:t>
    </dgm:pt>
    <dgm:pt modelId="{5CCDFF8D-D11B-46C4-B027-173E06DB846A}" type="parTrans" cxnId="{9F6EEF54-37F2-4A59-B2EF-E96F87C31DB6}">
      <dgm:prSet/>
      <dgm:spPr/>
      <dgm:t>
        <a:bodyPr/>
        <a:lstStyle/>
        <a:p>
          <a:endParaRPr lang="ru-RU"/>
        </a:p>
      </dgm:t>
    </dgm:pt>
    <dgm:pt modelId="{57EC1029-505F-45E8-B673-A873339D6C68}" type="sibTrans" cxnId="{9F6EEF54-37F2-4A59-B2EF-E96F87C31DB6}">
      <dgm:prSet/>
      <dgm:spPr/>
      <dgm:t>
        <a:bodyPr/>
        <a:lstStyle/>
        <a:p>
          <a:endParaRPr lang="ru-RU"/>
        </a:p>
      </dgm:t>
    </dgm:pt>
    <dgm:pt modelId="{EC4BF07D-C168-4E99-A990-2F0EAA8D7FEE}">
      <dgm:prSet phldrT="[Текст]"/>
      <dgm:spPr/>
      <dgm:t>
        <a:bodyPr/>
        <a:lstStyle/>
        <a:p>
          <a:r>
            <a:rPr lang="en-US" dirty="0" smtClean="0"/>
            <a:t>doing different kinds of work</a:t>
          </a:r>
          <a:endParaRPr lang="ru-RU" dirty="0"/>
        </a:p>
      </dgm:t>
    </dgm:pt>
    <dgm:pt modelId="{31ED39B2-2D2E-46C6-93E6-6B75CFF3E559}" type="parTrans" cxnId="{615B69FE-5500-4932-B4CE-FBD9EB233CB3}">
      <dgm:prSet/>
      <dgm:spPr/>
      <dgm:t>
        <a:bodyPr/>
        <a:lstStyle/>
        <a:p>
          <a:endParaRPr lang="ru-RU"/>
        </a:p>
      </dgm:t>
    </dgm:pt>
    <dgm:pt modelId="{053DD9AC-7792-4D52-9D1D-F04B775872B5}" type="sibTrans" cxnId="{615B69FE-5500-4932-B4CE-FBD9EB233CB3}">
      <dgm:prSet/>
      <dgm:spPr/>
      <dgm:t>
        <a:bodyPr/>
        <a:lstStyle/>
        <a:p>
          <a:endParaRPr lang="ru-RU"/>
        </a:p>
      </dgm:t>
    </dgm:pt>
    <dgm:pt modelId="{4D59392D-E268-40C0-955E-39986025616C}" type="pres">
      <dgm:prSet presAssocID="{A730F46B-6BD3-4742-B0E4-589D9D237F0C}" presName="compositeShape" presStyleCnt="0">
        <dgm:presLayoutVars>
          <dgm:dir/>
          <dgm:resizeHandles/>
        </dgm:presLayoutVars>
      </dgm:prSet>
      <dgm:spPr/>
    </dgm:pt>
    <dgm:pt modelId="{C1E86DC4-459F-4B4C-BF5F-C65E67538D1B}" type="pres">
      <dgm:prSet presAssocID="{A730F46B-6BD3-4742-B0E4-589D9D237F0C}" presName="pyramid" presStyleLbl="node1" presStyleIdx="0" presStyleCnt="1"/>
      <dgm:spPr/>
    </dgm:pt>
    <dgm:pt modelId="{A1C4902F-1994-4E94-ACCB-50B699F09C2C}" type="pres">
      <dgm:prSet presAssocID="{A730F46B-6BD3-4742-B0E4-589D9D237F0C}" presName="theList" presStyleCnt="0"/>
      <dgm:spPr/>
    </dgm:pt>
    <dgm:pt modelId="{82B31975-9A39-4D1B-8A1A-D77F714862C6}" type="pres">
      <dgm:prSet presAssocID="{091473D3-00A4-403E-8836-3649E73DBFE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624C5-68E5-4D5E-BBAE-A8A7B5406CB5}" type="pres">
      <dgm:prSet presAssocID="{091473D3-00A4-403E-8836-3649E73DBFEB}" presName="aSpace" presStyleCnt="0"/>
      <dgm:spPr/>
    </dgm:pt>
    <dgm:pt modelId="{3A3BD494-A3EE-4372-9DF4-340C24F5BAFD}" type="pres">
      <dgm:prSet presAssocID="{42F01D1C-92F7-43DB-BDE8-898468897FC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69DB5-715C-4B1E-8911-31F9C7098A20}" type="pres">
      <dgm:prSet presAssocID="{42F01D1C-92F7-43DB-BDE8-898468897FCD}" presName="aSpace" presStyleCnt="0"/>
      <dgm:spPr/>
    </dgm:pt>
    <dgm:pt modelId="{675B12ED-9C98-42A7-99B9-6249AABF1742}" type="pres">
      <dgm:prSet presAssocID="{EC4BF07D-C168-4E99-A990-2F0EAA8D7FE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C56EE-3443-42E4-BA7B-5818FADC245E}" type="pres">
      <dgm:prSet presAssocID="{EC4BF07D-C168-4E99-A990-2F0EAA8D7FEE}" presName="aSpace" presStyleCnt="0"/>
      <dgm:spPr/>
    </dgm:pt>
  </dgm:ptLst>
  <dgm:cxnLst>
    <dgm:cxn modelId="{53CB6727-D5EC-4715-A7E7-2296EC0514F9}" type="presOf" srcId="{EC4BF07D-C168-4E99-A990-2F0EAA8D7FEE}" destId="{675B12ED-9C98-42A7-99B9-6249AABF1742}" srcOrd="0" destOrd="0" presId="urn:microsoft.com/office/officeart/2005/8/layout/pyramid2"/>
    <dgm:cxn modelId="{615B69FE-5500-4932-B4CE-FBD9EB233CB3}" srcId="{A730F46B-6BD3-4742-B0E4-589D9D237F0C}" destId="{EC4BF07D-C168-4E99-A990-2F0EAA8D7FEE}" srcOrd="2" destOrd="0" parTransId="{31ED39B2-2D2E-46C6-93E6-6B75CFF3E559}" sibTransId="{053DD9AC-7792-4D52-9D1D-F04B775872B5}"/>
    <dgm:cxn modelId="{D85915BE-90D6-4E31-9DB4-2AB45EF1448A}" type="presOf" srcId="{091473D3-00A4-403E-8836-3649E73DBFEB}" destId="{82B31975-9A39-4D1B-8A1A-D77F714862C6}" srcOrd="0" destOrd="0" presId="urn:microsoft.com/office/officeart/2005/8/layout/pyramid2"/>
    <dgm:cxn modelId="{9F6EEF54-37F2-4A59-B2EF-E96F87C31DB6}" srcId="{A730F46B-6BD3-4742-B0E4-589D9D237F0C}" destId="{42F01D1C-92F7-43DB-BDE8-898468897FCD}" srcOrd="1" destOrd="0" parTransId="{5CCDFF8D-D11B-46C4-B027-173E06DB846A}" sibTransId="{57EC1029-505F-45E8-B673-A873339D6C68}"/>
    <dgm:cxn modelId="{CB3AD3BB-2D5D-476D-A129-55AAFA51C900}" srcId="{A730F46B-6BD3-4742-B0E4-589D9D237F0C}" destId="{091473D3-00A4-403E-8836-3649E73DBFEB}" srcOrd="0" destOrd="0" parTransId="{FCBF3AC2-9CBC-4968-B193-CB42E571F99C}" sibTransId="{93DBD103-C8FE-4EA8-9D0D-E940B48F98CC}"/>
    <dgm:cxn modelId="{E9C64CB6-81C6-4172-940E-BA935287BB21}" type="presOf" srcId="{42F01D1C-92F7-43DB-BDE8-898468897FCD}" destId="{3A3BD494-A3EE-4372-9DF4-340C24F5BAFD}" srcOrd="0" destOrd="0" presId="urn:microsoft.com/office/officeart/2005/8/layout/pyramid2"/>
    <dgm:cxn modelId="{55C710A5-F7D6-40BC-87CB-040F12AC8C44}" type="presOf" srcId="{A730F46B-6BD3-4742-B0E4-589D9D237F0C}" destId="{4D59392D-E268-40C0-955E-39986025616C}" srcOrd="0" destOrd="0" presId="urn:microsoft.com/office/officeart/2005/8/layout/pyramid2"/>
    <dgm:cxn modelId="{34D6D5B7-FEAE-41C2-94E7-7E27467F0841}" type="presParOf" srcId="{4D59392D-E268-40C0-955E-39986025616C}" destId="{C1E86DC4-459F-4B4C-BF5F-C65E67538D1B}" srcOrd="0" destOrd="0" presId="urn:microsoft.com/office/officeart/2005/8/layout/pyramid2"/>
    <dgm:cxn modelId="{8CDF0AEC-893B-4D7C-BDB6-30B58F408E3D}" type="presParOf" srcId="{4D59392D-E268-40C0-955E-39986025616C}" destId="{A1C4902F-1994-4E94-ACCB-50B699F09C2C}" srcOrd="1" destOrd="0" presId="urn:microsoft.com/office/officeart/2005/8/layout/pyramid2"/>
    <dgm:cxn modelId="{991C2566-41B5-4379-9BD0-FC9403AB2165}" type="presParOf" srcId="{A1C4902F-1994-4E94-ACCB-50B699F09C2C}" destId="{82B31975-9A39-4D1B-8A1A-D77F714862C6}" srcOrd="0" destOrd="0" presId="urn:microsoft.com/office/officeart/2005/8/layout/pyramid2"/>
    <dgm:cxn modelId="{CB268EF7-3FB0-4459-80C7-96B80F8052F2}" type="presParOf" srcId="{A1C4902F-1994-4E94-ACCB-50B699F09C2C}" destId="{6EB624C5-68E5-4D5E-BBAE-A8A7B5406CB5}" srcOrd="1" destOrd="0" presId="urn:microsoft.com/office/officeart/2005/8/layout/pyramid2"/>
    <dgm:cxn modelId="{3FD6D173-E242-44DB-A98A-854E67C8649A}" type="presParOf" srcId="{A1C4902F-1994-4E94-ACCB-50B699F09C2C}" destId="{3A3BD494-A3EE-4372-9DF4-340C24F5BAFD}" srcOrd="2" destOrd="0" presId="urn:microsoft.com/office/officeart/2005/8/layout/pyramid2"/>
    <dgm:cxn modelId="{CB669523-7EA2-4B76-ABA1-DF31D1BD66DE}" type="presParOf" srcId="{A1C4902F-1994-4E94-ACCB-50B699F09C2C}" destId="{B6869DB5-715C-4B1E-8911-31F9C7098A20}" srcOrd="3" destOrd="0" presId="urn:microsoft.com/office/officeart/2005/8/layout/pyramid2"/>
    <dgm:cxn modelId="{E6945F95-9CDD-4B23-BC2B-873206EA2186}" type="presParOf" srcId="{A1C4902F-1994-4E94-ACCB-50B699F09C2C}" destId="{675B12ED-9C98-42A7-99B9-6249AABF1742}" srcOrd="4" destOrd="0" presId="urn:microsoft.com/office/officeart/2005/8/layout/pyramid2"/>
    <dgm:cxn modelId="{5DF56FBA-99E5-4B73-ABD6-BF04FF62437A}" type="presParOf" srcId="{A1C4902F-1994-4E94-ACCB-50B699F09C2C}" destId="{BF3C56EE-3443-42E4-BA7B-5818FADC245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E86DC4-459F-4B4C-BF5F-C65E67538D1B}">
      <dsp:nvSpPr>
        <dsp:cNvPr id="0" name=""/>
        <dsp:cNvSpPr/>
      </dsp:nvSpPr>
      <dsp:spPr>
        <a:xfrm>
          <a:off x="1331625" y="0"/>
          <a:ext cx="4840303" cy="4840303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B31975-9A39-4D1B-8A1A-D77F714862C6}">
      <dsp:nvSpPr>
        <dsp:cNvPr id="0" name=""/>
        <dsp:cNvSpPr/>
      </dsp:nvSpPr>
      <dsp:spPr>
        <a:xfrm>
          <a:off x="3751777" y="486630"/>
          <a:ext cx="3146196" cy="11457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revise the material</a:t>
          </a:r>
          <a:endParaRPr lang="ru-RU" sz="2900" kern="1200" dirty="0"/>
        </a:p>
      </dsp:txBody>
      <dsp:txXfrm>
        <a:off x="3751777" y="486630"/>
        <a:ext cx="3146196" cy="1145790"/>
      </dsp:txXfrm>
    </dsp:sp>
    <dsp:sp modelId="{3A3BD494-A3EE-4372-9DF4-340C24F5BAFD}">
      <dsp:nvSpPr>
        <dsp:cNvPr id="0" name=""/>
        <dsp:cNvSpPr/>
      </dsp:nvSpPr>
      <dsp:spPr>
        <a:xfrm>
          <a:off x="3751777" y="1775644"/>
          <a:ext cx="3146196" cy="11457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on Subcultures</a:t>
          </a:r>
          <a:endParaRPr lang="ru-RU" sz="2900" kern="1200" dirty="0"/>
        </a:p>
      </dsp:txBody>
      <dsp:txXfrm>
        <a:off x="3751777" y="1775644"/>
        <a:ext cx="3146196" cy="1145790"/>
      </dsp:txXfrm>
    </dsp:sp>
    <dsp:sp modelId="{675B12ED-9C98-42A7-99B9-6249AABF1742}">
      <dsp:nvSpPr>
        <dsp:cNvPr id="0" name=""/>
        <dsp:cNvSpPr/>
      </dsp:nvSpPr>
      <dsp:spPr>
        <a:xfrm>
          <a:off x="3751777" y="3064658"/>
          <a:ext cx="3146196" cy="11457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doing different kinds of work</a:t>
          </a:r>
          <a:endParaRPr lang="ru-RU" sz="2900" kern="1200" dirty="0"/>
        </a:p>
      </dsp:txBody>
      <dsp:txXfrm>
        <a:off x="3751777" y="3064658"/>
        <a:ext cx="3146196" cy="1145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DD20C-E9CB-47E2-8714-45550F141D2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1C8-DCDF-45D1-BE89-B9C7AF0B5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71C8-DCDF-45D1-BE89-B9C7AF0B505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Testing </a:t>
            </a: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A65701-AA18-4D42-B9D0-503B8EFD2B3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.wikipedia.org/wiki/File:Viona_ielegems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can\Desktop\10%20&#1082;&#1083;&#1072;&#1089;&#1089;%20&#1091;&#1088;&#1086;&#1082;%20&#1086;&#1090;&#1082;&#1088;&#1099;&#1090;&#1099;&#1081;\&#1089;&#1091;&#1073;&#1082;&#1091;&#1083;&#1100;&#1090;&#1091;&#1088;%20&#1075;&#1086;&#1090;&#1086;&#1074;&#1099;&#1081;\&#1040;&#1091;&#1076;&#1080;&#1086;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ictionary.cambridge.org/ru/%D1%81%D0%BB%D0%BE%D0%B2%D0%B0%D1%80%D1%8C/%D0%B0%D0%BD%D0%B3%D0%BB%D0%B8%D0%B9%D1%81%D0%BA%D0%B8%D0%B9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What kind of human states are compared in this poem?</a:t>
            </a:r>
            <a:endParaRPr lang="ru-RU" sz="60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sz="5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Hippie</a:t>
            </a:r>
            <a:endParaRPr lang="ru-RU" sz="5400" b="1" dirty="0" smtClean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6300" b="1" dirty="0" smtClean="0">
                <a:latin typeface="Aharoni" pitchFamily="2" charset="-79"/>
                <a:cs typeface="Aharoni" pitchFamily="2" charset="-79"/>
              </a:rPr>
              <a:t>Strange behavior</a:t>
            </a:r>
          </a:p>
          <a:p>
            <a:pPr eaLnBrk="1" hangingPunct="1"/>
            <a:endParaRPr lang="en-US" sz="63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endParaRPr lang="en-US" sz="63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6300" b="1" dirty="0" smtClean="0">
                <a:latin typeface="Aharoni" pitchFamily="2" charset="-79"/>
                <a:cs typeface="Aharoni" pitchFamily="2" charset="-79"/>
              </a:rPr>
              <a:t>Liberal attitude and lifestyle</a:t>
            </a:r>
          </a:p>
          <a:p>
            <a:pPr eaLnBrk="1" hangingPunct="1"/>
            <a:endParaRPr lang="en-US" sz="63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endParaRPr lang="en-US" sz="63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6300" b="1" dirty="0" smtClean="0">
                <a:latin typeface="Aharoni" pitchFamily="2" charset="-79"/>
                <a:cs typeface="Aharoni" pitchFamily="2" charset="-79"/>
              </a:rPr>
              <a:t>Unusual appearance </a:t>
            </a:r>
            <a:endParaRPr lang="ru-RU" b="1" dirty="0" smtClean="0">
              <a:cs typeface="Aharoni" pitchFamily="2" charset="-79"/>
            </a:endParaRPr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060575"/>
            <a:ext cx="2705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468313" y="6230938"/>
            <a:ext cx="958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 action="ppaction://hlinksldjump"/>
              </a:rPr>
              <a:t>Contents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1557338"/>
            <a:ext cx="3455987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790574" y="211138"/>
            <a:ext cx="30670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Hackers</a:t>
            </a:r>
            <a:endParaRPr lang="ru-RU" sz="5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6388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975" y="1568450"/>
            <a:ext cx="276542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5846763" y="211138"/>
            <a:ext cx="2376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Punks</a:t>
            </a:r>
            <a:endParaRPr lang="ru-RU" sz="5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274638" y="4941888"/>
            <a:ext cx="372585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/>
              <a:t>Computer genius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5292725" y="4941888"/>
            <a:ext cx="346233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/>
              <a:t>Brightly colored hair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465138" y="6381750"/>
            <a:ext cx="958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 action="ppaction://hlinksldjump"/>
              </a:rPr>
              <a:t>Contents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/>
              <a:t>      </a:t>
            </a:r>
            <a:r>
              <a:rPr lang="en-US" sz="3600" b="1" dirty="0"/>
              <a:t>The Goth subculture </a:t>
            </a:r>
            <a:r>
              <a:rPr lang="ru-RU" sz="3600" b="1" dirty="0"/>
              <a:t>  </a:t>
            </a:r>
            <a:r>
              <a:rPr lang="en-US" sz="3600" b="1" dirty="0"/>
              <a:t>has associated tastes in music, </a:t>
            </a:r>
            <a:r>
              <a:rPr lang="en-US" sz="3600" b="1" dirty="0" smtClean="0"/>
              <a:t>and fashion. They like black clothes. </a:t>
            </a:r>
            <a:endParaRPr lang="ru-RU" sz="3600" b="1" dirty="0"/>
          </a:p>
        </p:txBody>
      </p:sp>
      <p:pic>
        <p:nvPicPr>
          <p:cNvPr id="37895" name="Содержимое 3" descr="http://upload.wikimedia.org/wikipedia/commons/thumb/4/46/Viona_ielegems.jpg/250px-Viona_ielegems.jp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573463"/>
            <a:ext cx="35718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3492500" y="333375"/>
            <a:ext cx="33115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Goth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/>
      <p:bldP spid="378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err="1">
                <a:latin typeface="Aharoni" pitchFamily="2" charset="-79"/>
                <a:cs typeface="Aharoni" pitchFamily="2" charset="-79"/>
              </a:rPr>
              <a:t>Emo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occurs from the English word "emotion" and it is translated as emotional.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It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is characterized by strong emotions of the vocalist and chaotic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music. </a:t>
            </a:r>
            <a:endParaRPr lang="ru-RU" b="1" dirty="0">
              <a:cs typeface="Aharoni" pitchFamily="2" charset="-79"/>
            </a:endParaRPr>
          </a:p>
        </p:txBody>
      </p:sp>
      <p:pic>
        <p:nvPicPr>
          <p:cNvPr id="129033" name="Picture 9" descr="emo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652963"/>
            <a:ext cx="345598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2987675" y="333375"/>
            <a:ext cx="3960813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Emo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652963"/>
            <a:ext cx="33845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9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  <p:bldP spid="409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56975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Text analysis (Subculture)</a:t>
            </a:r>
            <a:r>
              <a:rPr lang="ru-RU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ru-RU" dirty="0" smtClean="0">
              <a:solidFill>
                <a:srgbClr val="009900"/>
              </a:solidFill>
              <a:cs typeface="Aharoni" pitchFamily="2" charset="-79"/>
            </a:endParaRPr>
          </a:p>
          <a:p>
            <a:pPr algn="just"/>
            <a:r>
              <a:rPr lang="en-US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What is the title of the text?</a:t>
            </a:r>
            <a:endParaRPr lang="ru-RU" dirty="0" smtClean="0">
              <a:solidFill>
                <a:srgbClr val="009900"/>
              </a:solidFill>
              <a:cs typeface="Aharoni" pitchFamily="2" charset="-79"/>
            </a:endParaRPr>
          </a:p>
          <a:p>
            <a:pPr algn="just"/>
            <a:r>
              <a:rPr lang="en-US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What subcultures are mentioned in this text?</a:t>
            </a:r>
            <a:endParaRPr lang="ru-RU" dirty="0" smtClean="0">
              <a:solidFill>
                <a:srgbClr val="009900"/>
              </a:solidFill>
              <a:cs typeface="Aharoni" pitchFamily="2" charset="-79"/>
            </a:endParaRPr>
          </a:p>
          <a:p>
            <a:pPr algn="just"/>
            <a:r>
              <a:rPr lang="en-US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How are stereotypes imposed on young people?</a:t>
            </a:r>
            <a:endParaRPr lang="ru-RU" dirty="0" smtClean="0">
              <a:solidFill>
                <a:srgbClr val="009900"/>
              </a:solidFill>
              <a:cs typeface="Aharoni" pitchFamily="2" charset="-79"/>
            </a:endParaRPr>
          </a:p>
          <a:p>
            <a:pPr algn="just"/>
            <a:r>
              <a:rPr lang="en-US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Whom are young people try to imitate in their life style? </a:t>
            </a:r>
            <a:endParaRPr lang="ru-RU" dirty="0" smtClean="0">
              <a:solidFill>
                <a:srgbClr val="009900"/>
              </a:solidFill>
              <a:cs typeface="Aharoni" pitchFamily="2" charset="-79"/>
            </a:endParaRPr>
          </a:p>
          <a:p>
            <a:pPr algn="just"/>
            <a:r>
              <a:rPr lang="en-US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What beliefs have different subcultures?</a:t>
            </a:r>
            <a:endParaRPr lang="ru-RU" dirty="0" smtClean="0">
              <a:solidFill>
                <a:srgbClr val="009900"/>
              </a:solidFill>
              <a:cs typeface="Aharoni" pitchFamily="2" charset="-79"/>
            </a:endParaRPr>
          </a:p>
          <a:p>
            <a:pPr algn="just"/>
            <a:r>
              <a:rPr lang="en-US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What subcultures are mentioned in this text and how does the author characterize them?</a:t>
            </a:r>
            <a:endParaRPr lang="ru-RU" dirty="0" smtClean="0">
              <a:solidFill>
                <a:srgbClr val="009900"/>
              </a:solidFill>
              <a:cs typeface="Aharoni" pitchFamily="2" charset="-79"/>
            </a:endParaRPr>
          </a:p>
          <a:p>
            <a:pPr algn="just"/>
            <a:r>
              <a:rPr lang="en-US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What does the author think about representatives of subcultures?</a:t>
            </a:r>
            <a:endParaRPr lang="ru-RU" dirty="0" smtClean="0">
              <a:solidFill>
                <a:srgbClr val="009900"/>
              </a:solidFill>
              <a:cs typeface="Aharoni" pitchFamily="2" charset="-79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900"/>
                </a:solidFill>
                <a:latin typeface="Forte" pitchFamily="66" charset="0"/>
              </a:rPr>
              <a:t>Find the answer to the questions.</a:t>
            </a:r>
            <a:endParaRPr lang="ru-RU" sz="4000" dirty="0">
              <a:solidFill>
                <a:srgbClr val="0099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4291596"/>
              </p:ext>
            </p:extLst>
          </p:nvPr>
        </p:nvGraphicFramePr>
        <p:xfrm>
          <a:off x="214282" y="928669"/>
          <a:ext cx="8643998" cy="57150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45977"/>
                <a:gridCol w="3616688"/>
                <a:gridCol w="2881333"/>
              </a:tblGrid>
              <a:tr h="2330715">
                <a:tc rowSpan="3">
                  <a:txBody>
                    <a:bodyPr/>
                    <a:lstStyle/>
                    <a:p>
                      <a:r>
                        <a:rPr lang="en-US" sz="2000" kern="1200" dirty="0" smtClean="0"/>
                        <a:t>In which text can you find the description of the:</a:t>
                      </a:r>
                      <a:endParaRPr lang="ru-RU" sz="2000" kern="1200" dirty="0" smtClean="0"/>
                    </a:p>
                    <a:p>
                      <a:endParaRPr lang="en-US" sz="2000" kern="1200" dirty="0" smtClean="0"/>
                    </a:p>
                    <a:p>
                      <a:r>
                        <a:rPr lang="ru-RU" sz="2000" kern="1200" dirty="0" smtClean="0"/>
                        <a:t>1. </a:t>
                      </a:r>
                      <a:r>
                        <a:rPr lang="en-US" sz="2000" kern="1200" dirty="0" err="1" smtClean="0"/>
                        <a:t>goth</a:t>
                      </a:r>
                      <a:r>
                        <a:rPr lang="en-US" sz="2000" kern="1200" dirty="0" smtClean="0"/>
                        <a:t>?</a:t>
                      </a:r>
                      <a:endParaRPr lang="ru-RU" sz="2000" kern="1200" dirty="0" smtClean="0"/>
                    </a:p>
                    <a:p>
                      <a:r>
                        <a:rPr lang="en-US" sz="2000" kern="1200" dirty="0" smtClean="0"/>
                        <a:t> </a:t>
                      </a:r>
                      <a:endParaRPr lang="ru-RU" sz="2000" kern="1200" dirty="0" smtClean="0"/>
                    </a:p>
                    <a:p>
                      <a:r>
                        <a:rPr lang="ru-RU" sz="2000" kern="1200" dirty="0" smtClean="0"/>
                        <a:t>2. </a:t>
                      </a:r>
                      <a:r>
                        <a:rPr lang="en-US" sz="2000" kern="1200" dirty="0" smtClean="0"/>
                        <a:t>mod?</a:t>
                      </a:r>
                      <a:endParaRPr lang="ru-RU" sz="2000" kern="1200" dirty="0" smtClean="0"/>
                    </a:p>
                    <a:p>
                      <a:r>
                        <a:rPr lang="en-US" sz="2000" kern="1200" dirty="0" smtClean="0"/>
                        <a:t> </a:t>
                      </a:r>
                      <a:endParaRPr lang="ru-RU" sz="2000" kern="1200" dirty="0" smtClean="0"/>
                    </a:p>
                    <a:p>
                      <a:r>
                        <a:rPr lang="ru-RU" sz="2000" kern="1200" dirty="0" smtClean="0"/>
                        <a:t>3. </a:t>
                      </a:r>
                      <a:r>
                        <a:rPr lang="en-US" sz="2000" kern="1200" dirty="0" smtClean="0"/>
                        <a:t>skinhead?</a:t>
                      </a:r>
                      <a:endParaRPr lang="ru-RU" sz="2000" kern="1200" dirty="0" smtClean="0"/>
                    </a:p>
                    <a:p>
                      <a:r>
                        <a:rPr lang="en-US" sz="2000" kern="1200" dirty="0" smtClean="0"/>
                        <a:t> </a:t>
                      </a:r>
                      <a:endParaRPr lang="ru-RU" sz="2000" kern="1200" dirty="0" smtClean="0"/>
                    </a:p>
                    <a:p>
                      <a:r>
                        <a:rPr lang="ru-RU" sz="2000" kern="1200" dirty="0" smtClean="0"/>
                        <a:t>4. </a:t>
                      </a:r>
                      <a:r>
                        <a:rPr lang="en-US" sz="2000" kern="1200" dirty="0" err="1" smtClean="0"/>
                        <a:t>raver</a:t>
                      </a:r>
                      <a:r>
                        <a:rPr lang="en-US" sz="2000" kern="1200" dirty="0" smtClean="0"/>
                        <a:t>?</a:t>
                      </a:r>
                      <a:endParaRPr lang="ru-RU" sz="2000" kern="1200" dirty="0" smtClean="0"/>
                    </a:p>
                    <a:p>
                      <a:r>
                        <a:rPr lang="en-US" sz="2000" kern="1200" dirty="0" smtClean="0"/>
                        <a:t> </a:t>
                      </a:r>
                      <a:endParaRPr lang="ru-RU" sz="2000" kern="1200" dirty="0" smtClean="0"/>
                    </a:p>
                    <a:p>
                      <a:r>
                        <a:rPr lang="ru-RU" sz="2000" kern="1200" dirty="0" smtClean="0"/>
                        <a:t>5. </a:t>
                      </a:r>
                      <a:r>
                        <a:rPr lang="en-US" sz="2000" kern="1200" dirty="0" smtClean="0"/>
                        <a:t>hacker? </a:t>
                      </a:r>
                    </a:p>
                    <a:p>
                      <a:endParaRPr lang="en-US" sz="2000" kern="1200" dirty="0" smtClean="0"/>
                    </a:p>
                    <a:p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biker?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/>
                        <a:t>A</a:t>
                      </a:r>
                      <a:endParaRPr lang="ru-RU" sz="2000" b="1" kern="1200" dirty="0" smtClean="0"/>
                    </a:p>
                    <a:p>
                      <a:r>
                        <a:rPr lang="en-US" sz="2000" b="0" kern="1200" dirty="0" smtClean="0"/>
                        <a:t>He is a wizard of the computer community, he knows how his computer works. He can do things with it that seem “magical”.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/>
                        <a:t>B</a:t>
                      </a:r>
                      <a:endParaRPr lang="ru-RU" sz="2000" b="1" kern="1200" dirty="0" smtClean="0"/>
                    </a:p>
                    <a:p>
                      <a:r>
                        <a:rPr lang="en-US" sz="2000" b="0" kern="1200" dirty="0" smtClean="0"/>
                        <a:t>He is one of a gang of white boys characterized by closely cropped hair, heavy boots, and braces and a nationalist and racist agenda.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14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/>
                        <a:t>C</a:t>
                      </a:r>
                      <a:endParaRPr lang="ru-RU" sz="20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He is a person who leads a wild or uninhibited social life, especially attending “Rave” parties.  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/>
                        <a:t>D</a:t>
                      </a:r>
                      <a:endParaRPr lang="ru-RU" sz="2000" b="1" kern="1200" dirty="0" smtClean="0"/>
                    </a:p>
                    <a:p>
                      <a:r>
                        <a:rPr lang="en-US" sz="2000" kern="1200" dirty="0" smtClean="0"/>
                        <a:t>Elements of the lifestyle include music, clothes (often tailor-made), dancing and motor scooters.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28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/>
                        <a:t>E</a:t>
                      </a:r>
                      <a:endParaRPr lang="ru-RU" sz="2000" b="1" kern="1200" dirty="0" smtClean="0"/>
                    </a:p>
                    <a:p>
                      <a:r>
                        <a:rPr lang="en-US" sz="2000" kern="1200" dirty="0" smtClean="0"/>
                        <a:t>He is characterized by black clothes and deathly white make-up.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/>
                        <a:t>F</a:t>
                      </a:r>
                      <a:endParaRPr lang="ru-RU" sz="20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He is a member of a motorcycle gang.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7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Keys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1. - e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2. - d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3. - b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4. – c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5. - a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6. - f</a:t>
            </a:r>
            <a:endParaRPr lang="ru-RU" sz="4000" b="1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ru-RU" sz="7200" b="1" dirty="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Users\Samsung\Desktop\01listening-foto-webs2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282" y="0"/>
            <a:ext cx="8678893" cy="2413000"/>
          </a:xfrm>
          <a:noFill/>
        </p:spPr>
      </p:pic>
      <p:pic>
        <p:nvPicPr>
          <p:cNvPr id="37891" name="Picture 5" descr="C:\Users\Samsung\Desktop\kiKBrbai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1484313"/>
            <a:ext cx="29241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 descr="http://my-ecoach.com/online/resources/13514/test_lett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286256"/>
            <a:ext cx="424815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Ауди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214678" y="1714488"/>
            <a:ext cx="242889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Monotype Corsiva" pitchFamily="66" charset="0"/>
              </a:rPr>
              <a:t>match </a:t>
            </a:r>
            <a:r>
              <a:rPr lang="en-US" dirty="0" smtClean="0">
                <a:solidFill>
                  <a:srgbClr val="993300"/>
                </a:solidFill>
                <a:latin typeface="Monotype Corsiva" pitchFamily="66" charset="0"/>
              </a:rPr>
              <a:t>the attitudes </a:t>
            </a:r>
            <a:r>
              <a:rPr lang="en-US" dirty="0" smtClean="0">
                <a:solidFill>
                  <a:srgbClr val="006600"/>
                </a:solidFill>
                <a:latin typeface="Monotype Corsiva" pitchFamily="66" charset="0"/>
              </a:rPr>
              <a:t>(1-5) with </a:t>
            </a:r>
            <a:r>
              <a:rPr lang="en-US" dirty="0" smtClean="0">
                <a:solidFill>
                  <a:srgbClr val="333300"/>
                </a:solidFill>
                <a:latin typeface="Monotype Corsiva" pitchFamily="66" charset="0"/>
              </a:rPr>
              <a:t>the statements </a:t>
            </a:r>
            <a:r>
              <a:rPr lang="en-US" dirty="0" smtClean="0">
                <a:solidFill>
                  <a:srgbClr val="006600"/>
                </a:solidFill>
                <a:latin typeface="Monotype Corsiva" pitchFamily="66" charset="0"/>
              </a:rPr>
              <a:t>(A-F).</a:t>
            </a:r>
            <a:endParaRPr lang="ru-RU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572560" cy="478634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Which speaker says that …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A. the teens want to change the world?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B. when you are a teen, you what to know who you are?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C. some people know where they are going, but most teens don’t have any idea?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D. It seems to the teens that the parents are always against?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E. a subculture is a way of life, a real life?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F. all subcultures are awful?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E:\Английский язык\Фотографии\untitled 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572008"/>
            <a:ext cx="1768091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642918"/>
            <a:ext cx="7643866" cy="45858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Keys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SP 1 – D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SP 2 – E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SP3 – B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SP4 – A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SP5 – C</a:t>
            </a:r>
          </a:p>
          <a:p>
            <a:pPr algn="ctr">
              <a:buNone/>
            </a:pPr>
            <a:endParaRPr lang="en-US" sz="3600" b="1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F - EXTRA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What do young people have and do not have  the elderly</a:t>
            </a:r>
            <a:r>
              <a:rPr lang="ru-RU" sz="5400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ones?</a:t>
            </a:r>
            <a:endParaRPr lang="ru-RU" sz="5400" dirty="0" smtClean="0">
              <a:solidFill>
                <a:srgbClr val="FF0000"/>
              </a:solidFill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6" name="Picture 2" descr="C:\Users\Scan\Desktop\molodye-emotsionalnye-ludi-v-kinoteatre-v-3d-ochkah-0021759535-preview (1).jpg"/>
          <p:cNvPicPr>
            <a:picLocks noChangeAspect="1" noChangeArrowheads="1"/>
          </p:cNvPicPr>
          <p:nvPr/>
        </p:nvPicPr>
        <p:blipFill>
          <a:blip r:embed="rId2" cstate="print"/>
          <a:srcRect b="15381"/>
          <a:stretch>
            <a:fillRect/>
          </a:stretch>
        </p:blipFill>
        <p:spPr bwMode="auto">
          <a:xfrm>
            <a:off x="357158" y="2928934"/>
            <a:ext cx="3214710" cy="214314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спокойные пожилые лю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928934"/>
            <a:ext cx="314327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Use the words from the right column in the correct form.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6278610"/>
              </p:ext>
            </p:extLst>
          </p:nvPr>
        </p:nvGraphicFramePr>
        <p:xfrm>
          <a:off x="285720" y="1600200"/>
          <a:ext cx="8715436" cy="4785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57916"/>
                <a:gridCol w="2857520"/>
              </a:tblGrid>
              <a:tr h="4614882"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 have never supposed that there are so many music styles and so many 1) _____ around us. I have only known something about 2) ____, they are the people who like to wear the 3) ____ clothes and lots of silver </a:t>
                      </a:r>
                      <a:r>
                        <a:rPr lang="en-US" sz="28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jewellery</a:t>
                      </a:r>
                      <a:r>
                        <a:rPr lang="en-US" sz="2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It seems to me, that I begin to 4)  ____ why this subculture is so 5) _____ among teenagers and young people. They start to analyze their 6) ___ and become 7) _______ with it. </a:t>
                      </a:r>
                      <a:endParaRPr lang="ru-RU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lvl="0" indent="-514350">
                        <a:buFont typeface="+mj-lt"/>
                        <a:buAutoNum type="arabicParenR"/>
                      </a:pPr>
                      <a:endParaRPr lang="en-US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endParaRPr lang="en-US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r>
                        <a:rPr lang="en-US" sz="2800" b="0" kern="1200" dirty="0" smtClean="0"/>
                        <a:t>culture</a:t>
                      </a:r>
                      <a:endParaRPr lang="ru-RU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r>
                        <a:rPr lang="en-US" sz="2800" b="0" kern="1200" dirty="0" err="1" smtClean="0"/>
                        <a:t>gothical</a:t>
                      </a:r>
                      <a:endParaRPr lang="ru-RU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r>
                        <a:rPr lang="en-US" sz="2800" b="0" kern="1200" dirty="0" smtClean="0"/>
                        <a:t>dark</a:t>
                      </a:r>
                      <a:endParaRPr lang="ru-RU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endParaRPr lang="en-US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r>
                        <a:rPr lang="en-US" sz="2800" b="0" kern="1200" dirty="0" smtClean="0"/>
                        <a:t>misunderstand</a:t>
                      </a:r>
                      <a:endParaRPr lang="ru-RU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r>
                        <a:rPr lang="en-US" sz="2800" b="0" kern="1200" dirty="0" smtClean="0"/>
                        <a:t>popularity</a:t>
                      </a:r>
                      <a:endParaRPr lang="ru-RU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endParaRPr lang="en-US" sz="2800" b="0" kern="1200" dirty="0" smtClean="0"/>
                    </a:p>
                    <a:p>
                      <a:pPr marL="514350" lvl="0" indent="-514350">
                        <a:buFont typeface="+mj-lt"/>
                        <a:buAutoNum type="arabicParenR"/>
                      </a:pPr>
                      <a:r>
                        <a:rPr lang="en-US" sz="2800" b="0" kern="1200" dirty="0" smtClean="0"/>
                        <a:t>live</a:t>
                      </a:r>
                      <a:endParaRPr lang="ru-RU" sz="2800" b="0" kern="1200" dirty="0" smtClean="0"/>
                    </a:p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en-US" sz="2800" b="0" kern="1200" dirty="0" smtClean="0"/>
                        <a:t>satisfy</a:t>
                      </a:r>
                      <a:endParaRPr lang="ru-RU" sz="28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I have never supposed that there are so many music styles and so many 1) </a:t>
            </a:r>
            <a:r>
              <a:rPr lang="en-US" b="1" u="sng" dirty="0" smtClean="0">
                <a:solidFill>
                  <a:srgbClr val="C00000"/>
                </a:solidFill>
              </a:rPr>
              <a:t>subcultures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around us. I have only known something about 2) </a:t>
            </a:r>
            <a:r>
              <a:rPr lang="en-US" b="1" u="sng" dirty="0" err="1" smtClean="0">
                <a:solidFill>
                  <a:srgbClr val="C00000"/>
                </a:solidFill>
              </a:rPr>
              <a:t>goths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they are the people who like to wear the 3) </a:t>
            </a:r>
            <a:r>
              <a:rPr lang="en-US" b="1" u="sng" dirty="0" smtClean="0">
                <a:solidFill>
                  <a:srgbClr val="C00000"/>
                </a:solidFill>
              </a:rPr>
              <a:t>black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clothes and lots of silver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jewellery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It seems to me, that I begin to 4)  </a:t>
            </a:r>
            <a:r>
              <a:rPr lang="en-US" b="1" u="sng" dirty="0" smtClean="0">
                <a:solidFill>
                  <a:srgbClr val="C00000"/>
                </a:solidFill>
              </a:rPr>
              <a:t>understand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why this subculture is so 5) </a:t>
            </a:r>
            <a:r>
              <a:rPr lang="en-US" b="1" u="sng" dirty="0" smtClean="0">
                <a:solidFill>
                  <a:srgbClr val="C00000"/>
                </a:solidFill>
              </a:rPr>
              <a:t>popular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among teenagers and young people. They start to analyze their 6) </a:t>
            </a:r>
            <a:r>
              <a:rPr lang="en-US" b="1" u="sng" dirty="0" smtClean="0">
                <a:solidFill>
                  <a:srgbClr val="C00000"/>
                </a:solidFill>
              </a:rPr>
              <a:t>life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and become 7) </a:t>
            </a:r>
            <a:r>
              <a:rPr lang="en-US" b="1" u="sng" dirty="0" smtClean="0">
                <a:solidFill>
                  <a:srgbClr val="C00000"/>
                </a:solidFill>
              </a:rPr>
              <a:t>satisfied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it.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86808" cy="13620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Choose the right characteristics of </a:t>
            </a:r>
            <a:r>
              <a:rPr lang="en-US" sz="36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 subculture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ru-RU" sz="3600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500174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a way of life.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2000240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a way for teenagers to express their individuality.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8" y="2500306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the total of the inherited (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унаследованный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ideas, beliefs, values and knowledge. 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7158" y="3429000"/>
            <a:ext cx="83582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any group within a larger complex culture which has interests that vary from those of the mainstream culture.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85720" y="4714884"/>
            <a:ext cx="8858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the total range of activities and ideas of a group of people with shared traditions, which are transmitted and reinforced by the members of the group.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85720" y="6000768"/>
            <a:ext cx="857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a group with distinct styles, behaviors and interests.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1CD7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1CD7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  <p:bldP spid="3076" grpId="0"/>
      <p:bldP spid="30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WHAT IS THE AIM OF BEING REPRESENTSTIVES OF ANY SUBCULTURES? </a:t>
            </a:r>
          </a:p>
          <a:p>
            <a:pPr algn="ctr">
              <a:buNone/>
            </a:pPr>
            <a:endParaRPr lang="en-US" sz="4400" b="1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n-US" sz="4400" b="1" dirty="0" smtClean="0">
                <a:latin typeface="Aharoni" pitchFamily="2" charset="-79"/>
                <a:cs typeface="Aharoni" pitchFamily="2" charset="-79"/>
              </a:rPr>
              <a:t>WHAT DO YOU THINK ABOUT THEM? </a:t>
            </a:r>
            <a:endParaRPr lang="ru-RU" sz="4400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GOHOME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9580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-27966" y="2162890"/>
            <a:ext cx="86719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write about your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own attitude to any subculture</a:t>
            </a:r>
            <a:endParaRPr lang="ru-RU" sz="4400" dirty="0">
              <a:solidFill>
                <a:srgbClr val="00B050"/>
              </a:solidFill>
              <a:latin typeface="Verdana" pitchFamily="34" charset="0"/>
              <a:cs typeface="Aharoni" pitchFamily="2" charset="-79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928813" y="928688"/>
            <a:ext cx="43576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9050">
                  <a:solidFill>
                    <a:srgbClr val="0033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Hometask</a:t>
            </a:r>
            <a:r>
              <a:rPr lang="en-US" b="1" u="sng" dirty="0">
                <a:ln w="19050">
                  <a:solidFill>
                    <a:srgbClr val="0033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 </a:t>
            </a:r>
            <a:endParaRPr lang="ru-RU" b="1" dirty="0">
              <a:ln w="19050">
                <a:solidFill>
                  <a:srgbClr val="003300"/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 txBox="1">
            <a:spLocks noChangeArrowheads="1"/>
          </p:cNvSpPr>
          <p:nvPr/>
        </p:nvSpPr>
        <p:spPr bwMode="auto">
          <a:xfrm>
            <a:off x="685800" y="546100"/>
            <a:ext cx="77724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660066"/>
                </a:solidFill>
                <a:latin typeface="+mj-lt"/>
              </a:rPr>
              <a:t>What are your impressions?</a:t>
            </a:r>
            <a:endParaRPr lang="ru-RU" sz="4000" b="1" i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642938" y="3762375"/>
            <a:ext cx="252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800" b="1" i="1">
                <a:solidFill>
                  <a:srgbClr val="FF0000"/>
                </a:solidFill>
              </a:rPr>
              <a:t>OK!</a:t>
            </a:r>
            <a:endParaRPr lang="ru-RU" altLang="ru-RU" sz="2800" b="1" i="1">
              <a:solidFill>
                <a:srgbClr val="FF0000"/>
              </a:solidFill>
            </a:endParaRP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3292475" y="4214813"/>
            <a:ext cx="2862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800" b="1" i="1">
                <a:solidFill>
                  <a:srgbClr val="128A9A"/>
                </a:solidFill>
              </a:rPr>
              <a:t>Not bad.</a:t>
            </a:r>
            <a:endParaRPr lang="ru-RU" altLang="ru-RU" sz="2800" b="1" i="1">
              <a:solidFill>
                <a:srgbClr val="128A9A"/>
              </a:solidFill>
            </a:endParaRP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6100763" y="3786188"/>
            <a:ext cx="252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800" b="1" i="1">
                <a:solidFill>
                  <a:srgbClr val="0000FF"/>
                </a:solidFill>
              </a:rPr>
              <a:t>So – so.</a:t>
            </a:r>
            <a:endParaRPr lang="ru-RU" altLang="ru-RU" sz="2800" b="1" i="1">
              <a:solidFill>
                <a:srgbClr val="0000FF"/>
              </a:solidFill>
            </a:endParaRP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250825" y="271463"/>
            <a:ext cx="8642350" cy="6300787"/>
          </a:xfrm>
          <a:prstGeom prst="rect">
            <a:avLst/>
          </a:prstGeom>
          <a:noFill/>
          <a:ln w="76200" cmpd="tri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143000" y="1928813"/>
            <a:ext cx="1643063" cy="150018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3857625" y="2214563"/>
            <a:ext cx="1643063" cy="1500187"/>
          </a:xfrm>
          <a:prstGeom prst="smileyFace">
            <a:avLst>
              <a:gd name="adj" fmla="val 1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6500813" y="1928813"/>
            <a:ext cx="1643062" cy="1500187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0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Scan\Desktop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5"/>
            <a:ext cx="8001056" cy="5715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3" name="Picture 3" descr="C:\Users\Scan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8001056" cy="5715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8143932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Subcultures</a:t>
            </a:r>
            <a:endParaRPr lang="ru-RU" sz="9600" b="1" cap="none" spc="0" dirty="0">
              <a:ln w="19050">
                <a:solidFill>
                  <a:srgbClr val="92D05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E:\Английский язык\Фотографии\tribes_of_sydney_youth_subculture_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857628"/>
            <a:ext cx="6985000" cy="25400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2000240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AND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YOUNGSTERS’ individuality </a:t>
            </a:r>
            <a:endParaRPr lang="ru-RU" sz="40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Matura MT Script Capitals" pitchFamily="66" charset="0"/>
              </a:rPr>
              <a:t>Our tasks: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E86DC4-459F-4B4C-BF5F-C65E67538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1E86DC4-459F-4B4C-BF5F-C65E67538D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B31975-9A39-4D1B-8A1A-D77F71486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82B31975-9A39-4D1B-8A1A-D77F71486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3BD494-A3EE-4372-9DF4-340C24F5B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A3BD494-A3EE-4372-9DF4-340C24F5B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5B12ED-9C98-42A7-99B9-6249AABF1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675B12ED-9C98-42A7-99B9-6249AABF1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The main point of our lesson is to answer to the question</a:t>
            </a:r>
          </a:p>
          <a:p>
            <a:pPr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WHAT IS THE AIM OF BEING REPRESENTSTIVES OF ANY SUBCULTURES? 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 </a:t>
            </a:r>
            <a:r>
              <a:rPr lang="en-US" sz="2600" b="1" u="sng" dirty="0" smtClean="0">
                <a:hlinkClick r:id="rId2" tooltip="Cambridge English Dictionaries"/>
              </a:rPr>
              <a:t>Cambridge Advanced Learner's Dictionary &amp; Thesaurus</a:t>
            </a:r>
            <a:endParaRPr lang="en-US" sz="2600" b="1" u="sng" dirty="0" smtClean="0"/>
          </a:p>
          <a:p>
            <a:pPr algn="r">
              <a:buNone/>
            </a:pPr>
            <a:r>
              <a:rPr lang="en-US" sz="4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Subculture -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the way of life , customs, and ideas of a particular group of people within a society that are different from the rest of than society.</a:t>
            </a:r>
          </a:p>
          <a:p>
            <a:pPr>
              <a:buNone/>
            </a:pPr>
            <a:endParaRPr lang="en-US" sz="36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US" sz="3600" dirty="0" smtClean="0">
              <a:latin typeface="Aharoni" pitchFamily="2" charset="-79"/>
              <a:cs typeface="Aharoni" pitchFamily="2" charset="-79"/>
            </a:endParaRPr>
          </a:p>
          <a:p>
            <a:pPr algn="r"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algn="r"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ru-RU" sz="3600" dirty="0">
              <a:cs typeface="Aharoni" pitchFamily="2" charset="-79"/>
            </a:endParaRPr>
          </a:p>
        </p:txBody>
      </p:sp>
      <p:pic>
        <p:nvPicPr>
          <p:cNvPr id="6" name="Picture 2" descr="C:\Users\Scan\Desktop\Cambridge-Advance-Learner-Free-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278608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sz="5400" smtClean="0"/>
              <a:t>Cultural groupings</a:t>
            </a:r>
            <a:endParaRPr lang="ru-RU" sz="540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188" y="1989138"/>
            <a:ext cx="2160587" cy="92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Rockers</a:t>
            </a:r>
            <a:endParaRPr lang="ru-RU" sz="4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63938" y="1989138"/>
            <a:ext cx="2160587" cy="92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Hippies</a:t>
            </a:r>
            <a:endParaRPr lang="ru-RU" sz="4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3663" y="1989138"/>
            <a:ext cx="2160587" cy="92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Bikers</a:t>
            </a:r>
            <a:endParaRPr lang="ru-RU" sz="4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35150" y="3284538"/>
            <a:ext cx="2376488" cy="92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Hackers</a:t>
            </a:r>
            <a:endParaRPr lang="ru-RU" sz="4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3800" y="3284538"/>
            <a:ext cx="2592388" cy="92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Skinheads</a:t>
            </a:r>
            <a:endParaRPr lang="ru-RU" sz="4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1188" y="4562475"/>
            <a:ext cx="2160587" cy="92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Punks</a:t>
            </a:r>
            <a:endParaRPr lang="ru-RU" sz="4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43663" y="4562475"/>
            <a:ext cx="2160587" cy="92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Ravers</a:t>
            </a:r>
            <a:endParaRPr lang="ru-RU" sz="4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63938" y="4562475"/>
            <a:ext cx="2160587" cy="92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Goths</a:t>
            </a:r>
            <a:endParaRPr lang="ru-RU" sz="4000" dirty="0"/>
          </a:p>
        </p:txBody>
      </p:sp>
      <p:sp>
        <p:nvSpPr>
          <p:cNvPr id="13323" name="TextBox 1"/>
          <p:cNvSpPr txBox="1">
            <a:spLocks noChangeArrowheads="1"/>
          </p:cNvSpPr>
          <p:nvPr/>
        </p:nvSpPr>
        <p:spPr bwMode="auto">
          <a:xfrm>
            <a:off x="468313" y="6237288"/>
            <a:ext cx="958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" action="ppaction://hlinksldjump"/>
              </a:rPr>
              <a:t>Contents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algn="ctr" eaLnBrk="1" hangingPunct="1"/>
            <a:r>
              <a:rPr lang="en-US" sz="5400" smtClean="0"/>
              <a:t>Bikers</a:t>
            </a:r>
            <a:endParaRPr lang="ru-RU" sz="5400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0825" y="1557338"/>
            <a:ext cx="4537075" cy="4103687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Leather jacket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600" b="1" dirty="0" smtClean="0">
              <a:latin typeface="Aharoni" pitchFamily="2" charset="-79"/>
              <a:cs typeface="Aharoni" pitchFamily="2" charset="-79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Army boots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600" b="1" dirty="0" smtClean="0">
              <a:latin typeface="Aharoni" pitchFamily="2" charset="-79"/>
              <a:cs typeface="Aharoni" pitchFamily="2" charset="-79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Cow – boy hat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600" b="1" dirty="0" smtClean="0">
              <a:latin typeface="Aharoni" pitchFamily="2" charset="-79"/>
              <a:cs typeface="Aharoni" pitchFamily="2" charset="-79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Motorized vehicle</a:t>
            </a:r>
            <a:endParaRPr lang="ru-RU" sz="3600" b="1" dirty="0">
              <a:cs typeface="Aharoni" pitchFamily="2" charset="-79"/>
            </a:endParaRP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060575"/>
            <a:ext cx="41846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539750" y="6221413"/>
            <a:ext cx="958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 action="ppaction://hlinksldjump"/>
              </a:rPr>
              <a:t>Contents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860</Words>
  <Application>Microsoft Office PowerPoint</Application>
  <PresentationFormat>Экран (4:3)</PresentationFormat>
  <Paragraphs>146</Paragraphs>
  <Slides>25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Our tasks:</vt:lpstr>
      <vt:lpstr>Слайд 6</vt:lpstr>
      <vt:lpstr>Слайд 7</vt:lpstr>
      <vt:lpstr>Cultural groupings</vt:lpstr>
      <vt:lpstr>Bikers</vt:lpstr>
      <vt:lpstr>Hippie</vt:lpstr>
      <vt:lpstr>Слайд 11</vt:lpstr>
      <vt:lpstr>Слайд 12</vt:lpstr>
      <vt:lpstr>Слайд 13</vt:lpstr>
      <vt:lpstr>Слайд 14</vt:lpstr>
      <vt:lpstr>Find the answer to the questions.</vt:lpstr>
      <vt:lpstr>Слайд 16</vt:lpstr>
      <vt:lpstr>Слайд 17</vt:lpstr>
      <vt:lpstr>match the attitudes (1-5) with the statements (A-F).</vt:lpstr>
      <vt:lpstr>Слайд 19</vt:lpstr>
      <vt:lpstr>Use the words from the right column in the correct form.</vt:lpstr>
      <vt:lpstr>Слайд 21</vt:lpstr>
      <vt:lpstr>Choose the right characteristics of a subculture.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 в 10 классе  по теме  «Молодежные субкультуры» </dc:title>
  <cp:lastModifiedBy>Scan</cp:lastModifiedBy>
  <cp:revision>57</cp:revision>
  <dcterms:modified xsi:type="dcterms:W3CDTF">2017-12-15T19:19:42Z</dcterms:modified>
</cp:coreProperties>
</file>