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3" r:id="rId5"/>
    <p:sldId id="259" r:id="rId6"/>
    <p:sldId id="261" r:id="rId7"/>
    <p:sldId id="264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F91C0"/>
    <a:srgbClr val="CC66FF"/>
    <a:srgbClr val="660033"/>
    <a:srgbClr val="006600"/>
    <a:srgbClr val="6666FF"/>
    <a:srgbClr val="712FE7"/>
    <a:srgbClr val="993300"/>
    <a:srgbClr val="CC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E:\Tekst\&#1056;&#1040;&#1041;&#1054;&#1058;&#1040;%20&#1052;&#1054;&#1059;%20&#1057;&#1054;&#1064;%2031\&#1048;&#1085;&#1092;&#1086;&#1088;&#1084;&#1072;&#1090;&#1080;&#1082;&#1072;\&#1054;&#1090;&#1082;&#1088;&#1099;&#1090;&#1099;&#1077;%20&#1091;&#1088;&#1086;&#1082;&#1080;%20&#1080;%20&#1084;&#1077;&#1088;&#1086;&#1087;&#1088;&#1080;&#1103;&#1090;&#1080;&#1103;\&#1055;&#1091;&#1073;&#1083;&#1080;&#1082;&#1072;&#1094;&#1080;&#1103;\&#1050;&#1088;&#1080;&#1082;&#1091;&#1085;&#1086;&#1074;%20&#1042;&#1042;%20(&#1088;&#1072;&#1079;&#1088;&#1072;&#1073;&#1086;&#1090;&#1082;&#1080;)%20&#1076;&#1083;&#1103;%20&#1086;&#1090;&#1087;&#1088;&#1072;&#1074;&#1082;&#1080;%20educontest.net\raz_ur_Tipy_algoritmov\&#1040;&#1082;&#1090;&#1091;&#1072;&#1083;&#1080;&#1079;&#1072;&#1094;&#1080;&#1103;%20&#1079;&#1085;&#1072;&#1085;&#1080;&#1081;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video-k-uroku.av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55;&#1077;&#1089;&#1085;&#1103;%20&#1050;&#1088;&#1072;&#1089;&#1085;&#1086;&#1081;%20&#1096;&#1072;&#1087;&#1086;&#1095;&#1082;&#1080;.avi.mp4" TargetMode="External"/><Relationship Id="rId2" Type="http://schemas.openxmlformats.org/officeDocument/2006/relationships/hyperlink" Target="&#1059;&#1083;&#1099;&#1073;&#1082;&#1072;.m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&#1047;&#1080;&#1084;&#1085;&#1103;&#1103;%20&#1092;&#1080;&#1079;&#1084;&#1080;&#1085;&#1091;&#1090;&#1082;&#1072;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18"/>
          <p:cNvSpPr>
            <a:spLocks noChangeArrowheads="1" noChangeShapeType="1" noTextEdit="1"/>
          </p:cNvSpPr>
          <p:nvPr/>
        </p:nvSpPr>
        <p:spPr bwMode="auto">
          <a:xfrm>
            <a:off x="665163" y="174625"/>
            <a:ext cx="7799387" cy="2946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2800" b="1" kern="10" spc="560">
                <a:ln w="222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>
                    <a:alpha val="98038"/>
                  </a:srgbClr>
                </a:solidFill>
                <a:latin typeface="Monotype Corsiva"/>
              </a:rPr>
              <a:t>Добро</a:t>
            </a:r>
          </a:p>
          <a:p>
            <a:pPr algn="ctr"/>
            <a:r>
              <a:rPr lang="ru-RU" sz="2800" b="1" kern="10" spc="560">
                <a:ln w="222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>
                    <a:alpha val="98038"/>
                  </a:srgbClr>
                </a:solidFill>
                <a:latin typeface="Monotype Corsiva"/>
              </a:rPr>
              <a:t>пожаловать</a:t>
            </a:r>
          </a:p>
        </p:txBody>
      </p:sp>
      <p:pic>
        <p:nvPicPr>
          <p:cNvPr id="3077" name="Picture 6" descr="cfca71895c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7025" y="2368550"/>
            <a:ext cx="40005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5387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91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00FF"/>
                </a:solidFill>
              </a:rPr>
              <a:t>§ 3. 4 -3.5 стр. 37- 41 (повторить)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00FF"/>
                </a:solidFill>
              </a:rPr>
              <a:t>По рисунку 41 стр.45 составить алгоритм</a:t>
            </a:r>
            <a:endParaRPr lang="ru-RU" sz="4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150">
              <a:srgbClr val="CC66FF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196752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0000FF"/>
                </a:solidFill>
              </a:rPr>
              <a:t>«Кто повторяет старое и узнает новое, тот может быть предводителем». </a:t>
            </a:r>
            <a:br>
              <a:rPr lang="ru-RU" sz="6000" b="1" dirty="0">
                <a:solidFill>
                  <a:srgbClr val="0000FF"/>
                </a:solidFill>
              </a:rPr>
            </a:br>
            <a:endParaRPr lang="ru-RU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65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Актуализация знан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utoShape 12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0" y="6175375"/>
            <a:ext cx="398463" cy="407988"/>
          </a:xfrm>
          <a:prstGeom prst="irregularSeal2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57899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AutoShape 2" descr="http://magazin-soldatikov.ru/upload/iblock/c7e/c7e72783819e8dce3994ac93e54e4753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685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7721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621" y="203418"/>
            <a:ext cx="8229600" cy="74527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0000FF"/>
                </a:solidFill>
              </a:rPr>
              <a:t>Поиск  алгоритмов </a:t>
            </a:r>
            <a:r>
              <a:rPr lang="ru-RU" sz="3200" b="1" dirty="0">
                <a:solidFill>
                  <a:srgbClr val="0000FF"/>
                </a:solidFill>
              </a:rPr>
              <a:t>в песнях.</a:t>
            </a:r>
            <a:r>
              <a:rPr lang="ru-RU" sz="3200" dirty="0">
                <a:solidFill>
                  <a:srgbClr val="0000FF"/>
                </a:solidFill>
              </a:rPr>
              <a:t/>
            </a:r>
            <a:br>
              <a:rPr lang="ru-RU" sz="3200" dirty="0">
                <a:solidFill>
                  <a:srgbClr val="0000FF"/>
                </a:solidFill>
              </a:rPr>
            </a:b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620" y="948690"/>
            <a:ext cx="419039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6600"/>
                </a:solidFill>
                <a:hlinkClick r:id="rId2" action="ppaction://hlinkfile"/>
              </a:rPr>
              <a:t>От </a:t>
            </a:r>
            <a:r>
              <a:rPr lang="ru-RU" sz="2000" b="1" dirty="0">
                <a:solidFill>
                  <a:srgbClr val="006600"/>
                </a:solidFill>
                <a:hlinkClick r:id="rId2" action="ppaction://hlinkfile"/>
              </a:rPr>
              <a:t>улыбки хмурый день светлей,</a:t>
            </a:r>
            <a:br>
              <a:rPr lang="ru-RU" sz="2000" b="1" dirty="0">
                <a:solidFill>
                  <a:srgbClr val="006600"/>
                </a:solidFill>
                <a:hlinkClick r:id="rId2" action="ppaction://hlinkfile"/>
              </a:rPr>
            </a:br>
            <a:r>
              <a:rPr lang="ru-RU" sz="2000" b="1" dirty="0">
                <a:solidFill>
                  <a:srgbClr val="006600"/>
                </a:solidFill>
                <a:hlinkClick r:id="rId2" action="ppaction://hlinkfile"/>
              </a:rPr>
              <a:t>От улыбки в небе радуга проснется...</a:t>
            </a:r>
            <a:br>
              <a:rPr lang="ru-RU" sz="2000" b="1" dirty="0">
                <a:solidFill>
                  <a:srgbClr val="006600"/>
                </a:solidFill>
                <a:hlinkClick r:id="rId2" action="ppaction://hlinkfile"/>
              </a:rPr>
            </a:br>
            <a:r>
              <a:rPr lang="ru-RU" sz="2000" b="1" dirty="0">
                <a:solidFill>
                  <a:srgbClr val="006600"/>
                </a:solidFill>
                <a:hlinkClick r:id="rId2" action="ppaction://hlinkfile"/>
              </a:rPr>
              <a:t>Поделись </a:t>
            </a:r>
            <a:r>
              <a:rPr lang="ru-RU" sz="2000" b="1" dirty="0" err="1">
                <a:solidFill>
                  <a:srgbClr val="006600"/>
                </a:solidFill>
                <a:hlinkClick r:id="rId2" action="ppaction://hlinkfile"/>
              </a:rPr>
              <a:t>улыбкою</a:t>
            </a:r>
            <a:r>
              <a:rPr lang="ru-RU" sz="2000" b="1" dirty="0">
                <a:solidFill>
                  <a:srgbClr val="006600"/>
                </a:solidFill>
                <a:hlinkClick r:id="rId2" action="ppaction://hlinkfile"/>
              </a:rPr>
              <a:t> своей,</a:t>
            </a:r>
            <a:br>
              <a:rPr lang="ru-RU" sz="2000" b="1" dirty="0">
                <a:solidFill>
                  <a:srgbClr val="006600"/>
                </a:solidFill>
                <a:hlinkClick r:id="rId2" action="ppaction://hlinkfile"/>
              </a:rPr>
            </a:br>
            <a:r>
              <a:rPr lang="ru-RU" sz="2000" b="1" dirty="0">
                <a:solidFill>
                  <a:srgbClr val="006600"/>
                </a:solidFill>
                <a:hlinkClick r:id="rId2" action="ppaction://hlinkfile"/>
              </a:rPr>
              <a:t>И она к тебе не раз еще вернется.</a:t>
            </a:r>
            <a:br>
              <a:rPr lang="ru-RU" sz="2000" b="1" dirty="0">
                <a:solidFill>
                  <a:srgbClr val="006600"/>
                </a:solidFill>
                <a:hlinkClick r:id="rId2" action="ppaction://hlinkfile"/>
              </a:rPr>
            </a:br>
            <a:r>
              <a:rPr lang="ru-RU" sz="2000" b="1" dirty="0">
                <a:solidFill>
                  <a:srgbClr val="006600"/>
                </a:solidFill>
                <a:hlinkClick r:id="rId2" action="ppaction://hlinkfile"/>
              </a:rPr>
              <a:t>Припев:</a:t>
            </a:r>
            <a:br>
              <a:rPr lang="ru-RU" sz="2000" b="1" dirty="0">
                <a:solidFill>
                  <a:srgbClr val="006600"/>
                </a:solidFill>
                <a:hlinkClick r:id="rId2" action="ppaction://hlinkfile"/>
              </a:rPr>
            </a:br>
            <a:r>
              <a:rPr lang="ru-RU" sz="2000" b="1" dirty="0">
                <a:solidFill>
                  <a:srgbClr val="006600"/>
                </a:solidFill>
                <a:hlinkClick r:id="rId2" action="ppaction://hlinkfile"/>
              </a:rPr>
              <a:t>И тогда наверняка,</a:t>
            </a:r>
            <a:br>
              <a:rPr lang="ru-RU" sz="2000" b="1" dirty="0">
                <a:solidFill>
                  <a:srgbClr val="006600"/>
                </a:solidFill>
                <a:hlinkClick r:id="rId2" action="ppaction://hlinkfile"/>
              </a:rPr>
            </a:br>
            <a:r>
              <a:rPr lang="ru-RU" sz="2000" b="1" dirty="0">
                <a:solidFill>
                  <a:srgbClr val="006600"/>
                </a:solidFill>
                <a:hlinkClick r:id="rId2" action="ppaction://hlinkfile"/>
              </a:rPr>
              <a:t>Вдруг запляшут облака,</a:t>
            </a:r>
            <a:br>
              <a:rPr lang="ru-RU" sz="2000" b="1" dirty="0">
                <a:solidFill>
                  <a:srgbClr val="006600"/>
                </a:solidFill>
                <a:hlinkClick r:id="rId2" action="ppaction://hlinkfile"/>
              </a:rPr>
            </a:br>
            <a:r>
              <a:rPr lang="ru-RU" sz="2000" b="1" dirty="0">
                <a:solidFill>
                  <a:srgbClr val="006600"/>
                </a:solidFill>
                <a:hlinkClick r:id="rId2" action="ppaction://hlinkfile"/>
              </a:rPr>
              <a:t>И кузнечик запиликает на скрипке...</a:t>
            </a:r>
            <a:br>
              <a:rPr lang="ru-RU" sz="2000" b="1" dirty="0">
                <a:solidFill>
                  <a:srgbClr val="006600"/>
                </a:solidFill>
                <a:hlinkClick r:id="rId2" action="ppaction://hlinkfile"/>
              </a:rPr>
            </a:br>
            <a:r>
              <a:rPr lang="ru-RU" sz="2000" b="1" dirty="0">
                <a:solidFill>
                  <a:srgbClr val="006600"/>
                </a:solidFill>
                <a:hlinkClick r:id="rId2" action="ppaction://hlinkfile"/>
              </a:rPr>
              <a:t>С голубого ручейка</a:t>
            </a:r>
            <a:br>
              <a:rPr lang="ru-RU" sz="2000" b="1" dirty="0">
                <a:solidFill>
                  <a:srgbClr val="006600"/>
                </a:solidFill>
                <a:hlinkClick r:id="rId2" action="ppaction://hlinkfile"/>
              </a:rPr>
            </a:br>
            <a:r>
              <a:rPr lang="ru-RU" sz="2000" b="1" dirty="0">
                <a:solidFill>
                  <a:srgbClr val="006600"/>
                </a:solidFill>
                <a:hlinkClick r:id="rId2" action="ppaction://hlinkfile"/>
              </a:rPr>
              <a:t>Начинается река,</a:t>
            </a:r>
            <a:br>
              <a:rPr lang="ru-RU" sz="2000" b="1" dirty="0">
                <a:solidFill>
                  <a:srgbClr val="006600"/>
                </a:solidFill>
                <a:hlinkClick r:id="rId2" action="ppaction://hlinkfile"/>
              </a:rPr>
            </a:br>
            <a:r>
              <a:rPr lang="ru-RU" sz="2000" b="1" dirty="0">
                <a:solidFill>
                  <a:srgbClr val="006600"/>
                </a:solidFill>
                <a:hlinkClick r:id="rId2" action="ppaction://hlinkfile"/>
              </a:rPr>
              <a:t>Ну, а дружба начинается с улыбки.</a:t>
            </a:r>
            <a:br>
              <a:rPr lang="ru-RU" sz="2000" b="1" dirty="0">
                <a:solidFill>
                  <a:srgbClr val="006600"/>
                </a:solidFill>
                <a:hlinkClick r:id="rId2" action="ppaction://hlinkfile"/>
              </a:rPr>
            </a:br>
            <a:r>
              <a:rPr lang="ru-RU" sz="2000" b="1" dirty="0">
                <a:solidFill>
                  <a:srgbClr val="006600"/>
                </a:solidFill>
                <a:hlinkClick r:id="rId2" action="ppaction://hlinkfile"/>
              </a:rPr>
              <a:t>С голубого ручейка</a:t>
            </a:r>
            <a:br>
              <a:rPr lang="ru-RU" sz="2000" b="1" dirty="0">
                <a:solidFill>
                  <a:srgbClr val="006600"/>
                </a:solidFill>
                <a:hlinkClick r:id="rId2" action="ppaction://hlinkfile"/>
              </a:rPr>
            </a:br>
            <a:r>
              <a:rPr lang="ru-RU" sz="2000" b="1" dirty="0">
                <a:solidFill>
                  <a:srgbClr val="006600"/>
                </a:solidFill>
                <a:hlinkClick r:id="rId2" action="ppaction://hlinkfile"/>
              </a:rPr>
              <a:t>Начинается река,</a:t>
            </a:r>
            <a:br>
              <a:rPr lang="ru-RU" sz="2000" b="1" dirty="0">
                <a:solidFill>
                  <a:srgbClr val="006600"/>
                </a:solidFill>
                <a:hlinkClick r:id="rId2" action="ppaction://hlinkfile"/>
              </a:rPr>
            </a:br>
            <a:r>
              <a:rPr lang="ru-RU" sz="2000" b="1" dirty="0">
                <a:solidFill>
                  <a:srgbClr val="006600"/>
                </a:solidFill>
                <a:hlinkClick r:id="rId2" action="ppaction://hlinkfile"/>
              </a:rPr>
              <a:t>Ну, а дружба начинается с улыбки.</a:t>
            </a:r>
            <a:br>
              <a:rPr lang="ru-RU" sz="2000" b="1" dirty="0">
                <a:solidFill>
                  <a:srgbClr val="006600"/>
                </a:solidFill>
                <a:hlinkClick r:id="rId2" action="ppaction://hlinkfile"/>
              </a:rPr>
            </a:br>
            <a:endParaRPr lang="ru-RU" sz="2000" b="1" dirty="0">
              <a:solidFill>
                <a:srgbClr val="00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1124744"/>
            <a:ext cx="36004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hlinkClick r:id="rId3" action="ppaction://hlinkfile"/>
              </a:rPr>
              <a:t>Если долго, долго, долго,</a:t>
            </a:r>
            <a:br>
              <a:rPr lang="ru-RU" sz="2000" b="1" dirty="0">
                <a:solidFill>
                  <a:srgbClr val="FF0000"/>
                </a:solidFill>
                <a:hlinkClick r:id="rId3" action="ppaction://hlinkfile"/>
              </a:rPr>
            </a:br>
            <a:r>
              <a:rPr lang="ru-RU" sz="2000" b="1" dirty="0">
                <a:solidFill>
                  <a:srgbClr val="FF0000"/>
                </a:solidFill>
                <a:hlinkClick r:id="rId3" action="ppaction://hlinkfile"/>
              </a:rPr>
              <a:t>Если долго по дорожке,</a:t>
            </a:r>
            <a:br>
              <a:rPr lang="ru-RU" sz="2000" b="1" dirty="0">
                <a:solidFill>
                  <a:srgbClr val="FF0000"/>
                </a:solidFill>
                <a:hlinkClick r:id="rId3" action="ppaction://hlinkfile"/>
              </a:rPr>
            </a:br>
            <a:r>
              <a:rPr lang="ru-RU" sz="2000" b="1" dirty="0">
                <a:solidFill>
                  <a:srgbClr val="FF0000"/>
                </a:solidFill>
                <a:hlinkClick r:id="rId3" action="ppaction://hlinkfile"/>
              </a:rPr>
              <a:t>Если долго по тропинке</a:t>
            </a:r>
            <a:br>
              <a:rPr lang="ru-RU" sz="2000" b="1" dirty="0">
                <a:solidFill>
                  <a:srgbClr val="FF0000"/>
                </a:solidFill>
                <a:hlinkClick r:id="rId3" action="ppaction://hlinkfile"/>
              </a:rPr>
            </a:br>
            <a:r>
              <a:rPr lang="ru-RU" sz="2000" b="1" dirty="0">
                <a:solidFill>
                  <a:srgbClr val="FF0000"/>
                </a:solidFill>
                <a:hlinkClick r:id="rId3" action="ppaction://hlinkfile"/>
              </a:rPr>
              <a:t>Топать, ехать и бежать,</a:t>
            </a:r>
            <a:br>
              <a:rPr lang="ru-RU" sz="2000" b="1" dirty="0">
                <a:solidFill>
                  <a:srgbClr val="FF0000"/>
                </a:solidFill>
                <a:hlinkClick r:id="rId3" action="ppaction://hlinkfile"/>
              </a:rPr>
            </a:br>
            <a:r>
              <a:rPr lang="ru-RU" sz="2000" b="1" dirty="0">
                <a:solidFill>
                  <a:srgbClr val="FF0000"/>
                </a:solidFill>
                <a:hlinkClick r:id="rId3" action="ppaction://hlinkfile"/>
              </a:rPr>
              <a:t>То, пожалуй, то, конечно,</a:t>
            </a:r>
            <a:br>
              <a:rPr lang="ru-RU" sz="2000" b="1" dirty="0">
                <a:solidFill>
                  <a:srgbClr val="FF0000"/>
                </a:solidFill>
                <a:hlinkClick r:id="rId3" action="ppaction://hlinkfile"/>
              </a:rPr>
            </a:br>
            <a:r>
              <a:rPr lang="ru-RU" sz="2000" b="1" dirty="0">
                <a:solidFill>
                  <a:srgbClr val="FF0000"/>
                </a:solidFill>
                <a:hlinkClick r:id="rId3" action="ppaction://hlinkfile"/>
              </a:rPr>
              <a:t>То, наверно, верно, верно,</a:t>
            </a:r>
            <a:br>
              <a:rPr lang="ru-RU" sz="2000" b="1" dirty="0">
                <a:solidFill>
                  <a:srgbClr val="FF0000"/>
                </a:solidFill>
                <a:hlinkClick r:id="rId3" action="ppaction://hlinkfile"/>
              </a:rPr>
            </a:br>
            <a:r>
              <a:rPr lang="ru-RU" sz="2000" b="1" dirty="0">
                <a:solidFill>
                  <a:srgbClr val="FF0000"/>
                </a:solidFill>
                <a:hlinkClick r:id="rId3" action="ppaction://hlinkfile"/>
              </a:rPr>
              <a:t>То, возможно, можно, можно,</a:t>
            </a:r>
            <a:br>
              <a:rPr lang="ru-RU" sz="2000" b="1" dirty="0">
                <a:solidFill>
                  <a:srgbClr val="FF0000"/>
                </a:solidFill>
                <a:hlinkClick r:id="rId3" action="ppaction://hlinkfile"/>
              </a:rPr>
            </a:br>
            <a:r>
              <a:rPr lang="ru-RU" sz="2000" b="1" dirty="0">
                <a:solidFill>
                  <a:srgbClr val="FF0000"/>
                </a:solidFill>
                <a:hlinkClick r:id="rId3" action="ppaction://hlinkfile"/>
              </a:rPr>
              <a:t>Можно в Африку прийти!</a:t>
            </a:r>
          </a:p>
          <a:p>
            <a:r>
              <a:rPr lang="ru-RU" sz="2000" b="1" dirty="0">
                <a:solidFill>
                  <a:srgbClr val="FF0000"/>
                </a:solidFill>
                <a:hlinkClick r:id="rId3" action="ppaction://hlinkfile"/>
              </a:rPr>
              <a:t>А-а в Африке реки вот такой ширины!</a:t>
            </a:r>
            <a:br>
              <a:rPr lang="ru-RU" sz="2000" b="1" dirty="0">
                <a:solidFill>
                  <a:srgbClr val="FF0000"/>
                </a:solidFill>
                <a:hlinkClick r:id="rId3" action="ppaction://hlinkfile"/>
              </a:rPr>
            </a:br>
            <a:r>
              <a:rPr lang="ru-RU" sz="2000" b="1" dirty="0">
                <a:solidFill>
                  <a:srgbClr val="FF0000"/>
                </a:solidFill>
                <a:hlinkClick r:id="rId3" action="ppaction://hlinkfile"/>
              </a:rPr>
              <a:t>А-а в Африке горы вот такой вышины!</a:t>
            </a:r>
            <a:br>
              <a:rPr lang="ru-RU" sz="2000" b="1" dirty="0">
                <a:solidFill>
                  <a:srgbClr val="FF0000"/>
                </a:solidFill>
                <a:hlinkClick r:id="rId3" action="ppaction://hlinkfile"/>
              </a:rPr>
            </a:br>
            <a:r>
              <a:rPr lang="ru-RU" sz="2000" b="1" dirty="0">
                <a:solidFill>
                  <a:srgbClr val="FF0000"/>
                </a:solidFill>
                <a:hlinkClick r:id="rId3" action="ppaction://hlinkfile"/>
              </a:rPr>
              <a:t>А-ах, крокодилы, бегемоты,</a:t>
            </a:r>
            <a:br>
              <a:rPr lang="ru-RU" sz="2000" b="1" dirty="0">
                <a:solidFill>
                  <a:srgbClr val="FF0000"/>
                </a:solidFill>
                <a:hlinkClick r:id="rId3" action="ppaction://hlinkfile"/>
              </a:rPr>
            </a:br>
            <a:r>
              <a:rPr lang="ru-RU" sz="2000" b="1" dirty="0">
                <a:solidFill>
                  <a:srgbClr val="FF0000"/>
                </a:solidFill>
                <a:hlinkClick r:id="rId3" action="ppaction://hlinkfile"/>
              </a:rPr>
              <a:t>А-ах, обезьяны, кашалоты,</a:t>
            </a:r>
            <a:br>
              <a:rPr lang="ru-RU" sz="2000" b="1" dirty="0">
                <a:solidFill>
                  <a:srgbClr val="FF0000"/>
                </a:solidFill>
                <a:hlinkClick r:id="rId3" action="ppaction://hlinkfile"/>
              </a:rPr>
            </a:br>
            <a:r>
              <a:rPr lang="ru-RU" sz="2000" b="1" dirty="0">
                <a:solidFill>
                  <a:srgbClr val="FF0000"/>
                </a:solidFill>
                <a:hlinkClick r:id="rId3" action="ppaction://hlinkfile"/>
              </a:rPr>
              <a:t>А-ах, и зеленый попугай!</a:t>
            </a:r>
            <a:br>
              <a:rPr lang="ru-RU" sz="2000" b="1" dirty="0">
                <a:solidFill>
                  <a:srgbClr val="FF0000"/>
                </a:solidFill>
                <a:hlinkClick r:id="rId3" action="ppaction://hlinkfile"/>
              </a:rPr>
            </a:br>
            <a:r>
              <a:rPr lang="ru-RU" sz="2000" b="1" dirty="0">
                <a:solidFill>
                  <a:srgbClr val="FF0000"/>
                </a:solidFill>
                <a:hlinkClick r:id="rId3" action="ppaction://hlinkfile"/>
              </a:rPr>
              <a:t>А-ах, и зеленый попугай!</a:t>
            </a:r>
            <a:endParaRPr lang="ru-RU" sz="2000" b="1" dirty="0">
              <a:solidFill>
                <a:srgbClr val="FF0000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749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AutoShape 2" descr="http://www.mama.mk.ua/files/other/2_zdor_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4" descr="http://www.mama.mk.ua/files/other/2_zdor_1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6" descr="http://www.mama.mk.ua/files/other/2_zdor_1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9" descr="http://easyengl.ucoz.ru/_ld/14/02433134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>
            <a:hlinkClick r:id="rId2" action="ppaction://hlinkfil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21" t="21026" r="5077" b="4131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79612" y="312737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err="1" smtClean="0">
                <a:solidFill>
                  <a:srgbClr val="C00000"/>
                </a:solidFill>
              </a:rPr>
              <a:t>Физ</a:t>
            </a:r>
            <a:r>
              <a:rPr lang="ru-RU" sz="5400" b="1" dirty="0" err="1">
                <a:solidFill>
                  <a:srgbClr val="C00000"/>
                </a:solidFill>
              </a:rPr>
              <a:t>.</a:t>
            </a:r>
            <a:r>
              <a:rPr lang="ru-RU" sz="5400" b="1" dirty="0" err="1" smtClean="0">
                <a:solidFill>
                  <a:srgbClr val="C00000"/>
                </a:solidFill>
              </a:rPr>
              <a:t>культ</a:t>
            </a:r>
            <a:r>
              <a:rPr lang="ru-RU" sz="5400" b="1" dirty="0" smtClean="0">
                <a:solidFill>
                  <a:srgbClr val="C00000"/>
                </a:solidFill>
              </a:rPr>
              <a:t> минутка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513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133473" y="620688"/>
            <a:ext cx="4272204" cy="6165091"/>
          </a:xfrm>
          <a:prstGeom prst="foldedCorner">
            <a:avLst>
              <a:gd name="adj" fmla="val 12500"/>
            </a:avLst>
          </a:prstGeom>
          <a:solidFill>
            <a:srgbClr val="BDA57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81065" y="1349483"/>
            <a:ext cx="3747547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dirty="0">
                <a:solidFill>
                  <a:schemeClr val="tx2"/>
                </a:solidFill>
              </a:rPr>
              <a:t>ЗАДАЧА: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b="1" dirty="0">
                <a:solidFill>
                  <a:schemeClr val="bg1"/>
                </a:solidFill>
              </a:rPr>
              <a:t> </a:t>
            </a:r>
            <a:r>
              <a:rPr lang="ru-RU" altLang="ru-RU" b="1" i="1" dirty="0">
                <a:solidFill>
                  <a:schemeClr val="bg1"/>
                </a:solidFill>
              </a:rPr>
              <a:t>составить графический алгоритм действий сказочного персонажа</a:t>
            </a:r>
          </a:p>
        </p:txBody>
      </p:sp>
      <p:grpSp>
        <p:nvGrpSpPr>
          <p:cNvPr id="51213" name="Group 13"/>
          <p:cNvGrpSpPr>
            <a:grpSpLocks/>
          </p:cNvGrpSpPr>
          <p:nvPr/>
        </p:nvGrpSpPr>
        <p:grpSpPr bwMode="auto">
          <a:xfrm>
            <a:off x="105466" y="827904"/>
            <a:ext cx="6453469" cy="5334724"/>
            <a:chOff x="521" y="1071"/>
            <a:chExt cx="3358" cy="2512"/>
          </a:xfrm>
        </p:grpSpPr>
        <p:sp>
          <p:nvSpPr>
            <p:cNvPr id="9227" name="Rectangle 5"/>
            <p:cNvSpPr>
              <a:spLocks noChangeArrowheads="1"/>
            </p:cNvSpPr>
            <p:nvPr/>
          </p:nvSpPr>
          <p:spPr bwMode="auto">
            <a:xfrm>
              <a:off x="521" y="2115"/>
              <a:ext cx="1950" cy="1468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rgbClr val="33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indent="17463" eaLnBrk="0" hangingPunct="0">
                <a:spcBef>
                  <a:spcPct val="20000"/>
                </a:spcBef>
                <a:buClr>
                  <a:schemeClr val="tx1"/>
                </a:buClr>
                <a:buFont typeface="Century Gothic" pitchFamily="34" charset="0"/>
                <a:buChar char="□"/>
                <a:defRPr sz="3200">
                  <a:solidFill>
                    <a:schemeClr val="bg2"/>
                  </a:solidFill>
                  <a:latin typeface="Century Gothic" pitchFamily="34" charset="0"/>
                </a:defRPr>
              </a:lvl1pPr>
              <a:lvl2pPr marL="895350" indent="-342900" eaLnBrk="0" hangingPunct="0">
                <a:spcBef>
                  <a:spcPct val="20000"/>
                </a:spcBef>
                <a:buClr>
                  <a:schemeClr val="tx1"/>
                </a:buClr>
                <a:buFont typeface="Century Gothic" pitchFamily="34" charset="0"/>
                <a:buChar char="□"/>
                <a:defRPr sz="2800">
                  <a:solidFill>
                    <a:schemeClr val="bg2"/>
                  </a:solidFill>
                  <a:latin typeface="Century Gothic" pitchFamily="34" charset="0"/>
                </a:defRPr>
              </a:lvl2pPr>
              <a:lvl3pPr marL="1417638" indent="-342900" eaLnBrk="0" hangingPunct="0">
                <a:spcBef>
                  <a:spcPct val="20000"/>
                </a:spcBef>
                <a:buClr>
                  <a:schemeClr val="tx1"/>
                </a:buClr>
                <a:buFont typeface="Century Gothic" pitchFamily="34" charset="0"/>
                <a:buChar char="□"/>
                <a:defRPr sz="2400">
                  <a:solidFill>
                    <a:schemeClr val="bg2"/>
                  </a:solidFill>
                  <a:latin typeface="Century Gothic" pitchFamily="34" charset="0"/>
                </a:defRPr>
              </a:lvl3pPr>
              <a:lvl4pPr marL="1939925" indent="-342900" eaLnBrk="0" hangingPunct="0">
                <a:spcBef>
                  <a:spcPct val="20000"/>
                </a:spcBef>
                <a:buClr>
                  <a:schemeClr val="tx1"/>
                </a:buClr>
                <a:buFont typeface="Century Gothic" pitchFamily="34" charset="0"/>
                <a:buChar char="□"/>
                <a:defRPr sz="2000">
                  <a:solidFill>
                    <a:schemeClr val="bg2"/>
                  </a:solidFill>
                  <a:latin typeface="Century Gothic" pitchFamily="34" charset="0"/>
                </a:defRPr>
              </a:lvl4pPr>
              <a:lvl5pPr marL="2462213" indent="-342900" eaLnBrk="0" hangingPunct="0">
                <a:spcBef>
                  <a:spcPct val="20000"/>
                </a:spcBef>
                <a:buClr>
                  <a:schemeClr val="tx1"/>
                </a:buClr>
                <a:buFont typeface="Century Gothic" pitchFamily="34" charset="0"/>
                <a:buChar char="□"/>
                <a:defRPr sz="2000">
                  <a:solidFill>
                    <a:schemeClr val="bg2"/>
                  </a:solidFill>
                  <a:latin typeface="Century Gothic" pitchFamily="34" charset="0"/>
                </a:defRPr>
              </a:lvl5pPr>
              <a:lvl6pPr marL="2919413" indent="-3429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Century Gothic" pitchFamily="34" charset="0"/>
                <a:buChar char="□"/>
                <a:defRPr sz="2000">
                  <a:solidFill>
                    <a:schemeClr val="bg2"/>
                  </a:solidFill>
                  <a:latin typeface="Century Gothic" pitchFamily="34" charset="0"/>
                </a:defRPr>
              </a:lvl6pPr>
              <a:lvl7pPr marL="3376613" indent="-3429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Century Gothic" pitchFamily="34" charset="0"/>
                <a:buChar char="□"/>
                <a:defRPr sz="2000">
                  <a:solidFill>
                    <a:schemeClr val="bg2"/>
                  </a:solidFill>
                  <a:latin typeface="Century Gothic" pitchFamily="34" charset="0"/>
                </a:defRPr>
              </a:lvl7pPr>
              <a:lvl8pPr marL="3833813" indent="-3429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Century Gothic" pitchFamily="34" charset="0"/>
                <a:buChar char="□"/>
                <a:defRPr sz="2000">
                  <a:solidFill>
                    <a:schemeClr val="bg2"/>
                  </a:solidFill>
                  <a:latin typeface="Century Gothic" pitchFamily="34" charset="0"/>
                </a:defRPr>
              </a:lvl8pPr>
              <a:lvl9pPr marL="4291013" indent="-3429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Century Gothic" pitchFamily="34" charset="0"/>
                <a:buChar char="□"/>
                <a:defRPr sz="2000">
                  <a:solidFill>
                    <a:schemeClr val="bg2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ru-RU" altLang="ru-RU" sz="1600" b="1">
                  <a:solidFill>
                    <a:schemeClr val="tx1"/>
                  </a:solidFill>
                  <a:latin typeface="Arial" charset="0"/>
                </a:rPr>
                <a:t>“Поехал Иван –царевич за Василисой Прекрасной. Ехал он, ехал, глядь - перед ним лежит огромный камень. На камне надпись: “Направо пойдёшь - коня потеряешь, налево пойдёшь – голову сложишь…”</a:t>
              </a:r>
              <a:r>
                <a:rPr lang="ru-RU" altLang="ru-RU" sz="1600">
                  <a:solidFill>
                    <a:schemeClr val="tx1"/>
                  </a:solidFill>
                </a:rPr>
                <a:t> </a:t>
              </a:r>
            </a:p>
          </p:txBody>
        </p:sp>
        <p:grpSp>
          <p:nvGrpSpPr>
            <p:cNvPr id="9228" name="Group 8"/>
            <p:cNvGrpSpPr>
              <a:grpSpLocks/>
            </p:cNvGrpSpPr>
            <p:nvPr/>
          </p:nvGrpSpPr>
          <p:grpSpPr bwMode="auto">
            <a:xfrm>
              <a:off x="2699" y="1071"/>
              <a:ext cx="1180" cy="1076"/>
              <a:chOff x="2653" y="3249"/>
              <a:chExt cx="1059" cy="940"/>
            </a:xfrm>
          </p:grpSpPr>
          <p:pic>
            <p:nvPicPr>
              <p:cNvPr id="9229" name="Picture 9" descr="ivan_tsarevich_i_seriy_volk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r="25047"/>
              <a:stretch>
                <a:fillRect/>
              </a:stretch>
            </p:blipFill>
            <p:spPr bwMode="auto">
              <a:xfrm>
                <a:off x="2653" y="3249"/>
                <a:ext cx="904" cy="940"/>
              </a:xfrm>
              <a:prstGeom prst="rect">
                <a:avLst/>
              </a:prstGeom>
              <a:noFill/>
              <a:ln w="38100">
                <a:solidFill>
                  <a:srgbClr val="3366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30" name="Picture 10" descr="ivan-carevich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6" y="3430"/>
                <a:ext cx="696" cy="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51214" name="Group 14"/>
          <p:cNvGrpSpPr>
            <a:grpSpLocks/>
          </p:cNvGrpSpPr>
          <p:nvPr/>
        </p:nvGrpSpPr>
        <p:grpSpPr bwMode="auto">
          <a:xfrm>
            <a:off x="4342512" y="476464"/>
            <a:ext cx="5112039" cy="6264903"/>
            <a:chOff x="3061" y="954"/>
            <a:chExt cx="2660" cy="2950"/>
          </a:xfrm>
        </p:grpSpPr>
        <p:sp>
          <p:nvSpPr>
            <p:cNvPr id="9225" name="Text Box 6"/>
            <p:cNvSpPr txBox="1">
              <a:spLocks noChangeArrowheads="1"/>
            </p:cNvSpPr>
            <p:nvPr/>
          </p:nvSpPr>
          <p:spPr bwMode="auto">
            <a:xfrm>
              <a:off x="4042" y="954"/>
              <a:ext cx="1679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b="1" dirty="0">
                  <a:solidFill>
                    <a:srgbClr val="336600"/>
                  </a:solidFill>
                </a:rPr>
                <a:t>Блок-схема ветвящегося алгоритма</a:t>
              </a:r>
            </a:p>
          </p:txBody>
        </p:sp>
        <p:pic>
          <p:nvPicPr>
            <p:cNvPr id="9226" name="Picture 11" descr="vetvl_14"/>
            <p:cNvPicPr>
              <a:picLocks noChangeAspect="1" noChangeArrowheads="1"/>
            </p:cNvPicPr>
            <p:nvPr/>
          </p:nvPicPr>
          <p:blipFill>
            <a:blip r:embed="rId4">
              <a:lum contrast="24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1" y="1661"/>
              <a:ext cx="2404" cy="2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10520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561439" y="867574"/>
            <a:ext cx="3647689" cy="3131545"/>
          </a:xfrm>
          <a:prstGeom prst="foldedCorner">
            <a:avLst>
              <a:gd name="adj" fmla="val 12500"/>
            </a:avLst>
          </a:prstGeom>
          <a:solidFill>
            <a:srgbClr val="BDA57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64939" y="939012"/>
            <a:ext cx="319972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00" b="1" dirty="0">
                <a:solidFill>
                  <a:schemeClr val="tx2"/>
                </a:solidFill>
              </a:rPr>
              <a:t>ЗАДАЧА: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1600" b="1" dirty="0">
                <a:solidFill>
                  <a:schemeClr val="bg1"/>
                </a:solidFill>
              </a:rPr>
              <a:t> </a:t>
            </a:r>
            <a:r>
              <a:rPr lang="ru-RU" altLang="ru-RU" sz="1600" b="1" i="1" dirty="0">
                <a:solidFill>
                  <a:schemeClr val="bg1"/>
                </a:solidFill>
              </a:rPr>
              <a:t>составить графический алгоритм наполнения ведра водой из бочки</a:t>
            </a:r>
          </a:p>
        </p:txBody>
      </p:sp>
      <p:grpSp>
        <p:nvGrpSpPr>
          <p:cNvPr id="50202" name="Group 26"/>
          <p:cNvGrpSpPr>
            <a:grpSpLocks/>
          </p:cNvGrpSpPr>
          <p:nvPr/>
        </p:nvGrpSpPr>
        <p:grpSpPr bwMode="auto">
          <a:xfrm>
            <a:off x="632288" y="1012038"/>
            <a:ext cx="8105978" cy="2433514"/>
            <a:chOff x="521" y="1117"/>
            <a:chExt cx="4940" cy="1269"/>
          </a:xfrm>
        </p:grpSpPr>
        <p:sp>
          <p:nvSpPr>
            <p:cNvPr id="10254" name="Rectangle 5"/>
            <p:cNvSpPr>
              <a:spLocks noChangeArrowheads="1"/>
            </p:cNvSpPr>
            <p:nvPr/>
          </p:nvSpPr>
          <p:spPr bwMode="auto">
            <a:xfrm>
              <a:off x="521" y="1842"/>
              <a:ext cx="1950" cy="544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rgbClr val="33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indent="17463" eaLnBrk="0" hangingPunct="0">
                <a:spcBef>
                  <a:spcPct val="20000"/>
                </a:spcBef>
                <a:buClr>
                  <a:schemeClr val="tx1"/>
                </a:buClr>
                <a:buFont typeface="Century Gothic" pitchFamily="34" charset="0"/>
                <a:buChar char="□"/>
                <a:defRPr sz="3200">
                  <a:solidFill>
                    <a:schemeClr val="bg2"/>
                  </a:solidFill>
                  <a:latin typeface="Century Gothic" pitchFamily="34" charset="0"/>
                </a:defRPr>
              </a:lvl1pPr>
              <a:lvl2pPr marL="895350" indent="-342900" eaLnBrk="0" hangingPunct="0">
                <a:spcBef>
                  <a:spcPct val="20000"/>
                </a:spcBef>
                <a:buClr>
                  <a:schemeClr val="tx1"/>
                </a:buClr>
                <a:buFont typeface="Century Gothic" pitchFamily="34" charset="0"/>
                <a:buChar char="□"/>
                <a:defRPr sz="2800">
                  <a:solidFill>
                    <a:schemeClr val="bg2"/>
                  </a:solidFill>
                  <a:latin typeface="Century Gothic" pitchFamily="34" charset="0"/>
                </a:defRPr>
              </a:lvl2pPr>
              <a:lvl3pPr marL="1417638" indent="-342900" eaLnBrk="0" hangingPunct="0">
                <a:spcBef>
                  <a:spcPct val="20000"/>
                </a:spcBef>
                <a:buClr>
                  <a:schemeClr val="tx1"/>
                </a:buClr>
                <a:buFont typeface="Century Gothic" pitchFamily="34" charset="0"/>
                <a:buChar char="□"/>
                <a:defRPr sz="2400">
                  <a:solidFill>
                    <a:schemeClr val="bg2"/>
                  </a:solidFill>
                  <a:latin typeface="Century Gothic" pitchFamily="34" charset="0"/>
                </a:defRPr>
              </a:lvl3pPr>
              <a:lvl4pPr marL="1939925" indent="-342900" eaLnBrk="0" hangingPunct="0">
                <a:spcBef>
                  <a:spcPct val="20000"/>
                </a:spcBef>
                <a:buClr>
                  <a:schemeClr val="tx1"/>
                </a:buClr>
                <a:buFont typeface="Century Gothic" pitchFamily="34" charset="0"/>
                <a:buChar char="□"/>
                <a:defRPr sz="2000">
                  <a:solidFill>
                    <a:schemeClr val="bg2"/>
                  </a:solidFill>
                  <a:latin typeface="Century Gothic" pitchFamily="34" charset="0"/>
                </a:defRPr>
              </a:lvl4pPr>
              <a:lvl5pPr marL="2462213" indent="-342900" eaLnBrk="0" hangingPunct="0">
                <a:spcBef>
                  <a:spcPct val="20000"/>
                </a:spcBef>
                <a:buClr>
                  <a:schemeClr val="tx1"/>
                </a:buClr>
                <a:buFont typeface="Century Gothic" pitchFamily="34" charset="0"/>
                <a:buChar char="□"/>
                <a:defRPr sz="2000">
                  <a:solidFill>
                    <a:schemeClr val="bg2"/>
                  </a:solidFill>
                  <a:latin typeface="Century Gothic" pitchFamily="34" charset="0"/>
                </a:defRPr>
              </a:lvl5pPr>
              <a:lvl6pPr marL="2919413" indent="-3429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Century Gothic" pitchFamily="34" charset="0"/>
                <a:buChar char="□"/>
                <a:defRPr sz="2000">
                  <a:solidFill>
                    <a:schemeClr val="bg2"/>
                  </a:solidFill>
                  <a:latin typeface="Century Gothic" pitchFamily="34" charset="0"/>
                </a:defRPr>
              </a:lvl6pPr>
              <a:lvl7pPr marL="3376613" indent="-3429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Century Gothic" pitchFamily="34" charset="0"/>
                <a:buChar char="□"/>
                <a:defRPr sz="2000">
                  <a:solidFill>
                    <a:schemeClr val="bg2"/>
                  </a:solidFill>
                  <a:latin typeface="Century Gothic" pitchFamily="34" charset="0"/>
                </a:defRPr>
              </a:lvl7pPr>
              <a:lvl8pPr marL="3833813" indent="-3429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Century Gothic" pitchFamily="34" charset="0"/>
                <a:buChar char="□"/>
                <a:defRPr sz="2000">
                  <a:solidFill>
                    <a:schemeClr val="bg2"/>
                  </a:solidFill>
                  <a:latin typeface="Century Gothic" pitchFamily="34" charset="0"/>
                </a:defRPr>
              </a:lvl8pPr>
              <a:lvl9pPr marL="4291013" indent="-3429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Century Gothic" pitchFamily="34" charset="0"/>
                <a:buChar char="□"/>
                <a:defRPr sz="2000">
                  <a:solidFill>
                    <a:schemeClr val="bg2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ru-RU" altLang="ru-RU" sz="1600" b="1">
                  <a:solidFill>
                    <a:schemeClr val="tx1"/>
                  </a:solidFill>
                  <a:latin typeface="Arial" charset="0"/>
                </a:rPr>
                <a:t>Имеется пустое ведро. Ученик имеет бочку с водой и кружку.</a:t>
              </a:r>
              <a:r>
                <a:rPr lang="ru-RU" altLang="ru-RU" sz="1600">
                  <a:solidFill>
                    <a:schemeClr val="tx1"/>
                  </a:solidFill>
                </a:rPr>
                <a:t> </a:t>
              </a:r>
            </a:p>
          </p:txBody>
        </p:sp>
        <p:grpSp>
          <p:nvGrpSpPr>
            <p:cNvPr id="10255" name="Group 19"/>
            <p:cNvGrpSpPr>
              <a:grpSpLocks/>
            </p:cNvGrpSpPr>
            <p:nvPr/>
          </p:nvGrpSpPr>
          <p:grpSpPr bwMode="auto">
            <a:xfrm>
              <a:off x="4558" y="1117"/>
              <a:ext cx="903" cy="907"/>
              <a:chOff x="2971" y="1616"/>
              <a:chExt cx="1402" cy="1393"/>
            </a:xfrm>
          </p:grpSpPr>
          <p:pic>
            <p:nvPicPr>
              <p:cNvPr id="10256" name="Picture 18" descr="vedr0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1" y="1616"/>
                <a:ext cx="1232" cy="1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7" name="Picture 17" descr="krugka15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42" y="2341"/>
                <a:ext cx="631" cy="6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50203" name="Group 27"/>
          <p:cNvGrpSpPr>
            <a:grpSpLocks/>
          </p:cNvGrpSpPr>
          <p:nvPr/>
        </p:nvGrpSpPr>
        <p:grpSpPr bwMode="auto">
          <a:xfrm>
            <a:off x="4209129" y="796138"/>
            <a:ext cx="4440238" cy="5624506"/>
            <a:chOff x="2699" y="981"/>
            <a:chExt cx="2706" cy="2933"/>
          </a:xfrm>
        </p:grpSpPr>
        <p:sp>
          <p:nvSpPr>
            <p:cNvPr id="10252" name="Text Box 6"/>
            <p:cNvSpPr txBox="1">
              <a:spLocks noChangeArrowheads="1"/>
            </p:cNvSpPr>
            <p:nvPr/>
          </p:nvSpPr>
          <p:spPr bwMode="auto">
            <a:xfrm>
              <a:off x="2699" y="981"/>
              <a:ext cx="235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b="1">
                  <a:solidFill>
                    <a:srgbClr val="336600"/>
                  </a:solidFill>
                </a:rPr>
                <a:t>Блок-схема циклического алгоритма</a:t>
              </a:r>
            </a:p>
          </p:txBody>
        </p:sp>
        <p:pic>
          <p:nvPicPr>
            <p:cNvPr id="10253" name="Picture 20" descr="repeat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5" y="1344"/>
              <a:ext cx="2570" cy="2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634517" y="3950838"/>
            <a:ext cx="3646049" cy="1169551"/>
          </a:xfrm>
          <a:prstGeom prst="rect">
            <a:avLst/>
          </a:prstGeom>
          <a:solidFill>
            <a:schemeClr val="bg1"/>
          </a:solidFill>
          <a:ln w="2857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ru-RU" sz="1400" b="1"/>
              <a:t>Алгоритм</a:t>
            </a:r>
            <a:r>
              <a:rPr lang="en-US" altLang="ru-RU" sz="1400"/>
              <a:t> Наполнение </a:t>
            </a:r>
          </a:p>
          <a:p>
            <a:pPr eaLnBrk="1" hangingPunct="1"/>
            <a:r>
              <a:rPr lang="en-US" altLang="ru-RU" sz="1400" b="1"/>
              <a:t>Начало</a:t>
            </a:r>
            <a:endParaRPr lang="en-US" altLang="ru-RU" sz="1400"/>
          </a:p>
          <a:p>
            <a:pPr eaLnBrk="1" hangingPunct="1"/>
            <a:r>
              <a:rPr lang="en-US" altLang="ru-RU" sz="1400"/>
              <a:t>1.</a:t>
            </a:r>
            <a:r>
              <a:rPr lang="ru-RU" altLang="ru-RU" sz="1400"/>
              <a:t> </a:t>
            </a:r>
            <a:r>
              <a:rPr lang="en-US" altLang="ru-RU" sz="1400"/>
              <a:t>Пока ведро неполное, повторять: </a:t>
            </a:r>
          </a:p>
          <a:p>
            <a:pPr eaLnBrk="1" hangingPunct="1"/>
            <a:r>
              <a:rPr lang="en-US" altLang="ru-RU" sz="1400"/>
              <a:t>2.</a:t>
            </a:r>
            <a:r>
              <a:rPr lang="ru-RU" altLang="ru-RU" sz="1400"/>
              <a:t> </a:t>
            </a:r>
            <a:r>
              <a:rPr lang="en-US" altLang="ru-RU" sz="1400"/>
              <a:t>Налить в ведро кружку воды. </a:t>
            </a:r>
          </a:p>
          <a:p>
            <a:pPr eaLnBrk="1" hangingPunct="1"/>
            <a:r>
              <a:rPr lang="en-US" altLang="ru-RU" sz="1400" b="1"/>
              <a:t>Конец</a:t>
            </a:r>
            <a:r>
              <a:rPr lang="en-US" altLang="ru-RU" sz="1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79560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0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0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00FF"/>
                </a:solidFill>
              </a:rPr>
              <a:t>Рефлексия</a:t>
            </a:r>
            <a:endParaRPr lang="ru-RU" sz="6000" b="1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1196752"/>
            <a:ext cx="68407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</a:t>
            </a:r>
            <a:r>
              <a:rPr lang="ru-RU" sz="3600" b="1" dirty="0" smtClean="0">
                <a:solidFill>
                  <a:srgbClr val="660033"/>
                </a:solidFill>
              </a:rPr>
              <a:t>Сегодня </a:t>
            </a:r>
            <a:r>
              <a:rPr lang="ru-RU" sz="3600" b="1" dirty="0">
                <a:solidFill>
                  <a:srgbClr val="660033"/>
                </a:solidFill>
              </a:rPr>
              <a:t>на уроке я узнал(а)… </a:t>
            </a:r>
          </a:p>
          <a:p>
            <a:r>
              <a:rPr lang="ru-RU" sz="3600" b="1" dirty="0">
                <a:solidFill>
                  <a:srgbClr val="660033"/>
                </a:solidFill>
              </a:rPr>
              <a:t>    Мне было интересно… </a:t>
            </a:r>
          </a:p>
          <a:p>
            <a:r>
              <a:rPr lang="ru-RU" sz="3600" b="1" dirty="0">
                <a:solidFill>
                  <a:srgbClr val="660033"/>
                </a:solidFill>
              </a:rPr>
              <a:t>    Мне было трудно… </a:t>
            </a:r>
          </a:p>
          <a:p>
            <a:r>
              <a:rPr lang="ru-RU" sz="3600" b="1" dirty="0">
                <a:solidFill>
                  <a:srgbClr val="660033"/>
                </a:solidFill>
              </a:rPr>
              <a:t>    Теперь я могу… </a:t>
            </a:r>
          </a:p>
          <a:p>
            <a:r>
              <a:rPr lang="ru-RU" sz="3600" b="1" dirty="0">
                <a:solidFill>
                  <a:srgbClr val="660033"/>
                </a:solidFill>
              </a:rPr>
              <a:t>    У меня получилось … </a:t>
            </a:r>
          </a:p>
          <a:p>
            <a:r>
              <a:rPr lang="ru-RU" sz="3600" b="1" dirty="0">
                <a:solidFill>
                  <a:srgbClr val="660033"/>
                </a:solidFill>
              </a:rPr>
              <a:t>    Я попробую…</a:t>
            </a:r>
          </a:p>
          <a:p>
            <a:r>
              <a:rPr lang="ru-RU" sz="3600" b="1" dirty="0">
                <a:solidFill>
                  <a:srgbClr val="660033"/>
                </a:solidFill>
              </a:rPr>
              <a:t>    Меня удивило… </a:t>
            </a:r>
          </a:p>
          <a:p>
            <a:r>
              <a:rPr lang="ru-RU" sz="3600" b="1" dirty="0">
                <a:solidFill>
                  <a:srgbClr val="660033"/>
                </a:solidFill>
              </a:rPr>
              <a:t>    Мне захотелось…</a:t>
            </a:r>
          </a:p>
        </p:txBody>
      </p:sp>
    </p:spTree>
    <p:extLst>
      <p:ext uri="{BB962C8B-B14F-4D97-AF65-F5344CB8AC3E}">
        <p14:creationId xmlns:p14="http://schemas.microsoft.com/office/powerpoint/2010/main" xmlns="" val="17159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188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 Поиск  алгоритмов в песнях. </vt:lpstr>
      <vt:lpstr>Слайд 6</vt:lpstr>
      <vt:lpstr>Слайд 7</vt:lpstr>
      <vt:lpstr>Слайд 8</vt:lpstr>
      <vt:lpstr>Рефлексия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33</cp:lastModifiedBy>
  <cp:revision>10</cp:revision>
  <dcterms:modified xsi:type="dcterms:W3CDTF">2016-11-28T07:54:04Z</dcterms:modified>
</cp:coreProperties>
</file>