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9" d="100"/>
          <a:sy n="99" d="100"/>
        </p:scale>
        <p:origin x="78"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2/6/2022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2/6/2022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ru-RU"/>
              <a:t>Образец заголовка</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2/6/2022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ru-RU"/>
              <a:t>Образец заголовка</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ru-RU"/>
              <a:t>Образец заголовка</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2/6/2022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2/6/2022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7BFB0F-F273-4A6E-BB59-B0E75583DBF0}"/>
              </a:ext>
            </a:extLst>
          </p:cNvPr>
          <p:cNvSpPr>
            <a:spLocks noGrp="1"/>
          </p:cNvSpPr>
          <p:nvPr>
            <p:ph type="ctrTitle"/>
          </p:nvPr>
        </p:nvSpPr>
        <p:spPr/>
        <p:txBody>
          <a:bodyPr/>
          <a:lstStyle/>
          <a:p>
            <a:r>
              <a:rPr lang="ru-RU" dirty="0">
                <a:latin typeface="Bahnschrift SemiBold" panose="020B0502040204020203" pitchFamily="34" charset="0"/>
              </a:rPr>
              <a:t>Торможение</a:t>
            </a:r>
          </a:p>
        </p:txBody>
      </p:sp>
      <p:sp>
        <p:nvSpPr>
          <p:cNvPr id="3" name="Подзаголовок 2">
            <a:extLst>
              <a:ext uri="{FF2B5EF4-FFF2-40B4-BE49-F238E27FC236}">
                <a16:creationId xmlns:a16="http://schemas.microsoft.com/office/drawing/2014/main" id="{112303E6-6436-484B-AFDF-E7CF0AD1FD31}"/>
              </a:ext>
            </a:extLst>
          </p:cNvPr>
          <p:cNvSpPr>
            <a:spLocks noGrp="1"/>
          </p:cNvSpPr>
          <p:nvPr>
            <p:ph type="subTitle" idx="1"/>
          </p:nvPr>
        </p:nvSpPr>
        <p:spPr/>
        <p:txBody>
          <a:bodyPr/>
          <a:lstStyle/>
          <a:p>
            <a:r>
              <a:rPr lang="ru-RU" dirty="0">
                <a:latin typeface="Bahnschrift" panose="020B0502040204020203" pitchFamily="34" charset="0"/>
              </a:rPr>
              <a:t>На лыжах</a:t>
            </a:r>
          </a:p>
        </p:txBody>
      </p:sp>
    </p:spTree>
    <p:extLst>
      <p:ext uri="{BB962C8B-B14F-4D97-AF65-F5344CB8AC3E}">
        <p14:creationId xmlns:p14="http://schemas.microsoft.com/office/powerpoint/2010/main" val="3437320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B5601E-873F-4F0C-87F9-6F63ED13FA0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04862798-B3E8-4A06-B8E1-58DB8DEC1D55}"/>
              </a:ext>
            </a:extLst>
          </p:cNvPr>
          <p:cNvSpPr>
            <a:spLocks noGrp="1"/>
          </p:cNvSpPr>
          <p:nvPr>
            <p:ph idx="1"/>
          </p:nvPr>
        </p:nvSpPr>
        <p:spPr>
          <a:xfrm>
            <a:off x="581192" y="714411"/>
            <a:ext cx="4463818" cy="4204800"/>
          </a:xfrm>
        </p:spPr>
        <p:txBody>
          <a:bodyPr/>
          <a:lstStyle/>
          <a:p>
            <a:r>
              <a:rPr lang="ru-RU" dirty="0">
                <a:latin typeface="Bahnschrift" panose="020B0502040204020203" pitchFamily="34" charset="0"/>
              </a:rPr>
              <a:t>Умение быстро останавливаться во время лыжного катания — важное условие занятий этим спортом, обеспечивающее безопасное передвижение по маршруту, наименьшую затрату сил, исключение несчастных случаев. Правильная техника торможения на лыжах способствует регулированию скорости и быстрой остановке хода.</a:t>
            </a:r>
          </a:p>
        </p:txBody>
      </p:sp>
      <p:pic>
        <p:nvPicPr>
          <p:cNvPr id="5" name="Рисунок 4">
            <a:extLst>
              <a:ext uri="{FF2B5EF4-FFF2-40B4-BE49-F238E27FC236}">
                <a16:creationId xmlns:a16="http://schemas.microsoft.com/office/drawing/2014/main" id="{B97B908E-C514-4821-8F2F-C0A9F0B5AC3F}"/>
              </a:ext>
            </a:extLst>
          </p:cNvPr>
          <p:cNvPicPr>
            <a:picLocks noChangeAspect="1"/>
          </p:cNvPicPr>
          <p:nvPr/>
        </p:nvPicPr>
        <p:blipFill>
          <a:blip r:embed="rId2"/>
          <a:stretch>
            <a:fillRect/>
          </a:stretch>
        </p:blipFill>
        <p:spPr>
          <a:xfrm>
            <a:off x="5818316" y="906188"/>
            <a:ext cx="5715000" cy="4029075"/>
          </a:xfrm>
          <a:prstGeom prst="rect">
            <a:avLst/>
          </a:prstGeom>
        </p:spPr>
      </p:pic>
      <p:sp>
        <p:nvSpPr>
          <p:cNvPr id="4" name="Текст 3">
            <a:extLst>
              <a:ext uri="{FF2B5EF4-FFF2-40B4-BE49-F238E27FC236}">
                <a16:creationId xmlns:a16="http://schemas.microsoft.com/office/drawing/2014/main" id="{88723B0C-56AA-49F4-8836-1867064B9B1F}"/>
              </a:ext>
            </a:extLst>
          </p:cNvPr>
          <p:cNvSpPr>
            <a:spLocks noGrp="1"/>
          </p:cNvSpPr>
          <p:nvPr>
            <p:ph type="body" sz="half" idx="2"/>
          </p:nvPr>
        </p:nvSpPr>
        <p:spPr>
          <a:xfrm>
            <a:off x="5740822" y="758262"/>
            <a:ext cx="5869987" cy="5237400"/>
          </a:xfrm>
        </p:spPr>
        <p:txBody>
          <a:bodyPr/>
          <a:lstStyle/>
          <a:p>
            <a:endParaRPr lang="ru-RU" dirty="0"/>
          </a:p>
        </p:txBody>
      </p:sp>
    </p:spTree>
    <p:extLst>
      <p:ext uri="{BB962C8B-B14F-4D97-AF65-F5344CB8AC3E}">
        <p14:creationId xmlns:p14="http://schemas.microsoft.com/office/powerpoint/2010/main" val="19986250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FC6B15-C3E6-4010-B505-E738FB2C3D28}"/>
              </a:ext>
            </a:extLst>
          </p:cNvPr>
          <p:cNvSpPr>
            <a:spLocks noGrp="1"/>
          </p:cNvSpPr>
          <p:nvPr>
            <p:ph type="title"/>
          </p:nvPr>
        </p:nvSpPr>
        <p:spPr/>
        <p:txBody>
          <a:bodyPr/>
          <a:lstStyle/>
          <a:p>
            <a:r>
              <a:rPr lang="ru-RU" dirty="0">
                <a:latin typeface="Bahnschrift" panose="020B0502040204020203" pitchFamily="34" charset="0"/>
              </a:rPr>
              <a:t>Торможение упором («</a:t>
            </a:r>
            <a:r>
              <a:rPr lang="ru-RU" dirty="0" err="1">
                <a:latin typeface="Bahnschrift" panose="020B0502040204020203" pitchFamily="34" charset="0"/>
              </a:rPr>
              <a:t>полуплугом</a:t>
            </a:r>
            <a:r>
              <a:rPr lang="ru-RU" dirty="0">
                <a:latin typeface="Bahnschrift" panose="020B0502040204020203" pitchFamily="34" charset="0"/>
              </a:rPr>
              <a:t>»)</a:t>
            </a:r>
            <a:br>
              <a:rPr lang="ru-RU" dirty="0"/>
            </a:br>
            <a:endParaRPr lang="ru-RU" dirty="0"/>
          </a:p>
        </p:txBody>
      </p:sp>
      <p:sp>
        <p:nvSpPr>
          <p:cNvPr id="3" name="Объект 2">
            <a:extLst>
              <a:ext uri="{FF2B5EF4-FFF2-40B4-BE49-F238E27FC236}">
                <a16:creationId xmlns:a16="http://schemas.microsoft.com/office/drawing/2014/main" id="{AE1D95B2-7A77-472B-9E3B-31D771C68BDF}"/>
              </a:ext>
            </a:extLst>
          </p:cNvPr>
          <p:cNvSpPr>
            <a:spLocks noGrp="1"/>
          </p:cNvSpPr>
          <p:nvPr>
            <p:ph sz="half" idx="1"/>
          </p:nvPr>
        </p:nvSpPr>
        <p:spPr/>
        <p:txBody>
          <a:bodyPr>
            <a:normAutofit fontScale="92500" lnSpcReduction="10000"/>
          </a:bodyPr>
          <a:lstStyle/>
          <a:p>
            <a:r>
              <a:rPr lang="ru-RU" dirty="0">
                <a:latin typeface="Bahnschrift" panose="020B0502040204020203" pitchFamily="34" charset="0"/>
              </a:rPr>
              <a:t>Выполняют одной лыжей для небольшого снижения скорости. Вначале лыжник переносит массу тела на идущую по направлению движения лыжу. Пятку второй лыжи отводит в сторону, ставит лыжу под углом и </a:t>
            </a:r>
            <a:r>
              <a:rPr lang="ru-RU" dirty="0" err="1">
                <a:latin typeface="Bahnschrift" panose="020B0502040204020203" pitchFamily="34" charset="0"/>
              </a:rPr>
              <a:t>закантовывает</a:t>
            </a:r>
            <a:r>
              <a:rPr lang="ru-RU" dirty="0">
                <a:latin typeface="Bahnschrift" panose="020B0502040204020203" pitchFamily="34" charset="0"/>
              </a:rPr>
              <a:t> её на внутреннее ребро, что тормозит продвижение. Степень снижения скорости зависит от угла отведения тормозящей лыжи в сторону, величины </a:t>
            </a:r>
            <a:r>
              <a:rPr lang="ru-RU" dirty="0" err="1">
                <a:latin typeface="Bahnschrift" panose="020B0502040204020203" pitchFamily="34" charset="0"/>
              </a:rPr>
              <a:t>закантовки</a:t>
            </a:r>
            <a:r>
              <a:rPr lang="ru-RU" dirty="0">
                <a:latin typeface="Bahnschrift" panose="020B0502040204020203" pitchFamily="34" charset="0"/>
              </a:rPr>
              <a:t> и загрузки её массой тела. Во избежание поворота носки лыж должны находиться на одном уровне. Торможение прекращается постановкой тормозящей лыжи параллельно прямоидущей.</a:t>
            </a:r>
          </a:p>
        </p:txBody>
      </p:sp>
      <p:pic>
        <p:nvPicPr>
          <p:cNvPr id="5" name="Объект 4">
            <a:extLst>
              <a:ext uri="{FF2B5EF4-FFF2-40B4-BE49-F238E27FC236}">
                <a16:creationId xmlns:a16="http://schemas.microsoft.com/office/drawing/2014/main" id="{E16C6603-F17B-4EAF-822A-240D0F3FFF31}"/>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17000"/>
                    </a14:imgEffect>
                    <a14:imgEffect>
                      <a14:brightnessContrast contrast="54000"/>
                    </a14:imgEffect>
                  </a14:imgLayer>
                </a14:imgProps>
              </a:ext>
            </a:extLst>
          </a:blip>
          <a:stretch>
            <a:fillRect/>
          </a:stretch>
        </p:blipFill>
        <p:spPr>
          <a:xfrm>
            <a:off x="6188417" y="2228003"/>
            <a:ext cx="5514807" cy="4182063"/>
          </a:xfrm>
          <a:prstGeom prst="rect">
            <a:avLst/>
          </a:prstGeom>
        </p:spPr>
      </p:pic>
    </p:spTree>
    <p:extLst>
      <p:ext uri="{BB962C8B-B14F-4D97-AF65-F5344CB8AC3E}">
        <p14:creationId xmlns:p14="http://schemas.microsoft.com/office/powerpoint/2010/main" val="173894140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FC6B15-C3E6-4010-B505-E738FB2C3D28}"/>
              </a:ext>
            </a:extLst>
          </p:cNvPr>
          <p:cNvSpPr>
            <a:spLocks noGrp="1"/>
          </p:cNvSpPr>
          <p:nvPr>
            <p:ph type="title"/>
          </p:nvPr>
        </p:nvSpPr>
        <p:spPr/>
        <p:txBody>
          <a:bodyPr/>
          <a:lstStyle/>
          <a:p>
            <a:r>
              <a:rPr lang="ru-RU" dirty="0">
                <a:latin typeface="Bahnschrift" panose="020B0502040204020203" pitchFamily="34" charset="0"/>
              </a:rPr>
              <a:t>Торможение «плугом»</a:t>
            </a:r>
            <a:br>
              <a:rPr lang="ru-RU" dirty="0"/>
            </a:br>
            <a:endParaRPr lang="ru-RU" dirty="0"/>
          </a:p>
        </p:txBody>
      </p:sp>
      <p:sp>
        <p:nvSpPr>
          <p:cNvPr id="3" name="Объект 2">
            <a:extLst>
              <a:ext uri="{FF2B5EF4-FFF2-40B4-BE49-F238E27FC236}">
                <a16:creationId xmlns:a16="http://schemas.microsoft.com/office/drawing/2014/main" id="{AE1D95B2-7A77-472B-9E3B-31D771C68BDF}"/>
              </a:ext>
            </a:extLst>
          </p:cNvPr>
          <p:cNvSpPr>
            <a:spLocks noGrp="1"/>
          </p:cNvSpPr>
          <p:nvPr>
            <p:ph sz="half" idx="1"/>
          </p:nvPr>
        </p:nvSpPr>
        <p:spPr/>
        <p:txBody>
          <a:bodyPr>
            <a:normAutofit lnSpcReduction="10000"/>
          </a:bodyPr>
          <a:lstStyle/>
          <a:p>
            <a:r>
              <a:rPr lang="ru-RU" dirty="0">
                <a:latin typeface="Bahnschrift" panose="020B0502040204020203" pitchFamily="34" charset="0"/>
              </a:rPr>
              <a:t>Выполняют обеими лыжами на прямых спусках с достаточно плотным снежным покровом. Для этого лыжник из скольжения на параллельных лыжах плавно и симметрично разводит пятки обеих лыж в стороны, ставит лыжи на внутренние рёбра, равномерно распределяет массу тела на обе ноги, не допуская скрещивания носков лыж. Степень торможения, вплоть до остановки, находится в прямой зависимости от угла разведения лыж. Торможение заканчивается возвращением в скольжение на параллельных лыжах.</a:t>
            </a:r>
          </a:p>
        </p:txBody>
      </p:sp>
      <p:pic>
        <p:nvPicPr>
          <p:cNvPr id="7" name="Объект 6">
            <a:extLst>
              <a:ext uri="{FF2B5EF4-FFF2-40B4-BE49-F238E27FC236}">
                <a16:creationId xmlns:a16="http://schemas.microsoft.com/office/drawing/2014/main" id="{0CA3E96A-C079-4879-8C68-827F9E903CAA}"/>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34000"/>
                    </a14:imgEffect>
                    <a14:imgEffect>
                      <a14:brightnessContrast bright="7000" contrast="1000"/>
                    </a14:imgEffect>
                  </a14:imgLayer>
                </a14:imgProps>
              </a:ext>
            </a:extLst>
          </a:blip>
          <a:stretch>
            <a:fillRect/>
          </a:stretch>
        </p:blipFill>
        <p:spPr>
          <a:xfrm>
            <a:off x="7071361" y="2022961"/>
            <a:ext cx="3480480" cy="4293181"/>
          </a:xfrm>
          <a:prstGeom prst="rect">
            <a:avLst/>
          </a:prstGeom>
        </p:spPr>
      </p:pic>
    </p:spTree>
    <p:extLst>
      <p:ext uri="{BB962C8B-B14F-4D97-AF65-F5344CB8AC3E}">
        <p14:creationId xmlns:p14="http://schemas.microsoft.com/office/powerpoint/2010/main" val="344010886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FC6B15-C3E6-4010-B505-E738FB2C3D28}"/>
              </a:ext>
            </a:extLst>
          </p:cNvPr>
          <p:cNvSpPr>
            <a:spLocks noGrp="1"/>
          </p:cNvSpPr>
          <p:nvPr>
            <p:ph type="title"/>
          </p:nvPr>
        </p:nvSpPr>
        <p:spPr/>
        <p:txBody>
          <a:bodyPr/>
          <a:lstStyle/>
          <a:p>
            <a:r>
              <a:rPr lang="ru-RU" dirty="0">
                <a:latin typeface="Bahnschrift" panose="020B0502040204020203" pitchFamily="34" charset="0"/>
              </a:rPr>
              <a:t>Торможение боковым соскальзыванием</a:t>
            </a:r>
            <a:br>
              <a:rPr lang="ru-RU" dirty="0"/>
            </a:br>
            <a:endParaRPr lang="ru-RU" dirty="0"/>
          </a:p>
        </p:txBody>
      </p:sp>
      <p:sp>
        <p:nvSpPr>
          <p:cNvPr id="3" name="Объект 2">
            <a:extLst>
              <a:ext uri="{FF2B5EF4-FFF2-40B4-BE49-F238E27FC236}">
                <a16:creationId xmlns:a16="http://schemas.microsoft.com/office/drawing/2014/main" id="{AE1D95B2-7A77-472B-9E3B-31D771C68BDF}"/>
              </a:ext>
            </a:extLst>
          </p:cNvPr>
          <p:cNvSpPr>
            <a:spLocks noGrp="1"/>
          </p:cNvSpPr>
          <p:nvPr>
            <p:ph sz="half" idx="1"/>
          </p:nvPr>
        </p:nvSpPr>
        <p:spPr>
          <a:xfrm>
            <a:off x="581193" y="2193168"/>
            <a:ext cx="5422390" cy="3633047"/>
          </a:xfrm>
        </p:spPr>
        <p:txBody>
          <a:bodyPr>
            <a:normAutofit/>
          </a:bodyPr>
          <a:lstStyle/>
          <a:p>
            <a:r>
              <a:rPr lang="ru-RU" dirty="0">
                <a:latin typeface="Bahnschrift" panose="020B0502040204020203" pitchFamily="34" charset="0"/>
              </a:rPr>
              <a:t>Применяют на очень крутых склонах. Лыжи ставят поперёк склона, упираясь в него верхними кантами, как в подъёме «лесенкой». Постепенно уменьшая угол </a:t>
            </a:r>
            <a:r>
              <a:rPr lang="ru-RU" dirty="0" err="1">
                <a:latin typeface="Bahnschrift" panose="020B0502040204020203" pitchFamily="34" charset="0"/>
              </a:rPr>
              <a:t>закантовки</a:t>
            </a:r>
            <a:r>
              <a:rPr lang="ru-RU" dirty="0">
                <a:latin typeface="Bahnschrift" panose="020B0502040204020203" pitchFamily="34" charset="0"/>
              </a:rPr>
              <a:t> (угол между плоскостью лыжи и склоном), выполняют соскальзывание.</a:t>
            </a:r>
          </a:p>
        </p:txBody>
      </p:sp>
      <p:pic>
        <p:nvPicPr>
          <p:cNvPr id="17" name="Объект 16">
            <a:extLst>
              <a:ext uri="{FF2B5EF4-FFF2-40B4-BE49-F238E27FC236}">
                <a16:creationId xmlns:a16="http://schemas.microsoft.com/office/drawing/2014/main" id="{ED231A91-CE12-4324-8DD4-3C086A0C2870}"/>
              </a:ext>
            </a:extLst>
          </p:cNvPr>
          <p:cNvPicPr>
            <a:picLocks noGrp="1" noChangeAspect="1"/>
          </p:cNvPicPr>
          <p:nvPr>
            <p:ph sz="half" idx="2"/>
          </p:nvPr>
        </p:nvPicPr>
        <p:blipFill>
          <a:blip r:embed="rId2"/>
          <a:stretch>
            <a:fillRect/>
          </a:stretch>
        </p:blipFill>
        <p:spPr>
          <a:xfrm>
            <a:off x="6731726" y="2414144"/>
            <a:ext cx="4184241" cy="3191094"/>
          </a:xfrm>
          <a:prstGeom prst="rect">
            <a:avLst/>
          </a:prstGeom>
        </p:spPr>
      </p:pic>
    </p:spTree>
    <p:extLst>
      <p:ext uri="{BB962C8B-B14F-4D97-AF65-F5344CB8AC3E}">
        <p14:creationId xmlns:p14="http://schemas.microsoft.com/office/powerpoint/2010/main" val="9776572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FC6B15-C3E6-4010-B505-E738FB2C3D28}"/>
              </a:ext>
            </a:extLst>
          </p:cNvPr>
          <p:cNvSpPr>
            <a:spLocks noGrp="1"/>
          </p:cNvSpPr>
          <p:nvPr>
            <p:ph type="title"/>
          </p:nvPr>
        </p:nvSpPr>
        <p:spPr>
          <a:xfrm>
            <a:off x="581193" y="1033667"/>
            <a:ext cx="11245047" cy="997312"/>
          </a:xfrm>
        </p:spPr>
        <p:txBody>
          <a:bodyPr>
            <a:normAutofit fontScale="90000"/>
          </a:bodyPr>
          <a:lstStyle/>
          <a:p>
            <a:r>
              <a:rPr lang="ru-RU" dirty="0">
                <a:latin typeface="Bahnschrift" panose="020B0502040204020203" pitchFamily="34" charset="0"/>
              </a:rPr>
              <a:t>Торможение палками</a:t>
            </a:r>
            <a:br>
              <a:rPr lang="ru-RU" dirty="0"/>
            </a:br>
            <a:br>
              <a:rPr lang="ru-RU" dirty="0"/>
            </a:br>
            <a:endParaRPr lang="ru-RU" dirty="0"/>
          </a:p>
        </p:txBody>
      </p:sp>
      <p:sp>
        <p:nvSpPr>
          <p:cNvPr id="3" name="Объект 2">
            <a:extLst>
              <a:ext uri="{FF2B5EF4-FFF2-40B4-BE49-F238E27FC236}">
                <a16:creationId xmlns:a16="http://schemas.microsoft.com/office/drawing/2014/main" id="{AE1D95B2-7A77-472B-9E3B-31D771C68BDF}"/>
              </a:ext>
            </a:extLst>
          </p:cNvPr>
          <p:cNvSpPr>
            <a:spLocks noGrp="1"/>
          </p:cNvSpPr>
          <p:nvPr>
            <p:ph sz="half" idx="1"/>
          </p:nvPr>
        </p:nvSpPr>
        <p:spPr>
          <a:xfrm>
            <a:off x="581193" y="2193168"/>
            <a:ext cx="5422390" cy="3633047"/>
          </a:xfrm>
        </p:spPr>
        <p:txBody>
          <a:bodyPr>
            <a:normAutofit/>
          </a:bodyPr>
          <a:lstStyle/>
          <a:p>
            <a:r>
              <a:rPr lang="ru-RU" dirty="0">
                <a:latin typeface="Bahnschrift" panose="020B0502040204020203" pitchFamily="34" charset="0"/>
              </a:rPr>
              <a:t>Используют в тех случаях, когда нет возможности или нерационально тормозить лыжами. Этот способ позволяет лишь слегка сбавить скорость, например, чтобы избежать наезда на впереди идущего со спуска лыжника. Для торможения палки энергично прижимают к снегу, обязательно удерживая их кольцами (лапками, сегментами) назад и ближе к туловищу. Эффект торможения зависит от величины и продолжительности давления на палки. С отрывом их от снега тормозящее действие заканчивается.</a:t>
            </a:r>
          </a:p>
          <a:p>
            <a:endParaRPr lang="ru-RU" dirty="0">
              <a:latin typeface="Bahnschrift" panose="020B0502040204020203" pitchFamily="34" charset="0"/>
            </a:endParaRPr>
          </a:p>
        </p:txBody>
      </p:sp>
      <p:pic>
        <p:nvPicPr>
          <p:cNvPr id="9" name="Объект 8">
            <a:extLst>
              <a:ext uri="{FF2B5EF4-FFF2-40B4-BE49-F238E27FC236}">
                <a16:creationId xmlns:a16="http://schemas.microsoft.com/office/drawing/2014/main" id="{D7B4A816-1043-4B0E-A6AD-419EE664A35F}"/>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78000"/>
                    </a14:imgEffect>
                    <a14:imgEffect>
                      <a14:brightnessContrast contrast="66000"/>
                    </a14:imgEffect>
                  </a14:imgLayer>
                </a14:imgProps>
              </a:ext>
            </a:extLst>
          </a:blip>
          <a:stretch>
            <a:fillRect/>
          </a:stretch>
        </p:blipFill>
        <p:spPr>
          <a:xfrm>
            <a:off x="6670765" y="2314931"/>
            <a:ext cx="4084320" cy="3241524"/>
          </a:xfrm>
          <a:prstGeom prst="rect">
            <a:avLst/>
          </a:prstGeom>
        </p:spPr>
      </p:pic>
    </p:spTree>
    <p:extLst>
      <p:ext uri="{BB962C8B-B14F-4D97-AF65-F5344CB8AC3E}">
        <p14:creationId xmlns:p14="http://schemas.microsoft.com/office/powerpoint/2010/main" val="368271568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FC6B15-C3E6-4010-B505-E738FB2C3D28}"/>
              </a:ext>
            </a:extLst>
          </p:cNvPr>
          <p:cNvSpPr>
            <a:spLocks noGrp="1"/>
          </p:cNvSpPr>
          <p:nvPr>
            <p:ph type="title"/>
          </p:nvPr>
        </p:nvSpPr>
        <p:spPr>
          <a:xfrm>
            <a:off x="581193" y="1034629"/>
            <a:ext cx="11029616" cy="988332"/>
          </a:xfrm>
        </p:spPr>
        <p:txBody>
          <a:bodyPr>
            <a:normAutofit fontScale="90000"/>
          </a:bodyPr>
          <a:lstStyle/>
          <a:p>
            <a:r>
              <a:rPr lang="ru-RU" dirty="0">
                <a:latin typeface="Bahnschrift" panose="020B0502040204020203" pitchFamily="34" charset="0"/>
              </a:rPr>
              <a:t>Торможение изменением стойки спуска</a:t>
            </a:r>
            <a:br>
              <a:rPr lang="ru-RU" dirty="0"/>
            </a:br>
            <a:br>
              <a:rPr lang="ru-RU" dirty="0"/>
            </a:br>
            <a:endParaRPr lang="ru-RU" dirty="0"/>
          </a:p>
        </p:txBody>
      </p:sp>
      <p:sp>
        <p:nvSpPr>
          <p:cNvPr id="3" name="Объект 2">
            <a:extLst>
              <a:ext uri="{FF2B5EF4-FFF2-40B4-BE49-F238E27FC236}">
                <a16:creationId xmlns:a16="http://schemas.microsoft.com/office/drawing/2014/main" id="{AE1D95B2-7A77-472B-9E3B-31D771C68BDF}"/>
              </a:ext>
            </a:extLst>
          </p:cNvPr>
          <p:cNvSpPr>
            <a:spLocks noGrp="1"/>
          </p:cNvSpPr>
          <p:nvPr>
            <p:ph sz="half" idx="1"/>
          </p:nvPr>
        </p:nvSpPr>
        <p:spPr/>
        <p:txBody>
          <a:bodyPr>
            <a:normAutofit/>
          </a:bodyPr>
          <a:lstStyle/>
          <a:p>
            <a:r>
              <a:rPr lang="ru-RU" dirty="0">
                <a:latin typeface="Bahnschrift" panose="020B0502040204020203" pitchFamily="34" charset="0"/>
              </a:rPr>
              <a:t>Возможно за счёт использования тормозящего эффекта силы сопротивления встречного потока воздуха. Чтобы преднамеренно сбавить скорость на спуске, например перед поворотом или избежать наезда на впереди идущего лыжника, принимают высокую стойку спуска, иногда даже с разведением рук в стороны.</a:t>
            </a:r>
          </a:p>
        </p:txBody>
      </p:sp>
      <p:pic>
        <p:nvPicPr>
          <p:cNvPr id="6" name="Объект 5">
            <a:extLst>
              <a:ext uri="{FF2B5EF4-FFF2-40B4-BE49-F238E27FC236}">
                <a16:creationId xmlns:a16="http://schemas.microsoft.com/office/drawing/2014/main" id="{0BC54F40-8F70-485A-AEC7-8D58DFDE6081}"/>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100000"/>
                    </a14:imgEffect>
                    <a14:imgEffect>
                      <a14:brightnessContrast contrast="99000"/>
                    </a14:imgEffect>
                  </a14:imgLayer>
                </a14:imgProps>
              </a:ext>
            </a:extLst>
          </a:blip>
          <a:stretch>
            <a:fillRect/>
          </a:stretch>
        </p:blipFill>
        <p:spPr>
          <a:xfrm>
            <a:off x="7517331" y="2228003"/>
            <a:ext cx="2730683" cy="3688196"/>
          </a:xfrm>
          <a:prstGeom prst="rect">
            <a:avLst/>
          </a:prstGeom>
        </p:spPr>
      </p:pic>
    </p:spTree>
    <p:extLst>
      <p:ext uri="{BB962C8B-B14F-4D97-AF65-F5344CB8AC3E}">
        <p14:creationId xmlns:p14="http://schemas.microsoft.com/office/powerpoint/2010/main" val="23022599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FC6B15-C3E6-4010-B505-E738FB2C3D28}"/>
              </a:ext>
            </a:extLst>
          </p:cNvPr>
          <p:cNvSpPr>
            <a:spLocks noGrp="1"/>
          </p:cNvSpPr>
          <p:nvPr>
            <p:ph type="title"/>
          </p:nvPr>
        </p:nvSpPr>
        <p:spPr>
          <a:xfrm>
            <a:off x="581193" y="310279"/>
            <a:ext cx="11029616" cy="988332"/>
          </a:xfrm>
        </p:spPr>
        <p:txBody>
          <a:bodyPr>
            <a:normAutofit/>
          </a:bodyPr>
          <a:lstStyle/>
          <a:p>
            <a:r>
              <a:rPr lang="ru-RU" dirty="0">
                <a:latin typeface="Bahnschrift" panose="020B0502040204020203" pitchFamily="34" charset="0"/>
              </a:rPr>
              <a:t>Торможение управляемым падением</a:t>
            </a:r>
          </a:p>
        </p:txBody>
      </p:sp>
      <p:sp>
        <p:nvSpPr>
          <p:cNvPr id="3" name="Объект 2">
            <a:extLst>
              <a:ext uri="{FF2B5EF4-FFF2-40B4-BE49-F238E27FC236}">
                <a16:creationId xmlns:a16="http://schemas.microsoft.com/office/drawing/2014/main" id="{AE1D95B2-7A77-472B-9E3B-31D771C68BDF}"/>
              </a:ext>
            </a:extLst>
          </p:cNvPr>
          <p:cNvSpPr>
            <a:spLocks noGrp="1"/>
          </p:cNvSpPr>
          <p:nvPr>
            <p:ph sz="half" idx="1"/>
          </p:nvPr>
        </p:nvSpPr>
        <p:spPr/>
        <p:txBody>
          <a:bodyPr>
            <a:normAutofit fontScale="92500" lnSpcReduction="10000"/>
          </a:bodyPr>
          <a:lstStyle/>
          <a:p>
            <a:r>
              <a:rPr lang="ru-RU" dirty="0">
                <a:latin typeface="Bahnschrift" panose="020B0502040204020203" pitchFamily="34" charset="0"/>
              </a:rPr>
              <a:t>Оправданна только как крайняя мера экстренной остановки на спуске при внезапно возникшем перед лыжником препятствии, когда возникает необходимость резко затормозить или даже остановиться. Падение должно быть управляемым.</a:t>
            </a:r>
          </a:p>
          <a:p>
            <a:r>
              <a:rPr lang="ru-RU" dirty="0">
                <a:latin typeface="Bahnschrift" panose="020B0502040204020203" pitchFamily="34" charset="0"/>
              </a:rPr>
              <a:t>Чтобы избежать разворота или переворота лыжника, необходимо присесть, как можно быстрее поставить лыжи поперёк склона, палки крепко зажать в руках и обязательно держать штырями назад, чтобы не наткнуться на них. Самое безопасное – падение набок. Вставать надо только после остановки.</a:t>
            </a:r>
          </a:p>
          <a:p>
            <a:endParaRPr lang="ru-RU" dirty="0">
              <a:latin typeface="Bahnschrift" panose="020B0502040204020203" pitchFamily="34" charset="0"/>
            </a:endParaRPr>
          </a:p>
        </p:txBody>
      </p:sp>
      <p:pic>
        <p:nvPicPr>
          <p:cNvPr id="7" name="Объект 6">
            <a:extLst>
              <a:ext uri="{FF2B5EF4-FFF2-40B4-BE49-F238E27FC236}">
                <a16:creationId xmlns:a16="http://schemas.microsoft.com/office/drawing/2014/main" id="{3CB0A983-C40F-4598-916D-64820EF860FE}"/>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9000"/>
                    </a14:imgEffect>
                    <a14:imgEffect>
                      <a14:brightnessContrast contrast="61000"/>
                    </a14:imgEffect>
                  </a14:imgLayer>
                </a14:imgProps>
              </a:ext>
            </a:extLst>
          </a:blip>
          <a:stretch>
            <a:fillRect/>
          </a:stretch>
        </p:blipFill>
        <p:spPr>
          <a:xfrm>
            <a:off x="6304547" y="2296813"/>
            <a:ext cx="5149515" cy="3522345"/>
          </a:xfrm>
          <a:prstGeom prst="rect">
            <a:avLst/>
          </a:prstGeom>
        </p:spPr>
      </p:pic>
    </p:spTree>
    <p:extLst>
      <p:ext uri="{BB962C8B-B14F-4D97-AF65-F5344CB8AC3E}">
        <p14:creationId xmlns:p14="http://schemas.microsoft.com/office/powerpoint/2010/main" val="86735200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16638D-DFFA-4CF0-9F61-DC83B91748F7}"/>
              </a:ext>
            </a:extLst>
          </p:cNvPr>
          <p:cNvSpPr>
            <a:spLocks noGrp="1"/>
          </p:cNvSpPr>
          <p:nvPr>
            <p:ph type="title"/>
          </p:nvPr>
        </p:nvSpPr>
        <p:spPr>
          <a:xfrm>
            <a:off x="581192" y="423024"/>
            <a:ext cx="11029616" cy="1013800"/>
          </a:xfrm>
        </p:spPr>
        <p:txBody>
          <a:bodyPr/>
          <a:lstStyle/>
          <a:p>
            <a:r>
              <a:rPr lang="ru-RU" dirty="0">
                <a:latin typeface="Bahnschrift" panose="020B0502040204020203" pitchFamily="34" charset="0"/>
              </a:rPr>
              <a:t>Спасибо за внимание:)</a:t>
            </a:r>
          </a:p>
        </p:txBody>
      </p:sp>
      <p:pic>
        <p:nvPicPr>
          <p:cNvPr id="4" name="Объект 3">
            <a:extLst>
              <a:ext uri="{FF2B5EF4-FFF2-40B4-BE49-F238E27FC236}">
                <a16:creationId xmlns:a16="http://schemas.microsoft.com/office/drawing/2014/main" id="{2E1F6975-C514-4C38-9CFD-201DE87F3C20}"/>
              </a:ext>
            </a:extLst>
          </p:cNvPr>
          <p:cNvPicPr>
            <a:picLocks noGrp="1" noChangeAspect="1"/>
          </p:cNvPicPr>
          <p:nvPr>
            <p:ph idx="1"/>
          </p:nvPr>
        </p:nvPicPr>
        <p:blipFill>
          <a:blip r:embed="rId2"/>
          <a:stretch>
            <a:fillRect/>
          </a:stretch>
        </p:blipFill>
        <p:spPr>
          <a:xfrm>
            <a:off x="3030802" y="2181225"/>
            <a:ext cx="6130396" cy="3678238"/>
          </a:xfrm>
          <a:prstGeom prst="rect">
            <a:avLst/>
          </a:prstGeom>
        </p:spPr>
      </p:pic>
      <p:sp>
        <p:nvSpPr>
          <p:cNvPr id="5" name="Прямоугольник 4">
            <a:extLst>
              <a:ext uri="{FF2B5EF4-FFF2-40B4-BE49-F238E27FC236}">
                <a16:creationId xmlns:a16="http://schemas.microsoft.com/office/drawing/2014/main" id="{D04A6015-4E1C-435E-9844-086D7B1B8055}"/>
              </a:ext>
            </a:extLst>
          </p:cNvPr>
          <p:cNvSpPr/>
          <p:nvPr/>
        </p:nvSpPr>
        <p:spPr>
          <a:xfrm>
            <a:off x="442762" y="2181225"/>
            <a:ext cx="2415941" cy="3678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1D574CD6-C667-4626-8B59-B3F7B0040F17}"/>
              </a:ext>
            </a:extLst>
          </p:cNvPr>
          <p:cNvPicPr>
            <a:picLocks noChangeAspect="1"/>
          </p:cNvPicPr>
          <p:nvPr/>
        </p:nvPicPr>
        <p:blipFill>
          <a:blip r:embed="rId3"/>
          <a:stretch>
            <a:fillRect/>
          </a:stretch>
        </p:blipFill>
        <p:spPr>
          <a:xfrm>
            <a:off x="9333297" y="2181225"/>
            <a:ext cx="2438611" cy="3678238"/>
          </a:xfrm>
          <a:prstGeom prst="rect">
            <a:avLst/>
          </a:prstGeom>
        </p:spPr>
      </p:pic>
    </p:spTree>
    <p:extLst>
      <p:ext uri="{BB962C8B-B14F-4D97-AF65-F5344CB8AC3E}">
        <p14:creationId xmlns:p14="http://schemas.microsoft.com/office/powerpoint/2010/main" val="524882448"/>
      </p:ext>
    </p:extLst>
  </p:cSld>
  <p:clrMapOvr>
    <a:masterClrMapping/>
  </p:clrMapOvr>
  <p:transition spd="slow">
    <p:push dir="u"/>
  </p:transition>
</p:sld>
</file>

<file path=ppt/theme/theme1.xml><?xml version="1.0" encoding="utf-8"?>
<a:theme xmlns:a="http://schemas.openxmlformats.org/drawingml/2006/main" name="Дивиденд">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TM03457464[[fn=Дивиденд]]</Template>
  <TotalTime>0</TotalTime>
  <Words>466</Words>
  <Application>Microsoft Office PowerPoint</Application>
  <PresentationFormat>Широкоэкранный</PresentationFormat>
  <Paragraphs>17</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Bahnschrift</vt:lpstr>
      <vt:lpstr>Bahnschrift SemiBold</vt:lpstr>
      <vt:lpstr>Corbel</vt:lpstr>
      <vt:lpstr>Gill Sans MT</vt:lpstr>
      <vt:lpstr>Wingdings 2</vt:lpstr>
      <vt:lpstr>Дивиденд</vt:lpstr>
      <vt:lpstr>Торможение</vt:lpstr>
      <vt:lpstr>Презентация PowerPoint</vt:lpstr>
      <vt:lpstr>Торможение упором («полуплугом») </vt:lpstr>
      <vt:lpstr>Торможение «плугом» </vt:lpstr>
      <vt:lpstr>Торможение боковым соскальзыванием </vt:lpstr>
      <vt:lpstr>Торможение палками  </vt:lpstr>
      <vt:lpstr>Торможение изменением стойки спуска  </vt:lpstr>
      <vt:lpstr>Торможение управляемым падением</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Торможение</dc:title>
  <dc:creator> </dc:creator>
  <cp:lastModifiedBy> </cp:lastModifiedBy>
  <cp:revision>1</cp:revision>
  <dcterms:created xsi:type="dcterms:W3CDTF">2022-02-06T08:48:10Z</dcterms:created>
  <dcterms:modified xsi:type="dcterms:W3CDTF">2022-02-06T10:06:18Z</dcterms:modified>
</cp:coreProperties>
</file>