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6" r:id="rId1"/>
  </p:sldMasterIdLst>
  <p:sldIdLst>
    <p:sldId id="257" r:id="rId2"/>
    <p:sldId id="258" r:id="rId3"/>
    <p:sldId id="275" r:id="rId4"/>
    <p:sldId id="259" r:id="rId5"/>
    <p:sldId id="302" r:id="rId6"/>
    <p:sldId id="261" r:id="rId7"/>
    <p:sldId id="283" r:id="rId8"/>
    <p:sldId id="262" r:id="rId9"/>
    <p:sldId id="284" r:id="rId10"/>
    <p:sldId id="264" r:id="rId11"/>
    <p:sldId id="276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7" r:id="rId23"/>
    <p:sldId id="278" r:id="rId24"/>
    <p:sldId id="299" r:id="rId25"/>
    <p:sldId id="300" r:id="rId26"/>
    <p:sldId id="301" r:id="rId27"/>
    <p:sldId id="285" r:id="rId28"/>
    <p:sldId id="280" r:id="rId29"/>
    <p:sldId id="281" r:id="rId30"/>
    <p:sldId id="282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8" r:id="rId39"/>
    <p:sldId id="293" r:id="rId40"/>
    <p:sldId id="294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279" autoAdjust="0"/>
  </p:normalViewPr>
  <p:slideViewPr>
    <p:cSldViewPr>
      <p:cViewPr varScale="1">
        <p:scale>
          <a:sx n="81" d="100"/>
          <a:sy n="81" d="100"/>
        </p:scale>
        <p:origin x="-123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96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ectangle 10"/>
          <p:cNvGrpSpPr>
            <a:grpSpLocks/>
          </p:cNvGrpSpPr>
          <p:nvPr/>
        </p:nvGrpSpPr>
        <p:grpSpPr bwMode="auto">
          <a:xfrm>
            <a:off x="-6350" y="3859213"/>
            <a:ext cx="9156700" cy="3005137"/>
            <a:chOff x="-4" y="2431"/>
            <a:chExt cx="5768" cy="1893"/>
          </a:xfrm>
        </p:grpSpPr>
        <p:pic>
          <p:nvPicPr>
            <p:cNvPr id="5" name="Rectangle 10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4" y="2431"/>
              <a:ext cx="5768" cy="1893"/>
            </a:xfrm>
            <a:prstGeom prst="rect">
              <a:avLst/>
            </a:prstGeom>
            <a:noFill/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0" y="2436"/>
              <a:ext cx="5760" cy="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Rectangle 11"/>
          <p:cNvGrpSpPr>
            <a:grpSpLocks/>
          </p:cNvGrpSpPr>
          <p:nvPr/>
        </p:nvGrpSpPr>
        <p:grpSpPr bwMode="auto">
          <a:xfrm>
            <a:off x="-6350" y="-6350"/>
            <a:ext cx="9156700" cy="3876675"/>
            <a:chOff x="-4" y="-4"/>
            <a:chExt cx="5768" cy="2442"/>
          </a:xfrm>
        </p:grpSpPr>
        <p:pic>
          <p:nvPicPr>
            <p:cNvPr id="8" name="Rectangle 1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4" y="-4"/>
              <a:ext cx="5768" cy="2442"/>
            </a:xfrm>
            <a:prstGeom prst="rect">
              <a:avLst/>
            </a:prstGeom>
            <a:noFill/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BB36F-D507-48A5-B05C-26277577FE83}" type="datetimeFigureOut">
              <a:rPr lang="ru-RU"/>
              <a:pPr>
                <a:defRPr/>
              </a:pPr>
              <a:t>09.06.2013</a:t>
            </a:fld>
            <a:endParaRPr lang="ru-RU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90B67-9F36-437D-80D7-BD09C82A17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C7C9C-50CA-4869-AD72-2FF27FC5CCCD}" type="datetimeFigureOut">
              <a:rPr lang="ru-RU"/>
              <a:pPr>
                <a:defRPr/>
              </a:pPr>
              <a:t>09.06.2013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672EC-47A5-467C-96EE-1F12752517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E4D4E-B58D-4297-9A3D-25D9A26A6C05}" type="datetimeFigureOut">
              <a:rPr lang="ru-RU"/>
              <a:pPr>
                <a:defRPr/>
              </a:pPr>
              <a:t>09.06.2013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5A5E-B859-477D-83AE-62DB25C514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68BAA-ABA3-4683-932E-B971DBB5B54D}" type="datetimeFigureOut">
              <a:rPr lang="ru-RU"/>
              <a:pPr>
                <a:defRPr/>
              </a:pPr>
              <a:t>09.06.2013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F8B0E-6D63-4B9E-AFD3-EBFE644680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A922F-9B3F-436F-AA58-F63C0F34A72E}" type="datetimeFigureOut">
              <a:rPr lang="ru-RU"/>
              <a:pPr>
                <a:defRPr/>
              </a:pPr>
              <a:t>09.06.2013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66508-9E41-442D-8FD3-CDE8A783D6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2D077-0F30-4611-81CF-996B56C2E979}" type="datetimeFigureOut">
              <a:rPr lang="ru-RU"/>
              <a:pPr>
                <a:defRPr/>
              </a:pPr>
              <a:t>09.06.2013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705A8-4057-45FA-9728-21FB16E2EA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906E9-61F0-4911-8F36-F9539AE52B96}" type="datetimeFigureOut">
              <a:rPr lang="ru-RU"/>
              <a:pPr>
                <a:defRPr/>
              </a:pPr>
              <a:t>09.06.2013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A92A7-633F-4CE3-A46B-FC1E4AE350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38623-D323-46D2-9BA7-110C4E615830}" type="datetimeFigureOut">
              <a:rPr lang="ru-RU"/>
              <a:pPr>
                <a:defRPr/>
              </a:pPr>
              <a:t>09.06.2013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2993B-B68A-4014-BD14-53FF26C1D4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C2BBD-3795-4F29-8DD6-510A578FFB1F}" type="datetimeFigureOut">
              <a:rPr lang="ru-RU"/>
              <a:pPr>
                <a:defRPr/>
              </a:pPr>
              <a:t>09.06.2013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26DC-6E17-4244-B4D1-EF307A56F1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A0467-E05A-4316-87E8-98368060D4A0}" type="datetimeFigureOut">
              <a:rPr lang="ru-RU"/>
              <a:pPr>
                <a:defRPr/>
              </a:pPr>
              <a:t>09.06.2013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570DC-97B3-494A-820E-F70438CB12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F7537-EF37-4D3E-983C-B5A8DCBA324C}" type="datetimeFigureOut">
              <a:rPr lang="ru-RU"/>
              <a:pPr>
                <a:defRPr/>
              </a:pPr>
              <a:t>09.06.2013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6D05D-DF27-40E9-A15B-BAB18DFE5C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3A35422-EF54-4A5F-8C61-42B4A634381C}" type="datetimeFigureOut">
              <a:rPr lang="ru-RU"/>
              <a:pPr>
                <a:defRPr/>
              </a:pPr>
              <a:t>09.06.2013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6B523F-CE64-4590-B60C-65E2301A9E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79" r:id="rId2"/>
    <p:sldLayoutId id="2147483988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9" r:id="rId9"/>
    <p:sldLayoutId id="2147483985" r:id="rId10"/>
    <p:sldLayoutId id="2147483986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4500" y="901700"/>
            <a:ext cx="8255000" cy="243205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192463"/>
            <a:ext cx="1762125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835150" y="3244850"/>
            <a:ext cx="73088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C00000"/>
                </a:solidFill>
              </a:rPr>
              <a:t>Уроки Веселого Светофора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143000" y="731838"/>
            <a:ext cx="3346450" cy="639762"/>
          </a:xfrm>
        </p:spPr>
        <p:txBody>
          <a:bodyPr rtlCol="0"/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6613" y="731838"/>
            <a:ext cx="3348037" cy="639762"/>
          </a:xfrm>
        </p:spPr>
        <p:txBody>
          <a:bodyPr rtlCol="0"/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14340" name="Объект 7"/>
          <p:cNvSpPr>
            <a:spLocks noGrp="1"/>
          </p:cNvSpPr>
          <p:nvPr>
            <p:ph sz="quarter" idx="4"/>
          </p:nvPr>
        </p:nvSpPr>
        <p:spPr>
          <a:xfrm>
            <a:off x="4645025" y="1398588"/>
            <a:ext cx="3346450" cy="27432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-139700" y="-354013"/>
            <a:ext cx="9631363" cy="7413626"/>
          </a:xfrm>
        </p:spPr>
      </p:pic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1196975"/>
            <a:ext cx="1236663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5" y="2511425"/>
            <a:ext cx="5895975" cy="4706938"/>
          </a:xfrm>
          <a:prstGeom prst="rect">
            <a:avLst/>
          </a:prstGeom>
          <a:noFill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5988" y="-115888"/>
            <a:ext cx="5529262" cy="4340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-225425" y="-238125"/>
            <a:ext cx="6169025" cy="4633913"/>
          </a:xfr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2275" y="2914650"/>
            <a:ext cx="6194425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73025" y="-79375"/>
            <a:ext cx="5767388" cy="4402138"/>
          </a:xfr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5363" y="2389188"/>
            <a:ext cx="5437187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-341313" y="-158750"/>
            <a:ext cx="9734551" cy="7473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-347663" y="-231775"/>
            <a:ext cx="9693276" cy="74501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-238125" y="-231775"/>
            <a:ext cx="9693275" cy="74501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21507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1938" y="-231775"/>
            <a:ext cx="9691688" cy="7450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-347663" y="-354013"/>
            <a:ext cx="9845676" cy="75660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-328613" y="-328613"/>
            <a:ext cx="9826626" cy="75469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764704"/>
            <a:ext cx="5976664" cy="1656184"/>
          </a:xfrm>
        </p:spPr>
        <p:txBody>
          <a:bodyPr numCol="1">
            <a:prstTxWarp prst="textCurveUp">
              <a:avLst>
                <a:gd name="adj" fmla="val 29496"/>
              </a:avLst>
            </a:prstTxWarp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ЧТО НАЗЫВАЮТ ТРАНСПОРТОМ?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15888"/>
            <a:ext cx="2938463" cy="4262437"/>
          </a:xfr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0825" y="4581525"/>
            <a:ext cx="86423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Люди с давних  времен верили в чудеса и сочиняли  волшебные сказки. Ковер – самолет легко  переносил героев по воздуху через моря и океаны.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24579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0" y="-347663"/>
            <a:ext cx="9685338" cy="7450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2560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3850" y="-231775"/>
            <a:ext cx="9693275" cy="7450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26627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1450" y="-347663"/>
            <a:ext cx="9693275" cy="7450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-347663" y="-231775"/>
            <a:ext cx="9693276" cy="7450138"/>
          </a:xfrm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3924300" y="5805488"/>
            <a:ext cx="52197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Некоторые сверхзвуковые самолеты способны развивать скорость до 3000 км в час.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388" y="404813"/>
            <a:ext cx="8713787" cy="3802062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smtClean="0"/>
              <a:t>    Главное достоинство самолета – это быстрота перемещения. Куда на поезде нам надо ехать не одни сутки, на самолете мы долетим за несколько часов.</a:t>
            </a:r>
          </a:p>
          <a:p>
            <a:pPr marL="44450" indent="0" eaLnBrk="1" hangingPunct="1">
              <a:buFont typeface="Georgia" pitchFamily="18" charset="0"/>
              <a:buNone/>
            </a:pPr>
            <a:r>
              <a:rPr lang="ru-RU" smtClean="0"/>
              <a:t>   Самолету все равно, над какой местностью лететь – над сушей или над морем.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1313" y="2779713"/>
            <a:ext cx="6797676" cy="4443412"/>
          </a:xfrm>
          <a:prstGeom prst="rect">
            <a:avLst/>
          </a:prstGeom>
          <a:noFill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2205038"/>
            <a:ext cx="1368425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388" y="188913"/>
            <a:ext cx="8496300" cy="1944687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smtClean="0"/>
              <a:t>Теперь самолетов стало  так много, что каждый из них летает по определенному маршруту, который называется </a:t>
            </a:r>
            <a:r>
              <a:rPr lang="ru-RU" i="1" smtClean="0"/>
              <a:t>воздушным коридором</a:t>
            </a:r>
            <a:r>
              <a:rPr lang="ru-RU" smtClean="0"/>
              <a:t>.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42925" y="1487488"/>
            <a:ext cx="9809163" cy="5492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950" y="115888"/>
            <a:ext cx="8712200" cy="4090987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smtClean="0"/>
              <a:t>За тем, чтобы самолеты не сталкивались, в аэропортах внимательно следят диспетчеры, которые держат постоянную связь с пилотами.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0525" y="1609725"/>
            <a:ext cx="8985250" cy="5735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844675"/>
            <a:ext cx="6400800" cy="2663825"/>
          </a:xfrm>
        </p:spPr>
        <p:txBody>
          <a:bodyPr rtlCol="0">
            <a:normAutofit fontScale="92500"/>
          </a:bodyPr>
          <a:lstStyle/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Без  разгона  ввысь  взлетает,</a:t>
            </a:r>
          </a:p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Стрекозу  напоминает.</a:t>
            </a:r>
          </a:p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Отправляется  в  полет</a:t>
            </a:r>
          </a:p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Наш  российский …</a:t>
            </a:r>
          </a:p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4925"/>
            <a:ext cx="76327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37325" y="3429000"/>
            <a:ext cx="2205038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116632"/>
            <a:ext cx="8712968" cy="1512168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dirty="0" smtClean="0">
                <a:solidFill>
                  <a:srgbClr val="C00000"/>
                </a:solidFill>
              </a:rPr>
              <a:t>Вертолет ( </a:t>
            </a:r>
            <a:r>
              <a:rPr lang="ru-RU" dirty="0" err="1" smtClean="0">
                <a:solidFill>
                  <a:srgbClr val="C00000"/>
                </a:solidFill>
              </a:rPr>
              <a:t>геликаптер</a:t>
            </a:r>
            <a:r>
              <a:rPr lang="ru-RU" dirty="0" smtClean="0">
                <a:solidFill>
                  <a:srgbClr val="C00000"/>
                </a:solidFill>
              </a:rPr>
              <a:t>)-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850" y="908050"/>
            <a:ext cx="8208963" cy="3241675"/>
          </a:xfrm>
        </p:spPr>
        <p:txBody>
          <a:bodyPr rtlCol="0">
            <a:normAutofit/>
          </a:bodyPr>
          <a:lstStyle/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етательный 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аппарат, 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обладающий свойством 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совершать  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взлет 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посадку по 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вертикали, зависать в  воздухе и </a:t>
            </a:r>
          </a:p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перемещаться  в  любом  направлении.</a:t>
            </a:r>
          </a:p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9563" y="3213100"/>
            <a:ext cx="220662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9700" y="2578100"/>
            <a:ext cx="6589713" cy="3736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-171450" y="-347663"/>
            <a:ext cx="9577388" cy="75660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288" y="5013325"/>
            <a:ext cx="8291512" cy="1844675"/>
          </a:xfrm>
        </p:spPr>
        <p:txBody>
          <a:bodyPr/>
          <a:lstStyle/>
          <a:p>
            <a:pPr marL="0" indent="0" eaLnBrk="1" hangingPunct="1">
              <a:buFont typeface="Georgia" pitchFamily="18" charset="0"/>
              <a:buNone/>
            </a:pPr>
            <a:r>
              <a:rPr lang="ru-RU" b="1" i="1" smtClean="0">
                <a:solidFill>
                  <a:schemeClr val="tx1"/>
                </a:solidFill>
              </a:rPr>
              <a:t>Быстро летает ковер - самолет</a:t>
            </a:r>
          </a:p>
          <a:p>
            <a:pPr marL="0" indent="0" eaLnBrk="1" hangingPunct="1">
              <a:buFont typeface="Georgia" pitchFamily="18" charset="0"/>
              <a:buNone/>
            </a:pPr>
            <a:r>
              <a:rPr lang="ru-RU" b="1" i="1" smtClean="0">
                <a:solidFill>
                  <a:schemeClr val="tx1"/>
                </a:solidFill>
              </a:rPr>
              <a:t>Словно на крыльях тебя он несет.</a:t>
            </a:r>
          </a:p>
          <a:p>
            <a:pPr marL="0" indent="0" eaLnBrk="1" hangingPunct="1">
              <a:buFont typeface="Georgia" pitchFamily="18" charset="0"/>
              <a:buNone/>
            </a:pPr>
            <a:r>
              <a:rPr lang="ru-RU" b="1" i="1" smtClean="0">
                <a:solidFill>
                  <a:schemeClr val="tx1"/>
                </a:solidFill>
              </a:rPr>
              <a:t>Можно на нем, куда хочешь, добраться.</a:t>
            </a:r>
          </a:p>
          <a:p>
            <a:pPr marL="0" indent="0" eaLnBrk="1" hangingPunct="1">
              <a:buFont typeface="Georgia" pitchFamily="18" charset="0"/>
              <a:buNone/>
            </a:pPr>
            <a:r>
              <a:rPr lang="ru-RU" b="1" i="1" smtClean="0">
                <a:solidFill>
                  <a:schemeClr val="tx1"/>
                </a:solidFill>
              </a:rPr>
              <a:t>Самое главное – крепче держаться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1938" y="549275"/>
            <a:ext cx="9058276" cy="5229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-365125" y="-354013"/>
            <a:ext cx="10112375" cy="75596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-238125" y="-231775"/>
            <a:ext cx="9693275" cy="74501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-334963" y="-377825"/>
            <a:ext cx="9601201" cy="7375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-317500" y="-328613"/>
            <a:ext cx="9832975" cy="75469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-311150" y="-347663"/>
            <a:ext cx="9693275" cy="74501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-238125" y="-231775"/>
            <a:ext cx="9693275" cy="74501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1638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-323850" y="-317500"/>
            <a:ext cx="9828213" cy="7546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41987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1450" y="-231775"/>
            <a:ext cx="9540875" cy="7334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6350" y="-12700"/>
            <a:ext cx="5211763" cy="1719263"/>
          </a:xfr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0825" y="908050"/>
            <a:ext cx="8785225" cy="3298825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smtClean="0"/>
              <a:t>это безмоторный летательный аппарат тяжелее воздуха. 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8613" y="1828800"/>
            <a:ext cx="8918576" cy="5499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195388" y="-128588"/>
            <a:ext cx="7267576" cy="1524001"/>
          </a:xfr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850" y="765175"/>
            <a:ext cx="8424863" cy="1727200"/>
          </a:xfrm>
        </p:spPr>
        <p:txBody>
          <a:bodyPr rtlCol="0">
            <a:normAutofit/>
          </a:bodyPr>
          <a:lstStyle/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(от греч. α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ύτός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— сам и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γύρος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— круг) — винтокрылый летательный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аппарат.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93713" y="1597025"/>
            <a:ext cx="6430963" cy="4194175"/>
          </a:xfrm>
          <a:prstGeom prst="rect">
            <a:avLst/>
          </a:prstGeom>
          <a:noFill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9950" y="3749675"/>
            <a:ext cx="57118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8172400" cy="1570186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dirty="0" smtClean="0">
                <a:solidFill>
                  <a:schemeClr val="tx1"/>
                </a:solidFill>
              </a:rPr>
              <a:t>Все мы помним удивительную самоходную печку. На ней ездил к царю Емеля – дурак.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88913"/>
            <a:ext cx="1069975" cy="1552575"/>
          </a:xfr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63" y="1474788"/>
            <a:ext cx="5461000" cy="5456237"/>
          </a:xfrm>
          <a:prstGeom prst="rect">
            <a:avLst/>
          </a:prstGeom>
          <a:noFill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48263" y="1844675"/>
            <a:ext cx="38163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/>
              <a:t>У Емели печь была</a:t>
            </a:r>
          </a:p>
          <a:p>
            <a:r>
              <a:rPr lang="ru-RU" sz="2800" b="1" i="1"/>
              <a:t>И блины она пекла.</a:t>
            </a:r>
          </a:p>
          <a:p>
            <a:r>
              <a:rPr lang="ru-RU" sz="2800" b="1" i="1"/>
              <a:t>О по щучьему веленью,</a:t>
            </a:r>
          </a:p>
          <a:p>
            <a:r>
              <a:rPr lang="ru-RU" sz="2800" b="1" i="1"/>
              <a:t>По Емелину хотенью</a:t>
            </a:r>
            <a:br>
              <a:rPr lang="ru-RU" sz="2800" b="1" i="1"/>
            </a:br>
            <a:r>
              <a:rPr lang="ru-RU" sz="2800" b="1" i="1"/>
              <a:t>Вдруг сошла она с ума</a:t>
            </a:r>
          </a:p>
          <a:p>
            <a:r>
              <a:rPr lang="ru-RU" sz="2800" b="1" i="1"/>
              <a:t>И поехала сама!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288" y="731838"/>
            <a:ext cx="8280400" cy="3475037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smtClean="0"/>
              <a:t>Воздушный транспорт — </a:t>
            </a:r>
            <a:r>
              <a:rPr lang="ru-RU" b="1" i="1" smtClean="0">
                <a:solidFill>
                  <a:srgbClr val="C00000"/>
                </a:solidFill>
              </a:rPr>
              <a:t>самый быстрый </a:t>
            </a:r>
            <a:r>
              <a:rPr lang="ru-RU" smtClean="0"/>
              <a:t>и в то же время </a:t>
            </a:r>
            <a:r>
              <a:rPr lang="ru-RU" b="1" i="1" smtClean="0">
                <a:solidFill>
                  <a:srgbClr val="C00000"/>
                </a:solidFill>
              </a:rPr>
              <a:t>самый дорогой </a:t>
            </a:r>
            <a:r>
              <a:rPr lang="ru-RU" smtClean="0"/>
              <a:t>вид транспорта. Основная сфера применения воздушного транспорта — пассажирские перевозки на расстояниях свыше тысячи километров. Так же осуществляются и грузовые перевозки, но их доля очень низка. В основном авиатранспортом перевозят скоропортящиеся продукты и особо ценные грузы, а также почту.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25" y="3933825"/>
            <a:ext cx="176212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25" y="3455988"/>
            <a:ext cx="6022975" cy="3468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0825" y="115888"/>
            <a:ext cx="8424863" cy="2376487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sz="3200" smtClean="0"/>
              <a:t>И ковер – самолет, и емелина   печка являются транспортом. Только волшебным. С его помощью герои сказок переносились из места в другое, когда они этого хотели.                </a:t>
            </a:r>
          </a:p>
          <a:p>
            <a:pPr marL="44450" indent="0" eaLnBrk="1" hangingPunct="1">
              <a:buFont typeface="Georgia" pitchFamily="18" charset="0"/>
              <a:buNone/>
            </a:pPr>
            <a:r>
              <a:rPr lang="ru-RU" sz="3200" smtClean="0"/>
              <a:t> Но мы поведем речь не о сказочном, а о реально существующем транспорте, который      не менее интересен, чем волшебный.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5825" y="4149725"/>
            <a:ext cx="177800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 marL="0" indent="0" eaLnBrk="1" hangingPunct="1">
              <a:buFont typeface="Georgia" pitchFamily="18" charset="0"/>
              <a:buNone/>
            </a:pPr>
            <a:r>
              <a:rPr lang="ru-RU" b="1" smtClean="0"/>
              <a:t>Само слово «</a:t>
            </a:r>
            <a:r>
              <a:rPr lang="ru-RU" b="1" i="1" smtClean="0"/>
              <a:t>ТРАНСПОРТ</a:t>
            </a:r>
            <a:r>
              <a:rPr lang="ru-RU" b="1" smtClean="0"/>
              <a:t>» означает  - «</a:t>
            </a:r>
            <a:r>
              <a:rPr lang="ru-RU" b="1" i="1" smtClean="0"/>
              <a:t>ПЕРЕМЕЩЕНИЕ</a:t>
            </a:r>
            <a:r>
              <a:rPr lang="ru-RU" b="1" smtClean="0"/>
              <a:t>».</a:t>
            </a:r>
          </a:p>
          <a:p>
            <a:pPr marL="0" indent="0" eaLnBrk="1" hangingPunct="1">
              <a:buFont typeface="Georgia" pitchFamily="18" charset="0"/>
              <a:buNone/>
            </a:pPr>
            <a:r>
              <a:rPr lang="ru-RU" b="1" smtClean="0"/>
              <a:t>Поэтому  </a:t>
            </a:r>
            <a:r>
              <a:rPr lang="ru-RU" b="1" i="1" smtClean="0">
                <a:solidFill>
                  <a:srgbClr val="C00000"/>
                </a:solidFill>
              </a:rPr>
              <a:t>ТРАНСПОРТОМ НАЗЫВАЮТ ОБЫЧНО ТО, ЧТО ПЕРЕМЕЩАЕТСЯ В ПРОСТРАНСТВЕ: ЕЗДИТ, ПЛАВАЕТ, ЛЕТАЕТ И ПРИ ЭТОМ ПЕРЕВОЗИТ ЛЮДЕЙ И ГРУЗЫ.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0825" y="1700213"/>
            <a:ext cx="7993063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3" y="4202113"/>
            <a:ext cx="20891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sz="4800" smtClean="0"/>
              <a:t>Сегодня на уроке я вам расскажу каким бывает транспорт.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688" y="3051175"/>
            <a:ext cx="2490787" cy="363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936625" y="1879600"/>
            <a:ext cx="6400800" cy="3781425"/>
          </a:xfr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675" y="-1428750"/>
            <a:ext cx="7634288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Прямоугольник 3"/>
          <p:cNvSpPr>
            <a:spLocks noChangeArrowheads="1"/>
          </p:cNvSpPr>
          <p:nvPr/>
        </p:nvSpPr>
        <p:spPr bwMode="auto">
          <a:xfrm>
            <a:off x="1619250" y="1557338"/>
            <a:ext cx="5238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60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38988" y="4005263"/>
            <a:ext cx="1630362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850" y="260350"/>
            <a:ext cx="8424863" cy="3946525"/>
          </a:xfrm>
        </p:spPr>
        <p:txBody>
          <a:bodyPr/>
          <a:lstStyle/>
          <a:p>
            <a:pPr marL="44450" indent="0" eaLnBrk="1" hangingPunct="1">
              <a:buFont typeface="Georgia" pitchFamily="18" charset="0"/>
              <a:buNone/>
            </a:pPr>
            <a:r>
              <a:rPr lang="ru-RU" smtClean="0"/>
              <a:t>Немало времени понадобилось человеку, чтобы изобрести самолет – летательный аппарат, который способен перевозить людей и грузы в воздухе.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3" y="1311275"/>
            <a:ext cx="5827712" cy="3797300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0763" y="3505200"/>
            <a:ext cx="5516562" cy="3590925"/>
          </a:xfrm>
          <a:prstGeom prst="rect">
            <a:avLst/>
          </a:prstGeom>
          <a:noFill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9338" y="4652963"/>
            <a:ext cx="153987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br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blipFill rotWithShape="1">
          <a:blip xmlns:r="http://schemas.openxmlformats.org/officeDocument/2006/relationships" r:embed="rId1">
            <a:duotone>
              <a:schemeClr val="phClr">
                <a:tint val="30000"/>
                <a:satMod val="175000"/>
              </a:schemeClr>
              <a:schemeClr val="phClr">
                <a:shade val="50000"/>
                <a:satMod val="115000"/>
              </a:schemeClr>
            </a:duotone>
          </a:blip>
          <a:tile tx="0" ty="0" sx="80000" sy="8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762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7800000"/>
            </a:lightRig>
          </a:scene3d>
          <a:sp3d>
            <a:bevelT w="63500" h="381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434</TotalTime>
  <Words>426</Words>
  <Application>Microsoft Office PowerPoint</Application>
  <PresentationFormat>Экран (4:3)</PresentationFormat>
  <Paragraphs>35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Trebuchet MS</vt:lpstr>
      <vt:lpstr>Arial</vt:lpstr>
      <vt:lpstr>Georgia</vt:lpstr>
      <vt:lpstr>Calibri</vt:lpstr>
      <vt:lpstr>Воздушный поток</vt:lpstr>
      <vt:lpstr>Слайд 1</vt:lpstr>
      <vt:lpstr>ЧТО НАЗЫВАЮТ ТРАНСПОРТОМ?</vt:lpstr>
      <vt:lpstr>Слайд 3</vt:lpstr>
      <vt:lpstr>Все мы помним удивительную самоходную печку. На ней ездил к царю Емеля – дурак.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Вертолет ( геликаптер)-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Владимир Болгов</cp:lastModifiedBy>
  <cp:revision>45</cp:revision>
  <dcterms:created xsi:type="dcterms:W3CDTF">2012-05-31T18:06:32Z</dcterms:created>
  <dcterms:modified xsi:type="dcterms:W3CDTF">2013-06-09T12:41:25Z</dcterms:modified>
</cp:coreProperties>
</file>