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3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8EF3DB43-1958-4F72-A841-DB8551D518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52739E-5E7B-41F0-9E45-7E28E581021C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B1B45-02C9-428B-9C0E-919F7AFE292E}" type="slidenum">
              <a:rPr lang="en-US"/>
              <a:pPr/>
              <a:t>10</a:t>
            </a:fld>
            <a:endParaRPr 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677D5-235D-4170-814A-FD06D2AF0514}" type="slidenum">
              <a:rPr lang="en-US"/>
              <a:pPr/>
              <a:t>11</a:t>
            </a:fld>
            <a:endParaRPr 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183C19-E089-41C1-80C3-66C2016ADAD6}" type="slidenum">
              <a:rPr lang="en-US"/>
              <a:pPr/>
              <a:t>12</a:t>
            </a:fld>
            <a:endParaRPr lang="en-US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257088-36AC-4996-A46E-DE021B553DF8}" type="slidenum">
              <a:rPr lang="en-US"/>
              <a:pPr/>
              <a:t>13</a:t>
            </a:fld>
            <a:endParaRPr 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EFFA7E-9EE3-4365-9D52-F387CE6EC1FC}" type="slidenum">
              <a:rPr lang="en-US"/>
              <a:pPr/>
              <a:t>14</a:t>
            </a:fld>
            <a:endParaRPr 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DD406D-CD57-4ACE-AD2F-26E00D67F1DF}" type="slidenum">
              <a:rPr lang="en-US"/>
              <a:pPr/>
              <a:t>15</a:t>
            </a:fld>
            <a:endParaRPr 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1EB0C8-C0A9-4331-AD54-3DE6B29D839A}" type="slidenum">
              <a:rPr lang="en-US"/>
              <a:pPr/>
              <a:t>16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91DBF7-4EC3-4D89-8816-770D791BB893}" type="slidenum">
              <a:rPr lang="en-US"/>
              <a:pPr/>
              <a:t>17</a:t>
            </a:fld>
            <a:endParaRPr 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A7F50B-CDAA-4D60-85E8-D52CB09B2DCB}" type="slidenum">
              <a:rPr lang="en-US"/>
              <a:pPr/>
              <a:t>18</a:t>
            </a:fld>
            <a:endParaRPr 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CA9730-6EC7-45C9-B0F2-550404C10ACB}" type="slidenum">
              <a:rPr lang="en-US"/>
              <a:pPr/>
              <a:t>19</a:t>
            </a:fld>
            <a:endParaRPr 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1E704B-EC26-4CF1-BEE9-BE0E493A9AEB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8498CC-3893-4757-A0B0-7D9D9E73C351}" type="slidenum">
              <a:rPr lang="en-US"/>
              <a:pPr/>
              <a:t>3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5DE387-BA9B-4733-894C-01FF294121CC}" type="slidenum">
              <a:rPr lang="en-US"/>
              <a:pPr/>
              <a:t>4</a:t>
            </a:fld>
            <a:endParaRPr 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73AE1-3C0E-40D4-BEE2-F02676066685}" type="slidenum">
              <a:rPr lang="en-US"/>
              <a:pPr/>
              <a:t>5</a:t>
            </a:fld>
            <a:endParaRPr 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324C18-4FA1-4F44-8295-C9E752F35278}" type="slidenum">
              <a:rPr lang="en-US"/>
              <a:pPr/>
              <a:t>6</a:t>
            </a:fld>
            <a:endParaRPr 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99EC9-447F-45A9-92D5-142E345E5286}" type="slidenum">
              <a:rPr lang="en-US"/>
              <a:pPr/>
              <a:t>7</a:t>
            </a:fld>
            <a:endParaRPr 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8229DE-42B7-4731-AC1E-984ABD6CCA1F}" type="slidenum">
              <a:rPr lang="en-US"/>
              <a:pPr/>
              <a:t>8</a:t>
            </a:fld>
            <a:endParaRPr 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BC9085-FB50-4120-82EF-18B33241063A}" type="slidenum">
              <a:rPr lang="en-US"/>
              <a:pPr/>
              <a:t>9</a:t>
            </a:fld>
            <a:endParaRPr 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24A9BF-F912-4125-BF66-C10A28710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27EE96-11E6-4B32-B78A-9D44772B5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BCD731-4F3D-4224-8A07-B54D1837A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014F16-DE42-468C-AB7C-9FFA170F7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2F85BC-26EE-4CB0-8873-5795BC3D5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6FCD9A-FE08-4EA4-BD1F-1F6BB834A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FF8F8-32A8-4323-ABEF-2EF62B2C0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6874BD-A9D4-4013-ADFF-D16055B07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E883FB-E9FA-4492-BE65-8A835D3D5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E290C3-A497-4267-AB32-D065C943C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4C6DC2-4AC3-4CF3-B109-E378D19F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C245EB4D-EE22-419C-B334-C7638BB538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atriotica.ru/authors/ili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ocalypse.orthodoxy.ru/problem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svrus.hram.by/content/view/51/31/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en-ship.ru/load/i/ilin_i_a/353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nivers.ru/philosophy/chronograph/156781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://www.livelib.ru/author/16868/quotes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ululu.org/a7293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hrono.info/biograf/bio_i/ilin1ia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C8%EB%FC%E8%ED,_%C8%E2%E0%ED_%C0%EB%E5%EA%F1%E0%ED%E4%F0%EE%E2%E8%F7" TargetMode="External"/><Relationship Id="rId11" Type="http://schemas.openxmlformats.org/officeDocument/2006/relationships/slide" Target="slide2.xml"/><Relationship Id="rId5" Type="http://schemas.openxmlformats.org/officeDocument/2006/relationships/hyperlink" Target="http://slovari.yandex.ru/&#1080;&#1083;&#1100;&#1080;&#1085;%20&#1080;&#1074;&#1072;&#1085;%20&#1072;&#1083;&#1077;&#1082;&#1089;&#1072;&#1085;&#1076;&#1088;&#1086;&#1074;&#1080;&#1095;/&#1041;&#1057;&#1069;/&#1048;&#1083;&#1100;&#1080;&#1085;%20&#1048;&#1074;&#1072;&#1085;%20&#1040;&#1083;&#1077;&#1082;&#1089;&#1072;&#1085;&#1076;&#1088;&#1086;&#1074;&#1080;&#1095;/" TargetMode="External"/><Relationship Id="rId10" Type="http://schemas.openxmlformats.org/officeDocument/2006/relationships/hyperlink" Target="http://projectrussia.orthodoxy.ru/PR/bioii.php" TargetMode="External"/><Relationship Id="rId4" Type="http://schemas.openxmlformats.org/officeDocument/2006/relationships/hyperlink" Target="http://dic.academic.ru/dic.nsf/enc_philosophy/432/&#1048;&#1051;&#1068;&#1048;&#1053;" TargetMode="External"/><Relationship Id="rId9" Type="http://schemas.openxmlformats.org/officeDocument/2006/relationships/hyperlink" Target="http://www.runivers.ru/philosophy/chronograph/15678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rojectrussia.orthodoxy.ru/PR/bioii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800225" y="2170113"/>
            <a:ext cx="7380288" cy="1250950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/>
              <a:t>  Великий мыслитель </a:t>
            </a:r>
            <a:br>
              <a:rPr lang="en-US"/>
            </a:br>
            <a:r>
              <a:rPr lang="en-US"/>
              <a:t>Иван Александрович Ильин 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00225" y="3959225"/>
            <a:ext cx="7380288" cy="1082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2932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600">
                <a:solidFill>
                  <a:srgbClr val="000000"/>
                </a:solidFill>
              </a:rPr>
              <a:t>(электронный образовательный ресурс)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557213"/>
            <a:ext cx="8640763" cy="935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 «Средняя общеобразовательная школа № 17»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659563" y="5400675"/>
            <a:ext cx="2700337" cy="641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347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de-DE" sz="1400">
                <a:solidFill>
                  <a:srgbClr val="000000"/>
                </a:solidFill>
              </a:rPr>
              <a:t>Подготовила: Тананаева Е.В.,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de-DE" sz="1400">
                <a:solidFill>
                  <a:srgbClr val="000000"/>
                </a:solidFill>
              </a:rPr>
              <a:t>                      зав.библиотекой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Труды Ильина И.А.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04900" y="1800225"/>
            <a:ext cx="8255000" cy="5273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Иван Ильин написал более 50 книг и свыше тысячи статей на русском, немецком, французском и английском языках.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b="1">
                <a:solidFill>
                  <a:srgbClr val="804C19"/>
                </a:solidFill>
                <a:latin typeface="Times New Roman" pitchFamily="18" charset="0"/>
              </a:rPr>
              <a:t>Наиболее известны: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buSzPct val="7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Труды по юриспруденции и праву, в том числе: «О сущности правосознания» (написано в 1919, опубликовано в 1956), «Общее учение оправе и государстве» (опубликовано в 1915).</a:t>
            </a:r>
          </a:p>
          <a:p>
            <a:pPr algn="just">
              <a:lnSpc>
                <a:spcPct val="95000"/>
              </a:lnSpc>
              <a:buSzPct val="7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двухтомник «Философия Гегеля как учение о конкретности Бога и человека», 1918 год.</a:t>
            </a:r>
          </a:p>
          <a:p>
            <a:pPr algn="just">
              <a:lnSpc>
                <a:spcPct val="95000"/>
              </a:lnSpc>
              <a:buSzPct val="7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«О сопротивлении злу силою», 1925 год.</a:t>
            </a:r>
          </a:p>
          <a:p>
            <a:pPr algn="just">
              <a:lnSpc>
                <a:spcPct val="95000"/>
              </a:lnSpc>
              <a:buSzPct val="7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двухтомник «Наши задачи», 1956 год, содержит более чем 200 статей, написанных в Швейцарии с 1948 по 1954 год.</a:t>
            </a:r>
          </a:p>
          <a:p>
            <a:pPr algn="just">
              <a:lnSpc>
                <a:spcPct val="95000"/>
              </a:lnSpc>
              <a:buSzPct val="7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«Аксиомы религиозного опыта», 1956 год</a:t>
            </a:r>
          </a:p>
          <a:p>
            <a:pPr algn="just">
              <a:lnSpc>
                <a:spcPct val="95000"/>
              </a:lnSpc>
              <a:buSzPct val="7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 лекции «Понятия монархии и республики», 1979 год — подготовлены к печати Н.П. Полторацким.</a:t>
            </a:r>
          </a:p>
          <a:p>
            <a:pPr algn="just">
              <a:lnSpc>
                <a:spcPct val="9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  <a:p>
            <a:pPr algn="just">
              <a:lnSpc>
                <a:spcPct val="9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  <a:p>
            <a:pPr algn="just">
              <a:lnSpc>
                <a:spcPct val="9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</a:rPr>
              <a:t>Патриотизм по Ильину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2257425"/>
            <a:ext cx="3600450" cy="404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60475" y="6340475"/>
            <a:ext cx="8459788" cy="860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508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600" i="1">
                <a:solidFill>
                  <a:srgbClr val="000000"/>
                </a:solidFill>
                <a:latin typeface="Times New Roman" pitchFamily="18" charset="0"/>
              </a:rPr>
              <a:t>Барон Врангель (в центре) в замке Зеон в кругу друзей.  Стоят слева направо: второй слева - Николай Михайлович Котляревский,  секретарь генерала Врангеля; Наталья Николаевна Ильина,  Сергей Александрович Соколов-Кречетов, Иван Александрович Ильин.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68400" y="1800225"/>
            <a:ext cx="8551863" cy="608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В работах Ильина выкристаллизовывается идея русского духовного </a:t>
            </a:r>
            <a:r>
              <a:rPr lang="de-DE" i="1">
                <a:solidFill>
                  <a:srgbClr val="000000"/>
                </a:solidFill>
                <a:latin typeface="Times New Roman" pitchFamily="18" charset="0"/>
                <a:hlinkClick r:id="rId4"/>
              </a:rPr>
              <a:t>патриотизма,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который “есть любовь”.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00225" y="2519363"/>
            <a:ext cx="3240088" cy="3422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>
                <a:solidFill>
                  <a:srgbClr val="000000"/>
                </a:solidFill>
              </a:rPr>
              <a:t>Это высшая солидарность, сплоченность в духе любви к Родине (духовной реальности), есть творческий акт духовного самоопределения, верный перед лицом Божиим и поэтому Благодатный. Только при таком понимании патриотизм и национализм могут раскрыться в их священном и непререкаемом значении.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619250" y="2447925"/>
            <a:ext cx="3419475" cy="3779838"/>
          </a:xfrm>
          <a:prstGeom prst="roundRect">
            <a:avLst>
              <a:gd name="adj" fmla="val 46"/>
            </a:avLst>
          </a:prstGeom>
          <a:solidFill>
            <a:srgbClr val="996633">
              <a:alpha val="0"/>
            </a:srgbClr>
          </a:soli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5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</a:rPr>
              <a:t>Национализм по Ильину</a:t>
            </a: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422400" y="1979613"/>
            <a:ext cx="4518025" cy="5040312"/>
          </a:xfrm>
          <a:prstGeom prst="roundRect">
            <a:avLst>
              <a:gd name="adj" fmla="val 32"/>
            </a:avLst>
          </a:prstGeom>
          <a:solidFill>
            <a:srgbClr val="996633">
              <a:alpha val="0"/>
            </a:srgbClr>
          </a:soli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5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27188" y="2160588"/>
            <a:ext cx="4311650" cy="4703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>
                <a:solidFill>
                  <a:srgbClr val="000000"/>
                </a:solidFill>
              </a:rPr>
              <a:t>Это любовь к исторически-духовному облику своего народа, вера в его Богоблагодатную силу, воля к его творческому расцвету и созерцание своего народа перед лицом Божиим. Наконец, </a:t>
            </a:r>
            <a:r>
              <a:rPr lang="de-DE" i="1">
                <a:solidFill>
                  <a:srgbClr val="000000"/>
                </a:solidFill>
                <a:hlinkClick r:id="rId3"/>
              </a:rPr>
              <a:t>национализм</a:t>
            </a:r>
            <a:r>
              <a:rPr lang="de-DE">
                <a:solidFill>
                  <a:srgbClr val="000000"/>
                </a:solidFill>
              </a:rPr>
              <a:t> есть система поступков, вытекающих из этой любви, из этой веры, из этой воли и из этого созерцания. Истинный национализм не темная, антихристианская страсть, но духовный огонь, возводящий человека к жертвенному служению, а народ к духовному расцвету. Христианский национализм есть восторг от созерцания своего народа в плане Божием, в дарах Его Благодати, в путях Его Царствия.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300788" y="2160588"/>
            <a:ext cx="3240087" cy="4500562"/>
          </a:xfrm>
          <a:prstGeom prst="roundRect">
            <a:avLst>
              <a:gd name="adj" fmla="val 46"/>
            </a:avLst>
          </a:prstGeom>
          <a:solidFill>
            <a:srgbClr val="99CCFF">
              <a:alpha val="0"/>
            </a:srgbClr>
          </a:soli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5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80175" y="2519363"/>
            <a:ext cx="3028950" cy="3935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>
                <a:solidFill>
                  <a:srgbClr val="000000"/>
                </a:solidFill>
              </a:rPr>
              <a:t>Правильные пути, ведущие к национальному возрождению России, по Ильину, следующие: вера в Бога; историческая преемственность; монархическое правосознание; духовный национализм; российская государственность; частная собственность; новый управляющий слой; новый русский духовный характер и духовная культура.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</a:rPr>
              <a:t>Думы Ильина</a:t>
            </a:r>
            <a:br>
              <a:rPr lang="en-US">
                <a:solidFill>
                  <a:srgbClr val="993366"/>
                </a:solidFill>
              </a:rPr>
            </a:br>
            <a:r>
              <a:rPr lang="en-US">
                <a:solidFill>
                  <a:srgbClr val="993366"/>
                </a:solidFill>
              </a:rPr>
              <a:t> о русских людях</a:t>
            </a:r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516438" y="1962150"/>
            <a:ext cx="4679950" cy="3419475"/>
          </a:xfrm>
          <a:prstGeom prst="wedgeRoundRectCallout">
            <a:avLst>
              <a:gd name="adj1" fmla="val -53130"/>
              <a:gd name="adj2" fmla="val 3856"/>
              <a:gd name="adj3" fmla="val 16667"/>
            </a:avLst>
          </a:prstGeom>
          <a:solidFill>
            <a:srgbClr val="99CCFF">
              <a:alpha val="0"/>
            </a:srgbClr>
          </a:soli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5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859338" y="2278063"/>
            <a:ext cx="4319587" cy="2941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>
              <a:lnSpc>
                <a:spcPct val="95000"/>
              </a:lnSpc>
              <a:buSzPct val="4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„Русский народ нуждается в покаянии и очищении, и те, кто уже очистился, “должны помочь неочистившимся восстановить в себе живую христианскую совесть, веру в силу добра, верное чутье к злу, чувство чести и способность к верности. Без этого Россию не возродить и величия ее не воссоздать. Без этого Русское государство, после неминуемого падения большевизма, расползется в хлябь и в грязь”.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979613"/>
            <a:ext cx="2879725" cy="3779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273300" y="5921375"/>
            <a:ext cx="7043738" cy="1068388"/>
          </a:xfrm>
          <a:prstGeom prst="wedgeRoundRectCallout">
            <a:avLst>
              <a:gd name="adj1" fmla="val -53250"/>
              <a:gd name="adj2" fmla="val -27037"/>
              <a:gd name="adj3" fmla="val 16667"/>
            </a:avLst>
          </a:prstGeom>
          <a:solidFill>
            <a:srgbClr val="99CCFF">
              <a:alpha val="0"/>
            </a:srgbClr>
          </a:soli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5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19363" y="6119813"/>
            <a:ext cx="6840537" cy="900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buSzPct val="4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de-DE">
                <a:solidFill>
                  <a:srgbClr val="000000"/>
                </a:solidFill>
              </a:rPr>
              <a:t> Русские люди должны обновить в себе</a:t>
            </a:r>
            <a:r>
              <a:rPr lang="de-DE" i="1">
                <a:solidFill>
                  <a:srgbClr val="000000"/>
                </a:solidFill>
              </a:rPr>
              <a:t> </a:t>
            </a:r>
            <a:r>
              <a:rPr lang="de-DE" i="1">
                <a:solidFill>
                  <a:srgbClr val="000000"/>
                </a:solidFill>
                <a:hlinkClick r:id="rId5"/>
              </a:rPr>
              <a:t>дух</a:t>
            </a:r>
            <a:r>
              <a:rPr lang="de-DE">
                <a:solidFill>
                  <a:srgbClr val="000000"/>
                </a:solidFill>
              </a:rPr>
              <a:t>, утвердить свою русскость на новых, национально-исторически древних, но по содержанию и по творческому заряду обновленных основах.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</a:rPr>
              <a:t>О наследии И.А.Ильина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60475" y="1800225"/>
            <a:ext cx="8280400" cy="1127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Можно по-разному относиться к Ивану Ильину, его убеждениям, но то, что он искренне желал добра своему Отечеству, не вызывает сомнений. 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Его творческое наследие ещё долго будет оставаться одной из вершин научной мысли. Многие высказывания Ильина стали пророческими.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00113" y="2879725"/>
            <a:ext cx="8820150" cy="900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>
                <a:solidFill>
                  <a:srgbClr val="000000"/>
                </a:solidFill>
              </a:rPr>
              <a:t>Книги Ильина  </a:t>
            </a:r>
            <a:r>
              <a:rPr lang="en-US" sz="4400" i="1">
                <a:solidFill>
                  <a:srgbClr val="000000"/>
                </a:solidFill>
                <a:hlinkClick r:id="rId3"/>
              </a:rPr>
              <a:t>Читаем здесь</a:t>
            </a:r>
            <a:r>
              <a:rPr lang="en-US" sz="4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140200"/>
            <a:ext cx="1979612" cy="287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3779838"/>
            <a:ext cx="1979613" cy="304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959225"/>
            <a:ext cx="1979612" cy="306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3779838"/>
            <a:ext cx="1800225" cy="306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</a:rPr>
              <a:t>Смерть философа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713" y="2089150"/>
            <a:ext cx="4743450" cy="4932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60475" y="1260475"/>
            <a:ext cx="8459788" cy="86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	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Умер Иван Александрович 21 декабря 1954 г. Был похоронен в Швейцарии, в Цолликоне под Цюрихом. На плите, стоящей на могиле Ильина и его жены (она умерла 30 марта 1963 г.), высечена эпитафия: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79500" y="2190750"/>
            <a:ext cx="1979613" cy="2670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60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 charset="0"/>
              </a:rPr>
              <a:t>Alles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 charset="0"/>
              </a:rPr>
              <a:t>empfunden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 charset="0"/>
              </a:rPr>
              <a:t>So viel gelitten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 charset="0"/>
              </a:rPr>
              <a:t>In Liebe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 charset="0"/>
              </a:rPr>
              <a:t>geschauet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 charset="0"/>
              </a:rPr>
              <a:t>Manches verschuldet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 charset="0"/>
              </a:rPr>
              <a:t>Und wenig verstanden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116013" y="2171700"/>
            <a:ext cx="1800225" cy="2700338"/>
          </a:xfrm>
          <a:prstGeom prst="roundRect">
            <a:avLst>
              <a:gd name="adj" fmla="val 88"/>
            </a:avLst>
          </a:prstGeom>
          <a:gradFill rotWithShape="0">
            <a:gsLst>
              <a:gs pos="0">
                <a:srgbClr val="E6E6E6"/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052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9675" y="4140200"/>
            <a:ext cx="1979613" cy="2909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Всё прочувствовано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Немало претерпето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С любовью созерцаемо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Многому виной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И мало понято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Спасибо Тебе,  вечная Доброта. 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7559675" y="3959225"/>
            <a:ext cx="1979613" cy="3060700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E6E6E6"/>
              </a:gs>
              <a:gs pos="100000">
                <a:srgbClr val="FFFFFF">
                  <a:alpha val="4999"/>
                </a:srgbClr>
              </a:gs>
            </a:gsLst>
            <a:lin ang="5400000" scaled="1"/>
          </a:gra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052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19813" y="2519363"/>
            <a:ext cx="3240087" cy="3165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>
                <a:solidFill>
                  <a:srgbClr val="000000"/>
                </a:solidFill>
              </a:rPr>
              <a:t>	3 октября 2005 года, согласно завещанию покойных, останки Ивана Александровича Ильина, его супруги Натальи Николаевны, а также генерала Антона Ивановича Деникина и его супруги Ксении Васильевны были с почестями</a:t>
            </a:r>
            <a:r>
              <a:rPr lang="de-DE" i="1">
                <a:solidFill>
                  <a:srgbClr val="000000"/>
                </a:solidFill>
              </a:rPr>
              <a:t> </a:t>
            </a:r>
            <a:r>
              <a:rPr lang="de-DE" i="1">
                <a:solidFill>
                  <a:srgbClr val="000000"/>
                </a:solidFill>
                <a:hlinkClick r:id="rId3"/>
              </a:rPr>
              <a:t>перезахоронены</a:t>
            </a:r>
            <a:r>
              <a:rPr lang="de-DE">
                <a:solidFill>
                  <a:srgbClr val="000000"/>
                </a:solidFill>
              </a:rPr>
              <a:t> на кладбище Донского монастыря в Москве.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</a:rPr>
              <a:t>Завещание покойных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940425" y="2339975"/>
            <a:ext cx="3419475" cy="3419475"/>
          </a:xfrm>
          <a:prstGeom prst="roundRect">
            <a:avLst>
              <a:gd name="adj" fmla="val 46"/>
            </a:avLst>
          </a:prstGeom>
          <a:solidFill>
            <a:srgbClr val="996633">
              <a:alpha val="0"/>
            </a:srgbClr>
          </a:soli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5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863" y="1962150"/>
            <a:ext cx="3959225" cy="523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979613"/>
            <a:ext cx="3692525" cy="4500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8613" y="352425"/>
            <a:ext cx="10110787" cy="163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>
              <a:solidFill>
                <a:srgbClr val="000000"/>
              </a:solidFill>
            </a:endParaRPr>
          </a:p>
          <a:p>
            <a:pPr algn="ctr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4400">
                <a:solidFill>
                  <a:srgbClr val="993366"/>
                </a:solidFill>
                <a:latin typeface="Arial Black" pitchFamily="34" charset="0"/>
              </a:rPr>
              <a:t>2008 год. 10 апреля</a:t>
            </a:r>
          </a:p>
          <a:p>
            <a:pPr algn="ctr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2800">
              <a:solidFill>
                <a:srgbClr val="993366"/>
              </a:solidFill>
              <a:latin typeface="Arial Black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00675" y="2441575"/>
            <a:ext cx="3779838" cy="367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>
                <a:solidFill>
                  <a:srgbClr val="000000"/>
                </a:solidFill>
              </a:rPr>
              <a:t>	В Москве на здании Института стран Азии и Африки - старейшем здании МГУ им. Ломоносова на Моховой - в торжественной обстановке открыли мемориальную доску в память о выпускнике и преподавателе университета, русском ученом и философе Иване Александровиче Ильине. Именно на Моховой в начале XX века учился на юридическом факультете студент Ильин. Здесь было начало его пути. 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219700" y="2160588"/>
            <a:ext cx="3959225" cy="3959225"/>
          </a:xfrm>
          <a:prstGeom prst="roundRect">
            <a:avLst>
              <a:gd name="adj" fmla="val 37"/>
            </a:avLst>
          </a:prstGeom>
          <a:solidFill>
            <a:srgbClr val="996633">
              <a:alpha val="0"/>
            </a:srgbClr>
          </a:solidFill>
          <a:ln w="36000" cap="flat">
            <a:solidFill>
              <a:srgbClr val="808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55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439863" y="236538"/>
            <a:ext cx="8135937" cy="842962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Цитаты Ильина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39863" y="1079500"/>
            <a:ext cx="8280400" cy="709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200" i="1">
                <a:solidFill>
                  <a:srgbClr val="993366"/>
                </a:solidFill>
              </a:rPr>
              <a:t>Цитаты из трудов Ильина использовали в своих речах генпрокурор В. В. Устинов и президент В. В. Путин.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32188" y="1800225"/>
            <a:ext cx="3848100" cy="379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2000" b="1">
                <a:solidFill>
                  <a:srgbClr val="804C19"/>
                </a:solidFill>
              </a:rPr>
              <a:t>«Я вглядываюсь в жизнь»</a:t>
            </a:r>
            <a:r>
              <a:rPr lang="de-D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8388" y="2106613"/>
            <a:ext cx="8621712" cy="1646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buSzPct val="4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«Я остаюсь тем, кто я есть; я буду любить то, что привязало мое сердце; и я буду действовать так, пока моя грудь будет подниматься от дыхания жизни». </a:t>
            </a:r>
          </a:p>
          <a:p>
            <a:pPr>
              <a:lnSpc>
                <a:spcPct val="95000"/>
              </a:lnSpc>
              <a:buSzPct val="4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«Да, всё, что есть в мире великого, живёт в молчании. И говорит тишиною».</a:t>
            </a:r>
          </a:p>
          <a:p>
            <a:pPr>
              <a:lnSpc>
                <a:spcPct val="95000"/>
              </a:lnSpc>
              <a:buSzPct val="40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«По чтению можно узнавать человека. Ибо каждый из нас есть то, «что» он читает; и каждый человек есть то, «как» он читает; и все мы становимся тем, что мы вычитываем из прочитанного, — как бы букетом собранных нами в чтении цветов...».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19475" y="3757613"/>
            <a:ext cx="3848100" cy="38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2000" b="1">
                <a:solidFill>
                  <a:srgbClr val="804C19"/>
                </a:solidFill>
              </a:rPr>
              <a:t>«О русском национализме»</a:t>
            </a:r>
            <a:r>
              <a:rPr lang="de-DE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79500" y="4140200"/>
            <a:ext cx="8580438" cy="2165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just">
              <a:buSzPct val="93000"/>
              <a:buFont typeface="Times New Roman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„Быть русским - значит не только говорить по-русски. Но значит воспринимать Россию сердцем, видеть любовию ее драгоценную самобытность и ее во всей вселенской истории неповторимое своеобразие... Быть русским значит верить в Россию так, как верили в нее все русские великие люди, все ее гении и ее строители. Только на этой вере мы сможем утвердить нашу борьбу за нее и нашу победу“.</a:t>
            </a:r>
          </a:p>
          <a:p>
            <a:pPr>
              <a:lnSpc>
                <a:spcPct val="95000"/>
              </a:lnSpc>
              <a:buSzPct val="93000"/>
              <a:buFont typeface="Times New Roman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„Верить в Россию значит видеть и признавать, что душа ее укоренена в Боге и что ее история есть возрастание ее от этих корней. Если мы в это верим, то никакие «провалы» на ее пути, никакие испытания ее сил не могут нас страшить“. </a:t>
            </a:r>
          </a:p>
        </p:txBody>
      </p:sp>
      <p:sp>
        <p:nvSpPr>
          <p:cNvPr id="20487" name="Text Box 7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104900" y="6308725"/>
            <a:ext cx="8435975" cy="892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just">
              <a:buSzPct val="58000"/>
              <a:buFont typeface="Times New Roman" pitchFamily="18" charset="0"/>
              <a:buBlip>
                <a:blip r:embed="rId6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„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Без свободы человеческая жизнь не имеет ни смысла, ни достоинства, и это самое главное. Смысл жизни в том, чтобы любить, творить и молиться. И вот без свободы нельзя ни молиться, ни творить, ни любить.“   </a:t>
            </a:r>
          </a:p>
        </p:txBody>
      </p:sp>
      <p:sp>
        <p:nvSpPr>
          <p:cNvPr id="20488" name="AutoShape 8">
            <a:hlinkClick r:id="rId5"/>
          </p:cNvPr>
          <p:cNvSpPr>
            <a:spLocks noChangeArrowheads="1"/>
          </p:cNvSpPr>
          <p:nvPr/>
        </p:nvSpPr>
        <p:spPr bwMode="auto">
          <a:xfrm>
            <a:off x="8640763" y="7019925"/>
            <a:ext cx="900112" cy="179388"/>
          </a:xfrm>
          <a:prstGeom prst="rightArrow">
            <a:avLst>
              <a:gd name="adj1" fmla="val 50000"/>
              <a:gd name="adj2" fmla="val 125442"/>
            </a:avLst>
          </a:prstGeom>
          <a:solidFill>
            <a:srgbClr val="CC6633"/>
          </a:solidFill>
          <a:ln w="9525" cap="flat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079500" y="2025650"/>
            <a:ext cx="8640763" cy="3422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buSzPct val="58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Философская энциклопедия </a:t>
            </a:r>
            <a:r>
              <a:rPr lang="de-DE">
                <a:solidFill>
                  <a:srgbClr val="000000"/>
                </a:solidFill>
                <a:hlinkClick r:id="rId4"/>
              </a:rPr>
              <a:t>http://dic.academic.ru/dic.nsf/enc_philosophy/432/ИЛЬИН</a:t>
            </a:r>
            <a:r>
              <a:rPr lang="de-DE">
                <a:solidFill>
                  <a:srgbClr val="000000"/>
                </a:solidFill>
              </a:rPr>
              <a:t> </a:t>
            </a:r>
          </a:p>
          <a:p>
            <a:pPr>
              <a:buSzPct val="58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Большая советская энциклопедия </a:t>
            </a:r>
            <a:r>
              <a:rPr lang="de-DE">
                <a:solidFill>
                  <a:srgbClr val="000000"/>
                </a:solidFill>
                <a:hlinkClick r:id="rId5"/>
              </a:rPr>
              <a:t>http://slovari.yandex.ru/ильин иван александрович/БСЭ/Ильин Иван Александрович/</a:t>
            </a:r>
          </a:p>
          <a:p>
            <a:pPr>
              <a:buSzPct val="58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ВикипедиЯ </a:t>
            </a:r>
            <a:r>
              <a:rPr lang="de-DE">
                <a:solidFill>
                  <a:srgbClr val="000000"/>
                </a:solidFill>
                <a:hlinkClick r:id="rId6"/>
              </a:rPr>
              <a:t>http://ru.wikipedia.org/wiki/%C8%EB%FC%E8%ED,_%C8%E2%E0%ED_%C0%EB%E5%EA%F1%E0%ED%E4%F0%EE%E2%E8%F7</a:t>
            </a:r>
          </a:p>
          <a:p>
            <a:pPr>
              <a:buSzPct val="58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Библиографический указетель </a:t>
            </a:r>
            <a:r>
              <a:rPr lang="de-DE">
                <a:solidFill>
                  <a:srgbClr val="000000"/>
                </a:solidFill>
                <a:hlinkClick r:id="rId7"/>
              </a:rPr>
              <a:t>http://www.hrono.info/biograf/bio_i/ilin1ia.php</a:t>
            </a:r>
          </a:p>
          <a:p>
            <a:pPr>
              <a:buSzPct val="58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Большая бесплатная библиотека (Мечта любого книголюба) - Электронные книги в библиотеке бесплатны. Вы можете их читать онлайн или же бесплатно скачать в любом из выбранных форматов: txt, jar и zip. </a:t>
            </a:r>
            <a:r>
              <a:rPr lang="de-DE">
                <a:solidFill>
                  <a:srgbClr val="000000"/>
                </a:solidFill>
                <a:hlinkClick r:id="rId8"/>
              </a:rPr>
              <a:t>http://tululu.org/a7293/</a:t>
            </a:r>
            <a:r>
              <a:rPr lang="de-DE">
                <a:solidFill>
                  <a:srgbClr val="000000"/>
                </a:solidFill>
              </a:rPr>
              <a:t> </a:t>
            </a:r>
          </a:p>
          <a:p>
            <a:pPr>
              <a:buSzPct val="58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Руниверс </a:t>
            </a:r>
            <a:r>
              <a:rPr lang="de-DE">
                <a:solidFill>
                  <a:srgbClr val="000000"/>
                </a:solidFill>
                <a:hlinkClick r:id="rId9"/>
              </a:rPr>
              <a:t>http://www.runivers.ru/philosophy/chronograph/156781/</a:t>
            </a:r>
          </a:p>
          <a:p>
            <a:pPr>
              <a:buSzPct val="58000"/>
              <a:buFont typeface="Times New Roman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 Биография И.А. Ильина по материалам Ю.Т. Лисицы и А.В. Репникова </a:t>
            </a:r>
            <a:r>
              <a:rPr lang="de-DE">
                <a:solidFill>
                  <a:srgbClr val="000000"/>
                </a:solidFill>
                <a:hlinkClick r:id="rId10"/>
              </a:rPr>
              <a:t>http://projectrussia.orthodoxy.ru/PR/bioii.php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0" y="476250"/>
            <a:ext cx="77724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993366"/>
                </a:solidFill>
              </a:rPr>
              <a:t>Список интернет-ресурсов</a:t>
            </a:r>
          </a:p>
        </p:txBody>
      </p:sp>
      <p:sp>
        <p:nvSpPr>
          <p:cNvPr id="21507" name="AutoShape 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640763" y="6659563"/>
            <a:ext cx="720725" cy="3603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804C1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19250" y="454025"/>
            <a:ext cx="7380288" cy="1250950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/>
              <a:t>  Великий мыслитель </a:t>
            </a:r>
            <a:br>
              <a:rPr lang="en-US"/>
            </a:br>
            <a:r>
              <a:rPr lang="en-US"/>
              <a:t>Иван Александрович Ильин 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0475" y="2160588"/>
            <a:ext cx="8280400" cy="5092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8028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000" b="1">
                <a:solidFill>
                  <a:srgbClr val="993366"/>
                </a:solidFill>
              </a:rPr>
              <a:t>"Жить стоит только тем и верить стоит только в то,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000" b="1">
                <a:solidFill>
                  <a:srgbClr val="993366"/>
                </a:solidFill>
              </a:rPr>
              <a:t>за что стоит бороться и умереть, ибо смерть есть истинный и высший критерий для всех жизненных содержаний"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3200">
                <a:solidFill>
                  <a:srgbClr val="000000"/>
                </a:solidFill>
              </a:rPr>
              <a:t>И.А.Ильин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3200">
                <a:solidFill>
                  <a:srgbClr val="000000"/>
                </a:solidFill>
              </a:rPr>
              <a:t> «Путь духовного обновления»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"Потерянный" гений</a:t>
            </a:r>
            <a:r>
              <a:rPr lang="en-US">
                <a:solidFill>
                  <a:srgbClr val="993366"/>
                </a:solidFill>
              </a:rPr>
              <a:t>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79838" y="1800225"/>
            <a:ext cx="5759450" cy="451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Имя замечательного русского мыслителя Ивана Александровича Ильина известно сегодня в России очень мало. Это очень печально, потому что произведения Ивана Александровича удивительны по глубине и по красоте художественного слова, и еще потому, что Иван Ильин любил Россию горячо и самоотверженно, переживал все происходящее на Родине, но никогда не отчаивался и видел в бедах предпосылки к творческому возрастанию; невидимое воскресение в видимом умирании. 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979613"/>
            <a:ext cx="2519363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60475" y="5683250"/>
            <a:ext cx="8194675" cy="1516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Он верил, что возрождение и воскресение России неизбежно, и что произойти оно должно, прежде всего, в нас самих. И путь к воскресению – в непрестанном самосовершенствовании. А помочь нам в этом может – творчество Ивана Ильина.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685800"/>
            <a:ext cx="9720262" cy="790575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>
                <a:latin typeface="Arial Black" pitchFamily="34" charset="0"/>
              </a:rPr>
              <a:t> </a:t>
            </a: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Биография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979613"/>
            <a:ext cx="2519363" cy="3419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60475" y="1979613"/>
            <a:ext cx="5759450" cy="4238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Иван Александрович </a:t>
            </a:r>
            <a:r>
              <a:rPr lang="de-DE" i="1">
                <a:solidFill>
                  <a:srgbClr val="000000"/>
                </a:solidFill>
                <a:latin typeface="Times New Roman" pitchFamily="18" charset="0"/>
                <a:hlinkClick r:id="rId4"/>
              </a:rPr>
              <a:t>Ильин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- философ, мыслитель, ученый правовед, государственный публицист и литературный критик.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Родился в Москве 28 марта (по ст. ст.) 1883 года в дворянской семье присяжного поверенного округа Московской судебной палаты, губернского секретаря Александра Ивановича Ильина и Екатерины Юльевны Ильиной (урожденной Швейкерт фон Штадион). Он был третьим сыном в семье. Старшие братья - Алексей и Александр - станут юристами. 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Отец Ильина - коренной москвич; дед, полковник, служил начальником Кремлевского дворца. По матери Иван Ильин - немецкой крови, его дед - Юлиус Швейкерт – был коллежским советником.</a:t>
            </a:r>
            <a:r>
              <a:rPr lang="de-DE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255588"/>
            <a:ext cx="8640762" cy="1579562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latin typeface="Arial Black" pitchFamily="34" charset="0"/>
              </a:rPr>
              <a:t> </a:t>
            </a: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Важные моменты </a:t>
            </a:r>
            <a:br>
              <a:rPr lang="en-US">
                <a:solidFill>
                  <a:srgbClr val="993366"/>
                </a:solidFill>
                <a:latin typeface="Arial Black" pitchFamily="34" charset="0"/>
              </a:rPr>
            </a:b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  жизни И.А. Ильина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2130425"/>
            <a:ext cx="238125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36663" y="1814513"/>
            <a:ext cx="5940425" cy="553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Начальное образование Ильин получил в гимназии, где проучился пять лет. Окончил ее 31 мая 1901 года с золотой медалью. 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Затем поступил на юридический факультет Московского университета, где преподавали выдающиеся профессора П. Новгородцев и князь Е. Трубецкой. Ильин вошел в научную школу Новгородцева, чьи лекции по истории философии оставили глубокий след в его сознании. "В нем всегда жило чувство живой тайны бытия и мистического благоговения перед нею", - писал он о своем учителе.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По окончании Императорского Московского университета Ильин был удостоен диплома первой степени, а в сентябре 1906 г. на заседании юридического факультета по предложению кн. Е.Н.Трубецкого он был оставлен при университете для подготовки к профессорскому званию.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В 1906 году читал лекции также на Высших женских курсах в Москве.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260475" y="1979613"/>
            <a:ext cx="8280400" cy="4754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</a:rPr>
              <a:t>	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В 1909 году — приват-доцент кафедры истории права и энциклопедии права.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В 1910 году Ильин находится в научной командировке в Германии и Франции, занимаясь изучением новейших течений европейской философии, включая философию жизни и феноменологию.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В 1918 году защитил диссертацию на тему «Философия Гегеля как учение о конкретности Бога и человека» и стал профессором правоведения. Официальные оппоненты — профессор П. И. Новгородцев и профессор князь Е. Н. Трубецкой.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В годы первой русской революции Ильин был человеком довольно радикальных взглядов, но после 1906 года обращается к научной карьере, а политически мигрирует в сторону правого крыла кадетской партии.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В 1922 году за антикоммунистическую деятельность был выслан вместе с другими 160 философами, историками и экономистами на пароходе из России.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26 сентября 1922 года прибыл в Штеттин (Германия, ныне Польша).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55588"/>
            <a:ext cx="8640762" cy="1579562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latin typeface="Arial Black" pitchFamily="34" charset="0"/>
              </a:rPr>
              <a:t> </a:t>
            </a: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Важные моменты жизни из жизни И.А. Ильина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225550" y="1800225"/>
            <a:ext cx="8494713" cy="579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С 1923 по 1934 год работал профессором в Русском научном институте в Берлине, содержавшимся на средства Министерства иностранных дел Германии. 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После 1930 года финансирование РНИ германским правительством практически прекратилось, и Ильин зарабатывал, выступая на антикоммунистических митингах и публикуясь в кругах так называемого «политического протестантизма» (издательство «Эккарт»). 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С 1920-х годов Ильин стал одним из главных идеологов русского Белого движения в эмиграции, а с 1927 по 1930 год был редактором и издателем журнала «Русский колокол».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В 1934 году был уволен с работы и преследовался гестапо.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В 1938 году он покинул Германию, перебравшись в Швейцарию, где закрепился благодаря первоначальной финансовой поддержке Сергея Рахманинова. В пригороде Цюриха Цолликоне Иван Александрович продолжил научную деятельность до конца своих дней. Здесь были написаны книги «Поющее сердце. Книга тихих созерцаний», «Путь к очевидности» и «Аксиомы религиозного опыта».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	До 1990-х в России об Ильине почти не говорили. В 1989 году в России начали публиковать труды Ильина; с 1993 по 2008 год выпущено 28 томов собрания сочинений (составитель — Ю. Т. Лисица).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55588"/>
            <a:ext cx="8640762" cy="1579562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latin typeface="Arial Black" pitchFamily="34" charset="0"/>
              </a:rPr>
              <a:t> </a:t>
            </a:r>
            <a:r>
              <a:rPr lang="en-US">
                <a:solidFill>
                  <a:srgbClr val="993366"/>
                </a:solidFill>
                <a:latin typeface="Arial Black" pitchFamily="34" charset="0"/>
              </a:rPr>
              <a:t>Важные моменты жизни из жизни И.А. Ильина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60475" y="1714500"/>
            <a:ext cx="8280400" cy="1425575"/>
          </a:xfrm>
          <a:ln/>
        </p:spPr>
        <p:txBody>
          <a:bodyPr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>
                <a:latin typeface="Times New Roman" pitchFamily="18" charset="0"/>
              </a:rPr>
              <a:t>	27 августа 1906 года Ильин венчался в церкви Рождества Христова</a:t>
            </a:r>
            <a:br>
              <a:rPr lang="en-US" sz="1800">
                <a:latin typeface="Times New Roman" pitchFamily="18" charset="0"/>
              </a:rPr>
            </a:br>
            <a:r>
              <a:rPr lang="en-US" sz="1800">
                <a:latin typeface="Times New Roman" pitchFamily="18" charset="0"/>
              </a:rPr>
              <a:t> в селе Быково с Натальей Николаевной Вокач,</a:t>
            </a:r>
            <a:br>
              <a:rPr lang="en-US" sz="1800">
                <a:latin typeface="Times New Roman" pitchFamily="18" charset="0"/>
              </a:rPr>
            </a:br>
            <a:r>
              <a:rPr lang="en-US" sz="1800">
                <a:latin typeface="Times New Roman" pitchFamily="18" charset="0"/>
              </a:rPr>
              <a:t> которая была духовно близка ему (она занималась философией, искусствоведением, историей) и разделяла с ним все невзгоды его жизни.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240088"/>
            <a:ext cx="2606675" cy="3395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863" y="3240088"/>
            <a:ext cx="2879725" cy="3441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221413" y="6659563"/>
            <a:ext cx="3498850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>
                <a:solidFill>
                  <a:srgbClr val="000000"/>
                </a:solidFill>
              </a:rPr>
              <a:t>Ильина (Вокач)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>
                <a:solidFill>
                  <a:srgbClr val="000000"/>
                </a:solidFill>
              </a:rPr>
              <a:t> Наталья Николаевна,1912 г.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60475" y="6659563"/>
            <a:ext cx="3240088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>
                <a:solidFill>
                  <a:srgbClr val="000000"/>
                </a:solidFill>
              </a:rPr>
              <a:t>Ильин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>
                <a:solidFill>
                  <a:srgbClr val="000000"/>
                </a:solidFill>
              </a:rPr>
              <a:t>Иван Александрович, 1909 г.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9388" y="685800"/>
            <a:ext cx="9720262" cy="790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4400">
                <a:solidFill>
                  <a:srgbClr val="993366"/>
                </a:solidFill>
                <a:latin typeface="Arial Black" pitchFamily="34" charset="0"/>
              </a:rPr>
              <a:t>Личная жизнь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2160588"/>
            <a:ext cx="5218112" cy="3779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60588" y="6119813"/>
            <a:ext cx="6103937" cy="860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>
                <a:solidFill>
                  <a:srgbClr val="000000"/>
                </a:solidFill>
              </a:rPr>
              <a:t>Н.Н. Ильина и И.А. Ильин. Цюрих, 1954 г.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39975" y="422275"/>
            <a:ext cx="6103938" cy="1196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 sz="2600">
                <a:solidFill>
                  <a:srgbClr val="000000"/>
                </a:solidFill>
              </a:rPr>
              <a:t>Из альбома «Иван Ильин и Россия»,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 sz="2600">
                <a:solidFill>
                  <a:srgbClr val="000000"/>
                </a:solidFill>
              </a:rPr>
              <a:t> Автор-составитель Лисица,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 sz="2600">
                <a:solidFill>
                  <a:srgbClr val="000000"/>
                </a:solidFill>
              </a:rPr>
              <a:t> Из-во «Русская книга», 1999 г.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1043</Words>
  <PresentationFormat>Произвольный</PresentationFormat>
  <Paragraphs>145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Arial Unicode MS</vt:lpstr>
      <vt:lpstr>Arial Black</vt:lpstr>
      <vt:lpstr>StarSymbol</vt:lpstr>
      <vt:lpstr>Wingdings</vt:lpstr>
      <vt:lpstr>Тема Office</vt:lpstr>
      <vt:lpstr>  Великий мыслитель  Иван Александрович Ильин </vt:lpstr>
      <vt:lpstr>  Великий мыслитель  Иван Александрович Ильин </vt:lpstr>
      <vt:lpstr>"Потерянный" гений </vt:lpstr>
      <vt:lpstr> Биография</vt:lpstr>
      <vt:lpstr> Важные моменты    жизни И.А. Ильина </vt:lpstr>
      <vt:lpstr> Важные моменты жизни из жизни И.А. Ильина </vt:lpstr>
      <vt:lpstr> Важные моменты жизни из жизни И.А. Ильина </vt:lpstr>
      <vt:lpstr> 27 августа 1906 года Ильин венчался в церкви Рождества Христова  в селе Быково с Натальей Николаевной Вокач,  которая была духовно близка ему (она занималась философией, искусствоведением, историей) и разделяла с ним все невзгоды его жизни. </vt:lpstr>
      <vt:lpstr>Слайд 9</vt:lpstr>
      <vt:lpstr>Труды Ильина И.А.</vt:lpstr>
      <vt:lpstr>Патриотизм по Ильину</vt:lpstr>
      <vt:lpstr>Национализм по Ильину</vt:lpstr>
      <vt:lpstr>Думы Ильина  о русских людях</vt:lpstr>
      <vt:lpstr>О наследии И.А.Ильина</vt:lpstr>
      <vt:lpstr>Смерть философа</vt:lpstr>
      <vt:lpstr>Завещание покойных</vt:lpstr>
      <vt:lpstr>Слайд 17</vt:lpstr>
      <vt:lpstr>Цитаты Ильина </vt:lpstr>
      <vt:lpstr>Список интернет-ресурсов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Великий мыслитель  Иван Александрович Ильин </dc:title>
  <cp:lastModifiedBy>biblioteka</cp:lastModifiedBy>
  <cp:revision>14</cp:revision>
  <cp:lastPrinted>1601-01-01T00:00:00Z</cp:lastPrinted>
  <dcterms:created xsi:type="dcterms:W3CDTF">2009-04-16T07:32:32Z</dcterms:created>
  <dcterms:modified xsi:type="dcterms:W3CDTF">2018-08-28T10:57:05Z</dcterms:modified>
</cp:coreProperties>
</file>