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5" r:id="rId7"/>
    <p:sldId id="266" r:id="rId8"/>
    <p:sldId id="267" r:id="rId9"/>
    <p:sldId id="263" r:id="rId10"/>
    <p:sldId id="264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1720-A237-45F8-AE0C-4A53A17D3B4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C83A-3726-4A9B-A165-BEF379953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C122-0F41-4E4A-BF01-0975A14DA9D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1F50-4E73-4C29-BF3D-CD7FE227D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3374-E225-4512-BFEF-F59E1C28E9C6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4F5E-FD7A-4939-BD14-2E851D2CE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A883-072A-4A6D-811B-CD2533F32CC4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6328-92E2-465A-9214-B4800ED1C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217F-1EAB-4A0D-9642-88D2400DB82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8FE-A805-4142-9B00-A42BFBAB9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83B4-5E93-4580-87EC-5065D6160AF7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0003-C28E-452E-94B6-572B90E22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171E-D0CC-416D-B762-1B8D82D5115E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935C-BE72-4129-8982-BF246EB13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A9C8-3DC1-436F-9E42-A441233EB3E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481E-6612-409C-ADF2-3F482A410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DA07-F26E-4A22-8BA3-6821E0C2A48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BCCE-81D5-4359-AADD-06312F5AC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7C41-0091-4FF9-A82F-25B180E5692B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A5D8-2A6D-4F3A-9CB0-CAB9DF6A6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5A86-F869-4645-93E7-44B784AAF796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3BF3-0D36-4865-99A2-156F7DA13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2A4564-CDD6-4F0C-B213-EE8F782C372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ADD72-A363-4E86-ACDE-B7C4FE86B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468313" y="549275"/>
            <a:ext cx="78438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Revue Cyrillic"/>
                <a:ea typeface="Revue Cyrillic"/>
                <a:cs typeface="Revue Cyrillic"/>
              </a:rPr>
              <a:t>Познавательная </a:t>
            </a:r>
            <a:r>
              <a:rPr lang="ru-RU" sz="3200" dirty="0">
                <a:solidFill>
                  <a:srgbClr val="0070C0"/>
                </a:solidFill>
                <a:latin typeface="Revue Cyrillic"/>
                <a:ea typeface="Revue Cyrillic"/>
                <a:cs typeface="Revue Cyrillic"/>
              </a:rPr>
              <a:t>викторина</a:t>
            </a:r>
            <a:r>
              <a:rPr lang="ru-RU" sz="3200" dirty="0">
                <a:solidFill>
                  <a:srgbClr val="0070C0"/>
                </a:solidFill>
                <a:latin typeface="Revue Cyrillic"/>
                <a:ea typeface="Segoe UI Symbol"/>
                <a:cs typeface="Revue Cyrillic"/>
              </a:rPr>
              <a:t> </a:t>
            </a:r>
            <a:endParaRPr lang="ru-RU" sz="3200" dirty="0">
              <a:solidFill>
                <a:srgbClr val="0070C0"/>
              </a:solidFill>
              <a:latin typeface="Revue Cyrillic"/>
              <a:ea typeface="Revue Cyrillic"/>
              <a:cs typeface="Revue Cyrillic"/>
            </a:endParaRPr>
          </a:p>
          <a:p>
            <a:pPr algn="ctr"/>
            <a:r>
              <a:rPr lang="ru-RU" sz="3200" dirty="0">
                <a:solidFill>
                  <a:srgbClr val="0070C0"/>
                </a:solidFill>
                <a:latin typeface="Revue Cyrillic"/>
                <a:ea typeface="Revue Cyrillic"/>
                <a:cs typeface="Revue Cyrillic"/>
              </a:rPr>
              <a:t>с участием детей и родителей</a:t>
            </a:r>
            <a:r>
              <a:rPr lang="ru-RU" sz="3200" dirty="0">
                <a:solidFill>
                  <a:srgbClr val="0070C0"/>
                </a:solidFill>
                <a:latin typeface="Revue Cyrillic"/>
                <a:ea typeface="Segoe UI Symbol"/>
                <a:cs typeface="Segoe UI Symbol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Revue Cyrillic"/>
                <a:ea typeface="Segoe UI Symbol"/>
                <a:cs typeface="Segoe UI Symbol"/>
              </a:rPr>
            </a:br>
            <a:endParaRPr lang="ru-RU" sz="3200" dirty="0">
              <a:solidFill>
                <a:srgbClr val="0070C0"/>
              </a:solidFill>
              <a:latin typeface="Revue Cyrillic"/>
              <a:ea typeface="Revue Cyrillic"/>
              <a:cs typeface="Revue Cyrillic"/>
            </a:endParaRPr>
          </a:p>
          <a:p>
            <a:pPr algn="ctr"/>
            <a:r>
              <a:rPr lang="ru-RU" sz="4400" dirty="0">
                <a:solidFill>
                  <a:schemeClr val="accent2"/>
                </a:solidFill>
                <a:latin typeface="Revue Cyrillic"/>
                <a:ea typeface="Revue Cyrillic"/>
                <a:cs typeface="Revue Cyrillic"/>
              </a:rPr>
              <a:t>«</a:t>
            </a:r>
            <a:r>
              <a:rPr lang="ru-RU" sz="4400" dirty="0">
                <a:solidFill>
                  <a:srgbClr val="C00000"/>
                </a:solidFill>
                <a:latin typeface="Revue Cyrillic"/>
                <a:ea typeface="Revue Cyrillic"/>
                <a:cs typeface="Revue Cyrillic"/>
              </a:rPr>
              <a:t>Весёлое </a:t>
            </a:r>
          </a:p>
          <a:p>
            <a:pPr algn="ctr"/>
            <a:r>
              <a:rPr lang="ru-RU" sz="4400" dirty="0" err="1">
                <a:solidFill>
                  <a:srgbClr val="C00000"/>
                </a:solidFill>
                <a:latin typeface="Revue Cyrillic"/>
                <a:ea typeface="Revue Cyrillic"/>
                <a:cs typeface="Revue Cyrillic"/>
              </a:rPr>
              <a:t>азбуковедение</a:t>
            </a:r>
            <a:r>
              <a:rPr lang="ru-RU" sz="4400" dirty="0">
                <a:solidFill>
                  <a:srgbClr val="C00000"/>
                </a:solidFill>
                <a:latin typeface="Revue Cyrillic"/>
                <a:ea typeface="Segoe UI Symbol"/>
                <a:cs typeface="Segoe UI Symbol"/>
              </a:rPr>
              <a:t>»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5856" y="3186174"/>
            <a:ext cx="576064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Дорошина Валентина Павловна</a:t>
            </a:r>
            <a:r>
              <a:rPr kumimoji="0" lang="ru-RU" sz="1400" b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400" b="1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r>
              <a:rPr kumimoji="0" lang="ru-RU" sz="1400" b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педагог-психолог высшей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квалификационной категории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2138" algn="ctr"/>
                <a:tab pos="6011863" algn="r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МАДОУ № 140</a:t>
            </a:r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«Центр развития ребенка – детский сад»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71127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Правила игры для родителей:</a:t>
            </a:r>
            <a:r>
              <a:rPr lang="ru-RU" sz="2000" dirty="0" smtClean="0"/>
              <a:t> найти как можно больше слов. 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8837306"/>
              </p:ext>
            </p:extLst>
          </p:nvPr>
        </p:nvGraphicFramePr>
        <p:xfrm>
          <a:off x="2346528" y="1704906"/>
          <a:ext cx="5897880" cy="3169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42010"/>
                <a:gridCol w="842645"/>
                <a:gridCol w="842645"/>
                <a:gridCol w="842645"/>
                <a:gridCol w="842645"/>
                <a:gridCol w="842645"/>
                <a:gridCol w="8426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8837306"/>
              </p:ext>
            </p:extLst>
          </p:nvPr>
        </p:nvGraphicFramePr>
        <p:xfrm>
          <a:off x="2346528" y="1700808"/>
          <a:ext cx="5897880" cy="3169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42010"/>
                <a:gridCol w="842645"/>
                <a:gridCol w="842645"/>
                <a:gridCol w="842645"/>
                <a:gridCol w="842645"/>
                <a:gridCol w="842645"/>
                <a:gridCol w="8426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042988" y="7651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35696" y="1084412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sz="2400" b="1" dirty="0">
                <a:solidFill>
                  <a:srgbClr val="0070C0"/>
                </a:solidFill>
              </a:rPr>
              <a:t>Игра </a:t>
            </a: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i="1" dirty="0" smtClean="0">
                <a:solidFill>
                  <a:srgbClr val="0070C0"/>
                </a:solidFill>
              </a:rPr>
              <a:t>Звездный час»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343" y="1648123"/>
            <a:ext cx="662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Правила игры для детей:</a:t>
            </a:r>
            <a:r>
              <a:rPr lang="ru-RU" sz="2000" dirty="0" smtClean="0"/>
              <a:t> составить как можно больше слов из слова…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8693" y="2967335"/>
            <a:ext cx="5686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ПРОСТОКВАША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1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67744" y="980728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sz="2400" b="1" dirty="0">
                <a:solidFill>
                  <a:srgbClr val="0070C0"/>
                </a:solidFill>
              </a:rPr>
              <a:t>Игра </a:t>
            </a: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i="1" dirty="0" smtClean="0">
                <a:solidFill>
                  <a:srgbClr val="0070C0"/>
                </a:solidFill>
              </a:rPr>
              <a:t>Разгадай ребус»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6504" y="1988840"/>
            <a:ext cx="5585895" cy="2234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1159" y="1618481"/>
            <a:ext cx="4856584" cy="3175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8474" y="1988840"/>
            <a:ext cx="6096000" cy="2495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5234" y="2501888"/>
            <a:ext cx="5207165" cy="1523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8483" y="2225399"/>
            <a:ext cx="5500665" cy="1976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05053" y="2225399"/>
            <a:ext cx="6327524" cy="18510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3" y="1442393"/>
            <a:ext cx="5433376" cy="3712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08" y="1833101"/>
            <a:ext cx="4562205" cy="3105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5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29024" y="2333245"/>
            <a:ext cx="61623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МОЛОДЦЫ!!!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9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1154" y="949316"/>
            <a:ext cx="62642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sz="2800" b="1" dirty="0">
                <a:solidFill>
                  <a:srgbClr val="0070C0"/>
                </a:solidFill>
              </a:rPr>
              <a:t>Игра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>
              <a:tabLst>
                <a:tab pos="785813" algn="l"/>
              </a:tabLst>
            </a:pP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i="1" dirty="0">
                <a:solidFill>
                  <a:srgbClr val="0070C0"/>
                </a:solidFill>
              </a:rPr>
              <a:t>Расшифруй слова-анаграммы»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2204864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Ярд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4471" y="2204864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шра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4728" y="2227058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дём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3788" y="2217018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лост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8457" y="2157769"/>
            <a:ext cx="3722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акша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3531" y="2204864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кюл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9801" y="2157769"/>
            <a:ext cx="3821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улна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78457" y="2168469"/>
            <a:ext cx="37328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ухам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1805" y="2124467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заро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9892" y="2181442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улк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73588" y="2167809"/>
            <a:ext cx="35287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стли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1804" y="2157769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кам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5177" y="2141118"/>
            <a:ext cx="36314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аизм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37974" y="2167167"/>
            <a:ext cx="33999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лосн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1351" y="2204250"/>
            <a:ext cx="3610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лёкн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26234" y="2249866"/>
            <a:ext cx="37801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ганик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19346" y="2195518"/>
            <a:ext cx="4273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номил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00199" y="2226265"/>
            <a:ext cx="40321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навес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81314" y="2215258"/>
            <a:ext cx="36439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тапар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73397" y="2206526"/>
            <a:ext cx="34365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клов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89549" y="2226265"/>
            <a:ext cx="45330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кобаса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13608" y="2272674"/>
            <a:ext cx="50683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лимана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87824" y="2060848"/>
            <a:ext cx="29835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табр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842" y="1988840"/>
            <a:ext cx="2749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кугр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8820" y="1988840"/>
            <a:ext cx="30925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лаис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0579" y="2018549"/>
            <a:ext cx="33489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члюк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2867" y="2031139"/>
            <a:ext cx="32508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ремо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5292" y="2060848"/>
            <a:ext cx="21595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икт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3066" y="2036791"/>
            <a:ext cx="26130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дмо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5194" y="2090248"/>
            <a:ext cx="31001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нолс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4042" y="2087854"/>
            <a:ext cx="4028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лошак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7060" y="2088040"/>
            <a:ext cx="2816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озак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9469" y="2109451"/>
            <a:ext cx="30107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теид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9885" y="2078914"/>
            <a:ext cx="22974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упс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0336" y="2020672"/>
            <a:ext cx="28693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гурд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33817" y="2128654"/>
            <a:ext cx="3044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квол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5418" y="2077483"/>
            <a:ext cx="42931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акшиш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60087" y="2084905"/>
            <a:ext cx="28374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кузв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23756" y="2062279"/>
            <a:ext cx="29803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карп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6764" y="2147857"/>
            <a:ext cx="49904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амшина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7213" y="2152387"/>
            <a:ext cx="38010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набан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0791" y="2149288"/>
            <a:ext cx="36549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вукаб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27773" y="2124619"/>
            <a:ext cx="42083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буказа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39619" y="2127888"/>
            <a:ext cx="43683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никеуч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84438" y="758359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sz="2800" b="1" dirty="0">
                <a:solidFill>
                  <a:srgbClr val="0070C0"/>
                </a:solidFill>
              </a:rPr>
              <a:t>Игра «</a:t>
            </a:r>
            <a:r>
              <a:rPr lang="ru-RU" sz="2800" b="1" i="1" dirty="0">
                <a:solidFill>
                  <a:srgbClr val="0070C0"/>
                </a:solidFill>
              </a:rPr>
              <a:t>Расшифруй пословицу»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95513" y="1700213"/>
            <a:ext cx="61928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Правила игры:</a:t>
            </a:r>
            <a:r>
              <a:rPr lang="ru-RU" sz="2800" dirty="0"/>
              <a:t> Детям и родителям предлагаются иллюстрации из сказок и ряд пословиц. Родителям необходимо соотнести иллюстрацию и пословицу, ребенку – назвать сказку и подобрать картинку.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63713" y="666026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sz="2000" b="1" dirty="0">
                <a:solidFill>
                  <a:srgbClr val="0070C0"/>
                </a:solidFill>
              </a:rPr>
              <a:t>Игра </a:t>
            </a:r>
            <a:r>
              <a:rPr lang="ru-RU" sz="2000" b="1" i="1" dirty="0">
                <a:solidFill>
                  <a:srgbClr val="0070C0"/>
                </a:solidFill>
              </a:rPr>
              <a:t>«Волшебная палочка феи </a:t>
            </a:r>
            <a:r>
              <a:rPr lang="ru-RU" sz="2000" b="1" i="1" dirty="0" err="1">
                <a:solidFill>
                  <a:srgbClr val="0070C0"/>
                </a:solidFill>
              </a:rPr>
              <a:t>Словарины</a:t>
            </a:r>
            <a:r>
              <a:rPr lang="ru-RU" sz="2000" b="1" i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03350" y="1557338"/>
            <a:ext cx="662503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Ты </a:t>
            </a:r>
            <a:r>
              <a:rPr lang="ru-RU" sz="2000" b="1" dirty="0" smtClean="0">
                <a:solidFill>
                  <a:srgbClr val="FF0000"/>
                </a:solidFill>
              </a:rPr>
              <a:t>был         </a:t>
            </a:r>
            <a:r>
              <a:rPr lang="ru-RU" sz="2000" b="1" dirty="0">
                <a:solidFill>
                  <a:srgbClr val="FF0000"/>
                </a:solidFill>
              </a:rPr>
              <a:t>Стал маленьким	</a:t>
            </a:r>
            <a:r>
              <a:rPr lang="ru-RU" sz="2000" b="1" dirty="0" smtClean="0">
                <a:solidFill>
                  <a:srgbClr val="FF0000"/>
                </a:solidFill>
              </a:rPr>
              <a:t>Стал </a:t>
            </a:r>
            <a:r>
              <a:rPr lang="ru-RU" sz="2000" b="1" dirty="0">
                <a:solidFill>
                  <a:srgbClr val="FF0000"/>
                </a:solidFill>
              </a:rPr>
              <a:t>большим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домом</a:t>
            </a:r>
            <a:r>
              <a:rPr lang="ru-RU" dirty="0"/>
              <a:t>	</a:t>
            </a:r>
          </a:p>
          <a:p>
            <a:r>
              <a:rPr lang="ru-RU" dirty="0"/>
              <a:t>мостом	</a:t>
            </a:r>
          </a:p>
          <a:p>
            <a:r>
              <a:rPr lang="ru-RU" dirty="0"/>
              <a:t>дождем	</a:t>
            </a:r>
          </a:p>
          <a:p>
            <a:r>
              <a:rPr lang="ru-RU" dirty="0"/>
              <a:t>котом	</a:t>
            </a:r>
          </a:p>
          <a:p>
            <a:r>
              <a:rPr lang="ru-RU" dirty="0"/>
              <a:t>с</a:t>
            </a:r>
            <a:r>
              <a:rPr lang="ru-RU" dirty="0" smtClean="0"/>
              <a:t>амолетом</a:t>
            </a:r>
          </a:p>
          <a:p>
            <a:r>
              <a:rPr lang="ru-RU" dirty="0" smtClean="0"/>
              <a:t>носом</a:t>
            </a:r>
          </a:p>
          <a:p>
            <a:r>
              <a:rPr lang="ru-RU" dirty="0" smtClean="0"/>
              <a:t>рукой</a:t>
            </a:r>
          </a:p>
          <a:p>
            <a:r>
              <a:rPr lang="ru-RU" dirty="0" smtClean="0"/>
              <a:t>ногой</a:t>
            </a:r>
            <a:endParaRPr lang="ru-RU" dirty="0"/>
          </a:p>
          <a:p>
            <a:endParaRPr lang="ru-RU" dirty="0"/>
          </a:p>
          <a:p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484438" y="819914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sz="2000" b="1" dirty="0">
                <a:solidFill>
                  <a:srgbClr val="0070C0"/>
                </a:solidFill>
              </a:rPr>
              <a:t>Игра </a:t>
            </a:r>
            <a:r>
              <a:rPr lang="ru-RU" sz="2000" b="1" i="1" dirty="0">
                <a:solidFill>
                  <a:srgbClr val="0070C0"/>
                </a:solidFill>
              </a:rPr>
              <a:t>«Скажи наоборот»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2132856"/>
            <a:ext cx="31323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зима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4213" y="2132856"/>
            <a:ext cx="31940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жара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9889" y="2132856"/>
            <a:ext cx="45881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правда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3078" y="2132856"/>
            <a:ext cx="35780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богач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5182" y="2132856"/>
            <a:ext cx="5944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смеяться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0775" y="2132856"/>
            <a:ext cx="50704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горький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1691" y="2169962"/>
            <a:ext cx="6264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полезный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4848" y="2169962"/>
            <a:ext cx="51938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близкий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515" y="2169962"/>
            <a:ext cx="6078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ложиться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03236" y="2154076"/>
            <a:ext cx="5793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говорить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63713" y="836613"/>
            <a:ext cx="571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b="1" dirty="0">
                <a:solidFill>
                  <a:srgbClr val="0070C0"/>
                </a:solidFill>
              </a:rPr>
              <a:t>Игра «</a:t>
            </a:r>
            <a:r>
              <a:rPr lang="ru-RU" b="1" i="1" dirty="0">
                <a:solidFill>
                  <a:srgbClr val="0070C0"/>
                </a:solidFill>
              </a:rPr>
              <a:t>Кто как голос подает»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341438"/>
            <a:ext cx="4392488" cy="3499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7276" y="1341438"/>
            <a:ext cx="4608512" cy="3686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0076" y="1341438"/>
            <a:ext cx="4749622" cy="3363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5741" y="1445294"/>
            <a:ext cx="4897658" cy="342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7276" y="1216828"/>
            <a:ext cx="4175745" cy="4124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46" y="1367533"/>
            <a:ext cx="5066666" cy="35555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9566" y="1148095"/>
            <a:ext cx="3359266" cy="41930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1472" y="1457212"/>
            <a:ext cx="4319761" cy="36950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987" y="1148095"/>
            <a:ext cx="5975149" cy="3943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40" y="1477244"/>
            <a:ext cx="4603705" cy="3336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964" y="1540141"/>
            <a:ext cx="3598146" cy="365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63713" y="836613"/>
            <a:ext cx="571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b="1" dirty="0">
                <a:solidFill>
                  <a:srgbClr val="0070C0"/>
                </a:solidFill>
              </a:rPr>
              <a:t>Игра «</a:t>
            </a:r>
            <a:r>
              <a:rPr lang="ru-RU" b="1" i="1" dirty="0">
                <a:solidFill>
                  <a:srgbClr val="0070C0"/>
                </a:solidFill>
              </a:rPr>
              <a:t>Кто </a:t>
            </a:r>
            <a:r>
              <a:rPr lang="ru-RU" b="1" i="1" dirty="0" smtClean="0">
                <a:solidFill>
                  <a:srgbClr val="0070C0"/>
                </a:solidFill>
              </a:rPr>
              <a:t>где живет»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3085" y="1536549"/>
            <a:ext cx="6876256" cy="3438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590099"/>
            <a:ext cx="5143736" cy="3384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8" y="1306412"/>
            <a:ext cx="3933329" cy="3849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7478" y="1481289"/>
            <a:ext cx="5399881" cy="3738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8482" r="16540"/>
          <a:stretch/>
        </p:blipFill>
        <p:spPr>
          <a:xfrm>
            <a:off x="1722150" y="1088782"/>
            <a:ext cx="6565791" cy="3505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468" y="1615809"/>
            <a:ext cx="3305956" cy="3230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37" y="1425659"/>
            <a:ext cx="4341023" cy="33004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137" y="1162959"/>
            <a:ext cx="4528419" cy="40567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0034" y="1132135"/>
            <a:ext cx="4273734" cy="4023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994" y="1261473"/>
            <a:ext cx="638175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042988" y="7651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9651457"/>
              </p:ext>
            </p:extLst>
          </p:nvPr>
        </p:nvGraphicFramePr>
        <p:xfrm>
          <a:off x="1835696" y="2666207"/>
          <a:ext cx="5897880" cy="1981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74470"/>
                <a:gridCol w="1474470"/>
                <a:gridCol w="1474470"/>
                <a:gridCol w="147447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до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ут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err="1" smtClean="0">
                          <a:effectLst/>
                        </a:rPr>
                        <a:t>ро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err="1" smtClean="0">
                          <a:effectLst/>
                        </a:rPr>
                        <a:t>шо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err="1" smtClean="0">
                          <a:effectLst/>
                        </a:rPr>
                        <a:t>бан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</a:rPr>
                        <a:t>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</a:rPr>
                        <a:t>га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err="1" smtClean="0">
                          <a:effectLst/>
                        </a:rPr>
                        <a:t>рох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</a:rPr>
                        <a:t>по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err="1" smtClean="0">
                          <a:effectLst/>
                        </a:rPr>
                        <a:t>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</a:rPr>
                        <a:t>ба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ран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са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35696" y="1084412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85813" algn="l"/>
              </a:tabLst>
            </a:pPr>
            <a:r>
              <a:rPr lang="ru-RU" sz="2400" b="1" dirty="0">
                <a:solidFill>
                  <a:srgbClr val="0070C0"/>
                </a:solidFill>
              </a:rPr>
              <a:t>Игра </a:t>
            </a: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i="1" dirty="0" smtClean="0">
                <a:solidFill>
                  <a:srgbClr val="0070C0"/>
                </a:solidFill>
              </a:rPr>
              <a:t>Волшебные таблички»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343" y="1677000"/>
            <a:ext cx="662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Правила игры для детей:</a:t>
            </a:r>
            <a:r>
              <a:rPr lang="ru-RU" sz="2000" dirty="0" smtClean="0"/>
              <a:t> составить как можно больше слов в любом порядке.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336</Words>
  <Application>Microsoft Office PowerPoint</Application>
  <PresentationFormat>Экран (4:3)</PresentationFormat>
  <Paragraphs>233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Павловна</dc:creator>
  <cp:lastModifiedBy>1</cp:lastModifiedBy>
  <cp:revision>25</cp:revision>
  <dcterms:created xsi:type="dcterms:W3CDTF">2015-12-03T01:10:40Z</dcterms:created>
  <dcterms:modified xsi:type="dcterms:W3CDTF">2020-12-21T17:16:42Z</dcterms:modified>
</cp:coreProperties>
</file>