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57" r:id="rId5"/>
    <p:sldId id="263" r:id="rId6"/>
    <p:sldId id="260" r:id="rId7"/>
    <p:sldId id="272" r:id="rId8"/>
    <p:sldId id="270" r:id="rId9"/>
    <p:sldId id="264" r:id="rId10"/>
    <p:sldId id="273" r:id="rId11"/>
    <p:sldId id="279" r:id="rId12"/>
    <p:sldId id="271" r:id="rId13"/>
    <p:sldId id="261" r:id="rId14"/>
    <p:sldId id="268" r:id="rId15"/>
    <p:sldId id="266" r:id="rId16"/>
    <p:sldId id="275" r:id="rId17"/>
    <p:sldId id="276" r:id="rId18"/>
    <p:sldId id="280" r:id="rId19"/>
    <p:sldId id="267" r:id="rId20"/>
    <p:sldId id="278" r:id="rId21"/>
    <p:sldId id="281" r:id="rId22"/>
    <p:sldId id="283" r:id="rId23"/>
    <p:sldId id="282" r:id="rId24"/>
    <p:sldId id="28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FA249-7575-4F9D-A2FE-517E976BDDE8}" type="datetimeFigureOut">
              <a:rPr lang="ru-RU" smtClean="0"/>
              <a:pPr/>
              <a:t>07.04.2024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422DD-913B-42DB-903E-7175CA7A9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422DD-913B-42DB-903E-7175CA7A94DF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3A0B-C96D-4E3F-B613-B65482C26E07}" type="datetimeFigureOut">
              <a:rPr lang="ru-RU"/>
              <a:pPr>
                <a:defRPr/>
              </a:pPr>
              <a:t>07.04.2024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2139C-A1B4-48D3-B3FC-0265FADD6C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3FC1-5AD8-41F9-A40E-74C9A99E9AAD}" type="datetimeFigureOut">
              <a:rPr lang="ru-RU"/>
              <a:pPr>
                <a:defRPr/>
              </a:pPr>
              <a:t>07.04.2024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2A0B-4D59-426A-BC28-154971CACA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B1C6E-B01E-445B-BAEB-A5F3BBA8F422}" type="datetimeFigureOut">
              <a:rPr lang="ru-RU"/>
              <a:pPr>
                <a:defRPr/>
              </a:pPr>
              <a:t>07.04.2024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C2C8-E1D8-46A4-AE86-638794B1DA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B3EA-8108-415C-B9CB-FEBE4EEACBB4}" type="datetimeFigureOut">
              <a:rPr lang="ru-RU"/>
              <a:pPr>
                <a:defRPr/>
              </a:pPr>
              <a:t>07.04.2024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FE9B1-6F87-4818-A077-87FEF27221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73832-5B5F-479B-9622-4656C2C970EF}" type="datetimeFigureOut">
              <a:rPr lang="ru-RU"/>
              <a:pPr>
                <a:defRPr/>
              </a:pPr>
              <a:t>07.04.2024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2ECD-F7A9-4B02-947F-00F0BDCEEF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E20F-7EBB-4902-9EAE-7B285CD80DAB}" type="datetimeFigureOut">
              <a:rPr lang="ru-RU"/>
              <a:pPr>
                <a:defRPr/>
              </a:pPr>
              <a:t>07.04.2024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8F47-43B1-47C7-993F-EE14803609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A4388-0C6C-4FC7-94DC-DE7304DD381B}" type="datetimeFigureOut">
              <a:rPr lang="ru-RU"/>
              <a:pPr>
                <a:defRPr/>
              </a:pPr>
              <a:t>07.04.2024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6173-7A54-4816-8811-F68B6BAE63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6384-9296-4D8F-8B39-08F03695331D}" type="datetimeFigureOut">
              <a:rPr lang="ru-RU"/>
              <a:pPr>
                <a:defRPr/>
              </a:pPr>
              <a:t>07.04.2024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370AA-01A0-4224-A44F-EBDDE6E494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8E03-AA45-4210-9556-4532AEDB330A}" type="datetimeFigureOut">
              <a:rPr lang="ru-RU"/>
              <a:pPr>
                <a:defRPr/>
              </a:pPr>
              <a:t>07.04.2024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32E9-1995-4C6C-B282-33B093EF0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35FF-60C0-4000-8F1C-5DC421620B03}" type="datetimeFigureOut">
              <a:rPr lang="ru-RU"/>
              <a:pPr>
                <a:defRPr/>
              </a:pPr>
              <a:t>07.04.2024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EAD61-C624-4A3D-9431-B1F2F83AE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3C132A-5ABB-4FA5-871F-8FBEA6C8D78D}" type="datetimeFigureOut">
              <a:rPr lang="ru-RU"/>
              <a:pPr>
                <a:defRPr/>
              </a:pPr>
              <a:t>07.04.2024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95D376-2ED4-4D1A-9A99-17C4783EF2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3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4357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Подготовила: воспитатель высшей кв. категории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Мещерякова Е.Н.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97428" y="4112595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039661"/>
            <a:ext cx="6921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ВЕСНА ПРИШЛА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7371" y="520725"/>
            <a:ext cx="430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МКДОУ «</a:t>
            </a:r>
            <a:r>
              <a:rPr lang="ru-RU" b="1" dirty="0" err="1" smtClean="0"/>
              <a:t>Липковский</a:t>
            </a:r>
            <a:r>
              <a:rPr lang="ru-RU" b="1" dirty="0" smtClean="0"/>
              <a:t> д/с «Ласточка»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2222E-6 4.81481E-6 L -4.72222E-6 -0.07223 " pathEditMode="relative" rAng="0" ptsTypes="AA">
                                      <p:cBhvr>
                                        <p:cTn id="6" dur="250" spd="-100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87" y="1051560"/>
            <a:ext cx="8423794" cy="5545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687" y="182880"/>
            <a:ext cx="8229600" cy="797848"/>
          </a:xfrm>
        </p:spPr>
        <p:txBody>
          <a:bodyPr/>
          <a:lstStyle/>
          <a:p>
            <a:r>
              <a:rPr lang="ru-RU" b="1" dirty="0" smtClean="0"/>
              <a:t>Отгадайте загадку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769" y="1340768"/>
            <a:ext cx="4114800" cy="471338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67769" y="5733256"/>
            <a:ext cx="2806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Водное покрывало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Все луга закрывало.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16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667" r="11667"/>
          <a:stretch>
            <a:fillRect/>
          </a:stretch>
        </p:blipFill>
        <p:spPr>
          <a:xfrm>
            <a:off x="827584" y="1412776"/>
            <a:ext cx="792088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5903675"/>
            <a:ext cx="5486400" cy="80486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Угадайте, какая веточка на картинке: летняя или весенняя? Почему?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051720" y="469939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400" dirty="0" smtClean="0"/>
              <a:t>Растения весной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Какую птицу в народе называют «</a:t>
            </a:r>
            <a:r>
              <a:rPr lang="ru-RU" b="1" dirty="0" err="1" smtClean="0"/>
              <a:t>ледоломкой</a:t>
            </a:r>
            <a:r>
              <a:rPr lang="ru-RU" b="1" dirty="0" smtClean="0"/>
              <a:t>»? </a:t>
            </a:r>
            <a:r>
              <a:rPr lang="ru-RU" sz="2400" dirty="0" smtClean="0"/>
              <a:t>(трясогузка)</a:t>
            </a:r>
            <a:endParaRPr lang="ru-RU" sz="2400" dirty="0"/>
          </a:p>
        </p:txBody>
      </p:sp>
      <p:pic>
        <p:nvPicPr>
          <p:cNvPr id="7" name="Содержимое 6" descr="20459117_zyabl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571612"/>
            <a:ext cx="3471669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tryasoguzk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3500462" cy="2625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7duc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149" y="4196959"/>
            <a:ext cx="3500462" cy="2506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(</a:t>
            </a:r>
            <a:r>
              <a:rPr lang="ru-RU" sz="4000" b="1" dirty="0" smtClean="0"/>
              <a:t>Поиграем)Какая птица лишняя?</a:t>
            </a:r>
            <a:endParaRPr lang="ru-RU" sz="4000" b="1" dirty="0"/>
          </a:p>
        </p:txBody>
      </p:sp>
      <p:pic>
        <p:nvPicPr>
          <p:cNvPr id="4" name="Содержимое 3" descr="i (2).jpg">
            <a:hlinkClick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2510" y="3893304"/>
            <a:ext cx="3667208" cy="2750406"/>
          </a:xfrm>
        </p:spPr>
      </p:pic>
      <p:pic>
        <p:nvPicPr>
          <p:cNvPr id="5" name="Рисунок 4" descr="Starling_001.jpg">
            <a:hlinkClick r:id="" action="ppaction://noaction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2"/>
            <a:ext cx="3929089" cy="2767350"/>
          </a:xfrm>
          <a:prstGeom prst="rect">
            <a:avLst/>
          </a:prstGeom>
        </p:spPr>
      </p:pic>
      <p:pic>
        <p:nvPicPr>
          <p:cNvPr id="6" name="Рисунок 5" descr="грач.jpg">
            <a:hlinkClick r:id="" action="ppaction://noaction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437828"/>
            <a:ext cx="3286148" cy="2569171"/>
          </a:xfrm>
          <a:prstGeom prst="rect">
            <a:avLst/>
          </a:prstGeom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334935"/>
            <a:ext cx="3929090" cy="2237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Поиграем? Какая картинка лишняя?</a:t>
            </a:r>
            <a:endParaRPr lang="ru-RU" sz="4000" b="1" dirty="0"/>
          </a:p>
        </p:txBody>
      </p:sp>
      <p:pic>
        <p:nvPicPr>
          <p:cNvPr id="4" name="Содержимое 3" descr="0_108dd8_e9df58f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1571611"/>
            <a:ext cx="2471726" cy="2450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0_115636_62c50b2a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91966"/>
            <a:ext cx="1927665" cy="2643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iAXNM14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235172"/>
            <a:ext cx="2212945" cy="23096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img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916" y="4464037"/>
            <a:ext cx="2809895" cy="21074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5" y="4493811"/>
            <a:ext cx="2680699" cy="2153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91965"/>
            <a:ext cx="2133161" cy="26490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Называем месяцы весны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435597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b="1" dirty="0" smtClean="0"/>
              <a:t>Слышны трели соловья,</a:t>
            </a:r>
            <a:br>
              <a:rPr lang="ru-RU" sz="2800" b="1" dirty="0" smtClean="0"/>
            </a:br>
            <a:r>
              <a:rPr lang="ru-RU" sz="2800" b="1" dirty="0" smtClean="0"/>
              <a:t>Пришла зелень на поля.</a:t>
            </a:r>
            <a:br>
              <a:rPr lang="ru-RU" sz="2800" b="1" dirty="0" smtClean="0"/>
            </a:br>
            <a:r>
              <a:rPr lang="ru-RU" sz="2800" b="1" dirty="0" smtClean="0"/>
              <a:t>Белый цвет примерил сад,</a:t>
            </a:r>
            <a:br>
              <a:rPr lang="ru-RU" sz="2800" b="1" dirty="0" smtClean="0"/>
            </a:br>
            <a:r>
              <a:rPr lang="ru-RU" sz="2800" b="1" dirty="0" smtClean="0"/>
              <a:t>Пчёлки первые летят.</a:t>
            </a:r>
            <a:br>
              <a:rPr lang="ru-RU" sz="2800" b="1" dirty="0" smtClean="0"/>
            </a:br>
            <a:r>
              <a:rPr lang="ru-RU" sz="2800" b="1" dirty="0" smtClean="0"/>
              <a:t>Гром грохочет. Угадай,</a:t>
            </a:r>
            <a:br>
              <a:rPr lang="ru-RU" sz="2800" b="1" dirty="0" smtClean="0"/>
            </a:br>
            <a:r>
              <a:rPr lang="ru-RU" sz="2800" b="1" dirty="0" smtClean="0"/>
              <a:t>Что за месяц это?  </a:t>
            </a:r>
            <a:endParaRPr lang="ru-RU" sz="2800" b="1" dirty="0"/>
          </a:p>
        </p:txBody>
      </p:sp>
      <p:pic>
        <p:nvPicPr>
          <p:cNvPr id="5" name="Рисунок 4" descr="vesnakartinki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417638"/>
            <a:ext cx="4932040" cy="5449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311" y="486916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Май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2" y="4187455"/>
            <a:ext cx="3214710" cy="2411033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020" y="1547591"/>
            <a:ext cx="2714612" cy="25798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75846"/>
            <a:ext cx="5486400" cy="566738"/>
          </a:xfrm>
        </p:spPr>
        <p:txBody>
          <a:bodyPr/>
          <a:lstStyle/>
          <a:p>
            <a:r>
              <a:rPr lang="ru-RU" sz="4000" dirty="0" smtClean="0"/>
              <a:t>Почему  в народе май называют «цветень»?</a:t>
            </a:r>
            <a:endParaRPr lang="ru-RU" sz="4000" dirty="0"/>
          </a:p>
        </p:txBody>
      </p:sp>
      <p:pic>
        <p:nvPicPr>
          <p:cNvPr id="5" name="Рисунок 4" descr="1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391997" y="1547591"/>
            <a:ext cx="2638807" cy="257980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2341" y="1574091"/>
            <a:ext cx="3214710" cy="2445596"/>
          </a:xfrm>
        </p:spPr>
        <p:txBody>
          <a:bodyPr/>
          <a:lstStyle/>
          <a:p>
            <a:pPr algn="ctr"/>
            <a:r>
              <a:rPr lang="ru-RU" sz="2000" b="1" dirty="0" smtClean="0">
                <a:cs typeface="Levenim MT" pitchFamily="2" charset="-79"/>
              </a:rPr>
              <a:t>                                  </a:t>
            </a:r>
            <a:r>
              <a:rPr lang="ru-RU" sz="2800" b="1" dirty="0" smtClean="0">
                <a:cs typeface="Levenim MT" pitchFamily="2" charset="-79"/>
              </a:rPr>
              <a:t>Вспомните и назовите цветы </a:t>
            </a:r>
          </a:p>
          <a:p>
            <a:pPr algn="ctr"/>
            <a:r>
              <a:rPr lang="ru-RU" sz="2000" b="1" dirty="0" smtClean="0">
                <a:cs typeface="Levenim MT" pitchFamily="2" charset="-79"/>
              </a:rPr>
              <a:t>(1-ландыш; 2-мать и мачеха; 3-одуванчик; 4-тюльпан; 5-горицвет)</a:t>
            </a:r>
          </a:p>
          <a:p>
            <a:pPr algn="ctr"/>
            <a:r>
              <a:rPr lang="ru-RU" sz="2000" b="1" dirty="0" smtClean="0">
                <a:cs typeface="Levenim MT" pitchFamily="2" charset="-79"/>
              </a:rPr>
              <a:t> </a:t>
            </a:r>
            <a:endParaRPr lang="ru-RU" sz="2000" b="1" dirty="0">
              <a:cs typeface="Levenim MT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29" y="4187455"/>
            <a:ext cx="2683941" cy="24304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19" y="4206805"/>
            <a:ext cx="2707343" cy="2366049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 bwMode="auto">
          <a:xfrm>
            <a:off x="8642347" y="3356992"/>
            <a:ext cx="388457" cy="62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cs typeface="Levenim MT" pitchFamily="2" charset="-79"/>
              </a:rPr>
              <a:t>                           </a:t>
            </a:r>
            <a:r>
              <a:rPr lang="ru-RU" sz="3200" b="1" dirty="0" smtClean="0">
                <a:solidFill>
                  <a:srgbClr val="FF0000"/>
                </a:solidFill>
                <a:cs typeface="Levenim MT" pitchFamily="2" charset="-79"/>
              </a:rPr>
              <a:t>2</a:t>
            </a:r>
          </a:p>
          <a:p>
            <a:pPr algn="ctr"/>
            <a:r>
              <a:rPr lang="ru-RU" sz="2000" b="1" dirty="0" smtClean="0">
                <a:cs typeface="Levenim MT" pitchFamily="2" charset="-79"/>
              </a:rPr>
              <a:t> </a:t>
            </a:r>
            <a:endParaRPr lang="ru-RU" sz="2000" b="1" dirty="0">
              <a:cs typeface="Levenim MT" pitchFamily="2" charset="-79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 bwMode="auto">
          <a:xfrm>
            <a:off x="6003540" y="3356992"/>
            <a:ext cx="388457" cy="62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cs typeface="Levenim MT" pitchFamily="2" charset="-79"/>
              </a:rPr>
              <a:t>                           </a:t>
            </a:r>
            <a:r>
              <a:rPr lang="ru-RU" sz="3200" b="1" dirty="0">
                <a:solidFill>
                  <a:srgbClr val="FF0000"/>
                </a:solidFill>
                <a:cs typeface="Levenim MT" pitchFamily="2" charset="-79"/>
              </a:rPr>
              <a:t>1</a:t>
            </a:r>
            <a:endParaRPr lang="ru-RU" sz="3200" b="1" dirty="0" smtClean="0">
              <a:solidFill>
                <a:srgbClr val="FF0000"/>
              </a:solidFill>
              <a:cs typeface="Levenim MT" pitchFamily="2" charset="-79"/>
            </a:endParaRPr>
          </a:p>
          <a:p>
            <a:pPr algn="ctr"/>
            <a:r>
              <a:rPr lang="ru-RU" sz="2000" b="1" dirty="0" smtClean="0">
                <a:cs typeface="Levenim MT" pitchFamily="2" charset="-79"/>
              </a:rPr>
              <a:t> </a:t>
            </a:r>
            <a:endParaRPr lang="ru-RU" sz="2000" b="1" dirty="0">
              <a:cs typeface="Levenim MT" pitchFamily="2" charset="-79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 bwMode="auto">
          <a:xfrm>
            <a:off x="3066435" y="5805264"/>
            <a:ext cx="388457" cy="62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cs typeface="Levenim MT" pitchFamily="2" charset="-79"/>
              </a:rPr>
              <a:t>                           </a:t>
            </a:r>
            <a:r>
              <a:rPr lang="ru-RU" sz="3200" b="1" dirty="0">
                <a:solidFill>
                  <a:srgbClr val="FF0000"/>
                </a:solidFill>
                <a:cs typeface="Levenim MT" pitchFamily="2" charset="-79"/>
              </a:rPr>
              <a:t>3</a:t>
            </a:r>
            <a:endParaRPr lang="ru-RU" sz="3200" b="1" dirty="0" smtClean="0">
              <a:solidFill>
                <a:srgbClr val="FF0000"/>
              </a:solidFill>
              <a:cs typeface="Levenim MT" pitchFamily="2" charset="-79"/>
            </a:endParaRPr>
          </a:p>
          <a:p>
            <a:pPr algn="ctr"/>
            <a:r>
              <a:rPr lang="ru-RU" sz="2000" b="1" dirty="0" smtClean="0">
                <a:cs typeface="Levenim MT" pitchFamily="2" charset="-79"/>
              </a:rPr>
              <a:t> </a:t>
            </a:r>
            <a:endParaRPr lang="ru-RU" sz="2000" b="1" dirty="0">
              <a:cs typeface="Levenim MT" pitchFamily="2" charset="-79"/>
            </a:endParaRPr>
          </a:p>
        </p:txBody>
      </p:sp>
      <p:sp>
        <p:nvSpPr>
          <p:cNvPr id="13" name="Текст 3"/>
          <p:cNvSpPr txBox="1">
            <a:spLocks/>
          </p:cNvSpPr>
          <p:nvPr/>
        </p:nvSpPr>
        <p:spPr bwMode="auto">
          <a:xfrm>
            <a:off x="5940905" y="5746472"/>
            <a:ext cx="388457" cy="62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cs typeface="Levenim MT" pitchFamily="2" charset="-79"/>
              </a:rPr>
              <a:t>                           </a:t>
            </a:r>
            <a:r>
              <a:rPr lang="ru-RU" sz="3200" b="1" dirty="0">
                <a:solidFill>
                  <a:srgbClr val="FF0000"/>
                </a:solidFill>
                <a:cs typeface="Levenim MT" pitchFamily="2" charset="-79"/>
              </a:rPr>
              <a:t>4</a:t>
            </a:r>
            <a:endParaRPr lang="ru-RU" sz="3200" b="1" dirty="0" smtClean="0">
              <a:solidFill>
                <a:srgbClr val="FF0000"/>
              </a:solidFill>
              <a:cs typeface="Levenim MT" pitchFamily="2" charset="-79"/>
            </a:endParaRPr>
          </a:p>
          <a:p>
            <a:pPr algn="ctr"/>
            <a:r>
              <a:rPr lang="ru-RU" sz="2000" b="1" dirty="0" smtClean="0">
                <a:cs typeface="Levenim MT" pitchFamily="2" charset="-79"/>
              </a:rPr>
              <a:t> </a:t>
            </a:r>
            <a:endParaRPr lang="ru-RU" sz="2000" b="1" dirty="0">
              <a:cs typeface="Levenim MT" pitchFamily="2" charset="-79"/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 bwMode="auto">
          <a:xfrm>
            <a:off x="8664913" y="5805264"/>
            <a:ext cx="388457" cy="62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cs typeface="Levenim MT" pitchFamily="2" charset="-79"/>
              </a:rPr>
              <a:t>                           </a:t>
            </a:r>
            <a:r>
              <a:rPr lang="ru-RU" sz="3200" b="1" dirty="0">
                <a:solidFill>
                  <a:srgbClr val="FF0000"/>
                </a:solidFill>
                <a:cs typeface="Levenim MT" pitchFamily="2" charset="-79"/>
              </a:rPr>
              <a:t>5</a:t>
            </a:r>
            <a:endParaRPr lang="ru-RU" sz="3200" b="1" dirty="0" smtClean="0">
              <a:solidFill>
                <a:srgbClr val="FF0000"/>
              </a:solidFill>
              <a:cs typeface="Levenim MT" pitchFamily="2" charset="-79"/>
            </a:endParaRPr>
          </a:p>
          <a:p>
            <a:pPr algn="ctr"/>
            <a:r>
              <a:rPr lang="ru-RU" sz="2000" b="1" dirty="0" smtClean="0">
                <a:cs typeface="Levenim MT" pitchFamily="2" charset="-79"/>
              </a:rPr>
              <a:t> </a:t>
            </a:r>
            <a:endParaRPr lang="ru-RU" sz="2000" b="1" dirty="0">
              <a:cs typeface="Levenim MT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67774be55880bff81f6fcd2c2eee9dd_i-46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16" b="3416"/>
          <a:stretch>
            <a:fillRect/>
          </a:stretch>
        </p:blipFill>
        <p:spPr>
          <a:xfrm>
            <a:off x="4966740" y="1484783"/>
            <a:ext cx="3434937" cy="25155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22817"/>
            <a:ext cx="7560840" cy="1856268"/>
          </a:xfrm>
        </p:spPr>
        <p:txBody>
          <a:bodyPr/>
          <a:lstStyle/>
          <a:p>
            <a:pPr algn="ctr"/>
            <a:r>
              <a:rPr lang="ru-RU" sz="4400" b="1" dirty="0" smtClean="0"/>
              <a:t>Вспомните и дайте названия деревьям и кустарникам</a:t>
            </a:r>
            <a:endParaRPr lang="ru-RU" sz="4400" b="1" dirty="0"/>
          </a:p>
        </p:txBody>
      </p:sp>
      <p:pic>
        <p:nvPicPr>
          <p:cNvPr id="7" name="Рисунок 6" descr="iQSMUM3T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740" y="4254284"/>
            <a:ext cx="3434937" cy="2557414"/>
          </a:xfrm>
          <a:prstGeom prst="rect">
            <a:avLst/>
          </a:prstGeom>
        </p:spPr>
      </p:pic>
      <p:pic>
        <p:nvPicPr>
          <p:cNvPr id="8" name="Рисунок 7" descr="6QIT-2xQEs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33" y="4254284"/>
            <a:ext cx="3499512" cy="25170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5" y="1484782"/>
            <a:ext cx="3460712" cy="2515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Отгадайте загадку про насекомых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82919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Скажите-ка, что за букашка?</a:t>
            </a:r>
          </a:p>
          <a:p>
            <a:pPr>
              <a:buNone/>
            </a:pPr>
            <a:r>
              <a:rPr lang="ru-RU" sz="2000" b="1" dirty="0" smtClean="0"/>
              <a:t>      На ней в черных точках рубашка,</a:t>
            </a:r>
          </a:p>
          <a:p>
            <a:pPr>
              <a:buNone/>
            </a:pPr>
            <a:r>
              <a:rPr lang="ru-RU" sz="2000" b="1" dirty="0" smtClean="0"/>
              <a:t>      Умеет карабкаться ловко</a:t>
            </a:r>
          </a:p>
          <a:p>
            <a:pPr>
              <a:buNone/>
            </a:pPr>
            <a:r>
              <a:rPr lang="ru-RU" sz="2000" b="1" dirty="0" smtClean="0"/>
              <a:t>      По листикам божья...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  Вот букашка-работяга.</a:t>
            </a:r>
          </a:p>
          <a:p>
            <a:pPr>
              <a:buNone/>
            </a:pPr>
            <a:r>
              <a:rPr lang="ru-RU" sz="2000" b="1" dirty="0" smtClean="0"/>
              <a:t>       Целый день трудиться рада.</a:t>
            </a:r>
          </a:p>
          <a:p>
            <a:pPr>
              <a:buNone/>
            </a:pPr>
            <a:r>
              <a:rPr lang="ru-RU" sz="2000" b="1" dirty="0" smtClean="0"/>
              <a:t>      Ношу на спине своей                                                                                                                      Быстро тащит...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На поляне в васильках</a:t>
            </a:r>
          </a:p>
          <a:p>
            <a:pPr>
              <a:buNone/>
            </a:pPr>
            <a:r>
              <a:rPr lang="ru-RU" sz="2000" b="1" dirty="0" smtClean="0"/>
              <a:t>      Упражнялся он в прыжках.</a:t>
            </a:r>
          </a:p>
          <a:p>
            <a:pPr>
              <a:buNone/>
            </a:pPr>
            <a:r>
              <a:rPr lang="ru-RU" sz="2000" b="1" dirty="0" smtClean="0"/>
              <a:t>       Жаль, позавтракал им птенчик.</a:t>
            </a:r>
          </a:p>
          <a:p>
            <a:pPr>
              <a:buNone/>
            </a:pPr>
            <a:r>
              <a:rPr lang="ru-RU" sz="2000" b="1" dirty="0" smtClean="0"/>
              <a:t>       Кто же это был? 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i9VVQPV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142984"/>
            <a:ext cx="2047875" cy="2047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N627791AA9F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805345"/>
            <a:ext cx="2428892" cy="18980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106767886_large_n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18" y="3214686"/>
            <a:ext cx="2786082" cy="20059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Кто лишний?</a:t>
            </a:r>
            <a:endParaRPr lang="ru-RU" b="1" dirty="0"/>
          </a:p>
        </p:txBody>
      </p:sp>
      <p:pic>
        <p:nvPicPr>
          <p:cNvPr id="4" name="Содержимое 3" descr="35466_html_m7076d183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2132" y="1285860"/>
            <a:ext cx="2950712" cy="260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357298"/>
            <a:ext cx="3551063" cy="2684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9VVQPVST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143380"/>
            <a:ext cx="3500462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tarling_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634863"/>
            <a:ext cx="4000528" cy="281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751" y="4005064"/>
            <a:ext cx="7686700" cy="2304256"/>
          </a:xfrm>
        </p:spPr>
        <p:txBody>
          <a:bodyPr/>
          <a:lstStyle/>
          <a:p>
            <a:pPr lvl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обобщить и систематизировать представления детей о весенних изменениях в природе, взаимосвязях живой и неживой природы весной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развивать память, мышление, воображение, выразительность речи, расширять и активизировать речевой запас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воспитывать у детей бережное отношение к природе.</a:t>
            </a:r>
          </a:p>
          <a:p>
            <a:pPr lvl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lvl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buNone/>
            </a:pPr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620688"/>
            <a:ext cx="1514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Цель: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3212976"/>
            <a:ext cx="2001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Задачи:  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556792"/>
            <a:ext cx="7060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формирование представлений детей  </a:t>
            </a:r>
          </a:p>
          <a:p>
            <a:r>
              <a:rPr lang="ru-RU" sz="2800" b="1" dirty="0" smtClean="0"/>
              <a:t> времени года  весна.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сажают в огороде?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В землю спряталась Девица.</a:t>
            </a:r>
            <a:br>
              <a:rPr lang="ru-RU" sz="2000" b="1" dirty="0" smtClean="0"/>
            </a:br>
            <a:r>
              <a:rPr lang="ru-RU" sz="2000" b="1" dirty="0" smtClean="0"/>
              <a:t>Из земли торчит косица.</a:t>
            </a:r>
            <a:br>
              <a:rPr lang="ru-RU" sz="2000" b="1" dirty="0" smtClean="0"/>
            </a:br>
            <a:r>
              <a:rPr lang="ru-RU" sz="2000" b="1" dirty="0" smtClean="0"/>
              <a:t>Выдерну я ловко</a:t>
            </a:r>
            <a:br>
              <a:rPr lang="ru-RU" sz="2000" b="1" dirty="0" smtClean="0"/>
            </a:br>
            <a:r>
              <a:rPr lang="ru-RU" sz="2000" b="1" dirty="0" smtClean="0"/>
              <a:t>Красную…</a:t>
            </a:r>
          </a:p>
          <a:p>
            <a:r>
              <a:rPr lang="ru-RU" sz="2000" b="1" dirty="0" smtClean="0"/>
              <a:t> Очень горький - но полезный!</a:t>
            </a:r>
            <a:br>
              <a:rPr lang="ru-RU" sz="2000" b="1" dirty="0" smtClean="0"/>
            </a:br>
            <a:r>
              <a:rPr lang="ru-RU" sz="2000" b="1" dirty="0" smtClean="0"/>
              <a:t>Защищает от болезней!</a:t>
            </a:r>
            <a:br>
              <a:rPr lang="ru-RU" sz="2000" b="1" dirty="0" smtClean="0"/>
            </a:br>
            <a:r>
              <a:rPr lang="ru-RU" sz="2000" b="1" dirty="0" smtClean="0"/>
              <a:t>И микробам он не друг -</a:t>
            </a:r>
            <a:br>
              <a:rPr lang="ru-RU" sz="2000" b="1" dirty="0" smtClean="0"/>
            </a:br>
            <a:r>
              <a:rPr lang="ru-RU" sz="2000" b="1" dirty="0" smtClean="0"/>
              <a:t>Потому что это - ... </a:t>
            </a:r>
          </a:p>
          <a:p>
            <a:pPr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Выросла она на грядке.</a:t>
            </a:r>
            <a:br>
              <a:rPr lang="ru-RU" sz="2000" b="1" dirty="0" smtClean="0"/>
            </a:br>
            <a:r>
              <a:rPr lang="ru-RU" sz="2000" b="1" dirty="0" smtClean="0"/>
              <a:t>Из неё мы на обед</a:t>
            </a:r>
            <a:br>
              <a:rPr lang="ru-RU" sz="2000" b="1" dirty="0" smtClean="0"/>
            </a:br>
            <a:r>
              <a:rPr lang="ru-RU" sz="2000" b="1" dirty="0" smtClean="0"/>
              <a:t>Сварим борщ и винегрет.</a:t>
            </a:r>
            <a:br>
              <a:rPr lang="ru-RU" sz="2000" b="1" dirty="0" smtClean="0"/>
            </a:br>
            <a:r>
              <a:rPr lang="ru-RU" sz="2000" b="1" dirty="0" smtClean="0"/>
              <a:t>Так румяна и кругла </a:t>
            </a:r>
            <a:br>
              <a:rPr lang="ru-RU" sz="2000" b="1" dirty="0" smtClean="0"/>
            </a:br>
            <a:r>
              <a:rPr lang="ru-RU" sz="2000" b="1" dirty="0" smtClean="0"/>
              <a:t>И полезна нам …</a:t>
            </a:r>
          </a:p>
          <a:p>
            <a:endParaRPr lang="ru-RU" sz="1800" dirty="0"/>
          </a:p>
        </p:txBody>
      </p:sp>
      <p:pic>
        <p:nvPicPr>
          <p:cNvPr id="5" name="Рисунок 4" descr="kartochki_ovoschi_l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500174"/>
            <a:ext cx="2143140" cy="2357935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kartochki_ovoschi_svek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4071942"/>
            <a:ext cx="2190732" cy="2286016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mork-mini20-1-800x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2571744"/>
            <a:ext cx="2428868" cy="2428868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" y="0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Назовите лишнее слово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4800" b="1" dirty="0" smtClean="0">
                <a:solidFill>
                  <a:srgbClr val="FF0000"/>
                </a:solidFill>
              </a:rPr>
              <a:t>Апрель</a:t>
            </a:r>
          </a:p>
          <a:p>
            <a:pPr marL="0" indent="0" algn="just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       Март</a:t>
            </a:r>
          </a:p>
          <a:p>
            <a:pPr marL="0" indent="0" algn="just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       Октябрь</a:t>
            </a:r>
          </a:p>
          <a:p>
            <a:pPr marL="0" indent="0" algn="just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       Май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Назовите лишнее слово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          Лето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          Осень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          Март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          Весна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166" y="2928934"/>
            <a:ext cx="5746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Молодцы!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636912"/>
            <a:ext cx="41242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СПАСИБО ЗА 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ВНИМАНИЕ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b="1" dirty="0" smtClean="0"/>
              <a:t>О каком времени года загадка?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4" y="1016719"/>
            <a:ext cx="8476456" cy="529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0384" y="140363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131840" y="5517232"/>
            <a:ext cx="6512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Она приходит с ласкою </a:t>
            </a:r>
          </a:p>
          <a:p>
            <a:r>
              <a:rPr lang="ru-RU" sz="2000" b="1" dirty="0" smtClean="0"/>
              <a:t>И со своею </a:t>
            </a:r>
            <a:r>
              <a:rPr lang="ru-RU" sz="2000" b="1" dirty="0" err="1" smtClean="0"/>
              <a:t>сказкою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Волшебной палочкой взмахнёт,  </a:t>
            </a:r>
          </a:p>
          <a:p>
            <a:r>
              <a:rPr lang="ru-RU" sz="2000" b="1" dirty="0" smtClean="0"/>
              <a:t>В лесу подснежник расцветёт.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 какой картинке </a:t>
            </a:r>
            <a:r>
              <a:rPr lang="ru-RU" b="1" i="1" dirty="0" smtClean="0"/>
              <a:t>ВЕСНА</a:t>
            </a:r>
            <a:r>
              <a:rPr lang="ru-RU" b="1" dirty="0" smtClean="0"/>
              <a:t>?</a:t>
            </a:r>
          </a:p>
        </p:txBody>
      </p:sp>
      <p:pic>
        <p:nvPicPr>
          <p:cNvPr id="7" name="Содержимое 6" descr="7274-zima-zimniy-les-1440x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4500562" cy="2937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099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71943"/>
            <a:ext cx="4572000" cy="2786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967056180-cr-1366x7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142984"/>
            <a:ext cx="4500562" cy="2900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43380"/>
            <a:ext cx="4595813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Называем месяцы весны</a:t>
            </a:r>
            <a:endParaRPr lang="ru-RU" b="1" dirty="0"/>
          </a:p>
        </p:txBody>
      </p:sp>
      <p:pic>
        <p:nvPicPr>
          <p:cNvPr id="5" name="Рисунок 4" descr="vesnakartin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417638"/>
            <a:ext cx="4932040" cy="5462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07" y="3677436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Март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9164" y="1522058"/>
            <a:ext cx="8229600" cy="2050958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Солнце светит все теплее</a:t>
            </a:r>
            <a:br>
              <a:rPr lang="ru-RU" sz="2800" dirty="0" smtClean="0"/>
            </a:br>
            <a:r>
              <a:rPr lang="ru-RU" sz="2800" dirty="0" smtClean="0"/>
              <a:t>Ручейки журчат быстрее,</a:t>
            </a:r>
            <a:br>
              <a:rPr lang="ru-RU" sz="2800" dirty="0" smtClean="0"/>
            </a:br>
            <a:r>
              <a:rPr lang="ru-RU" sz="2800" dirty="0" smtClean="0"/>
              <a:t>Воробей погоде рад</a:t>
            </a:r>
            <a:br>
              <a:rPr lang="ru-RU" sz="2800" dirty="0" smtClean="0"/>
            </a:br>
            <a:r>
              <a:rPr lang="ru-RU" sz="2800" dirty="0" smtClean="0"/>
              <a:t>- Заглянул к нам месяц ... 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Что происходит в марте?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 Что растёт вершиной вниз,</a:t>
            </a:r>
            <a:br>
              <a:rPr lang="ru-RU" sz="3200" b="1" dirty="0" smtClean="0"/>
            </a:br>
            <a:r>
              <a:rPr lang="ru-RU" sz="3200" b="1" dirty="0" smtClean="0"/>
              <a:t>Уцепившись за карниз?</a:t>
            </a:r>
            <a:endParaRPr lang="ru-RU" sz="3200" b="1" dirty="0"/>
          </a:p>
        </p:txBody>
      </p:sp>
      <p:pic>
        <p:nvPicPr>
          <p:cNvPr id="4" name="Содержимое 3" descr="16877_13641884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772816"/>
            <a:ext cx="7632848" cy="4680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 каком явлении весны говорится?</a:t>
            </a:r>
            <a:endParaRPr lang="ru-RU" b="1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612413"/>
            <a:ext cx="6506202" cy="502873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2160240" cy="52578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Лед идет, лед идет!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Вереницей длинной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Третьи сутки напролет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Проплывают льдины…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          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 Я. Маршак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Каких птиц называют «вестниками весны»?</a:t>
            </a:r>
            <a:endParaRPr lang="ru-RU" b="1" dirty="0"/>
          </a:p>
        </p:txBody>
      </p:sp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39" y="4365103"/>
            <a:ext cx="3554493" cy="2300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гра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49" y="4365103"/>
            <a:ext cx="3490379" cy="2300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жаворон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39" y="1671705"/>
            <a:ext cx="3554493" cy="2273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1671705"/>
            <a:ext cx="3457886" cy="2273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Называем </a:t>
            </a:r>
            <a:r>
              <a:rPr lang="ru-RU" b="1" dirty="0" smtClean="0"/>
              <a:t>месяцы </a:t>
            </a:r>
            <a:r>
              <a:rPr lang="ru-RU" b="1" dirty="0"/>
              <a:t>весны</a:t>
            </a:r>
          </a:p>
        </p:txBody>
      </p:sp>
      <p:pic>
        <p:nvPicPr>
          <p:cNvPr id="6" name="Рисунок 5" descr="vesnakartink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5" y="1410005"/>
            <a:ext cx="4716016" cy="544799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71601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b="1" dirty="0" smtClean="0"/>
              <a:t>Будит поле, лес и горы,</a:t>
            </a:r>
            <a:br>
              <a:rPr lang="ru-RU" sz="2800" b="1" dirty="0" smtClean="0"/>
            </a:br>
            <a:r>
              <a:rPr lang="ru-RU" sz="2800" b="1" dirty="0" smtClean="0"/>
              <a:t>Все полянки и сады.</a:t>
            </a:r>
            <a:br>
              <a:rPr lang="ru-RU" sz="2800" b="1" dirty="0" smtClean="0"/>
            </a:br>
            <a:r>
              <a:rPr lang="ru-RU" sz="2800" b="1" dirty="0" smtClean="0"/>
              <a:t>Он во все стучится норы,</a:t>
            </a:r>
            <a:br>
              <a:rPr lang="ru-RU" sz="2800" b="1" dirty="0" smtClean="0"/>
            </a:br>
            <a:r>
              <a:rPr lang="ru-RU" sz="2800" b="1" dirty="0" smtClean="0"/>
              <a:t>Напевает у воды.</a:t>
            </a:r>
            <a:br>
              <a:rPr lang="ru-RU" sz="2800" b="1" dirty="0" smtClean="0"/>
            </a:br>
            <a:r>
              <a:rPr lang="ru-RU" sz="2800" b="1" dirty="0" smtClean="0"/>
              <a:t>"Поднимайтесь! Просыпайтесь!</a:t>
            </a:r>
            <a:br>
              <a:rPr lang="ru-RU" sz="2800" b="1" dirty="0" smtClean="0"/>
            </a:br>
            <a:r>
              <a:rPr lang="ru-RU" sz="2800" b="1" dirty="0" smtClean="0"/>
              <a:t>Смейтесь, пойте, улыбайтесь!"</a:t>
            </a:r>
            <a:br>
              <a:rPr lang="ru-RU" sz="2800" b="1" dirty="0" smtClean="0"/>
            </a:br>
            <a:r>
              <a:rPr lang="ru-RU" sz="2800" b="1" dirty="0" smtClean="0"/>
              <a:t>Далеко слышна свирель.</a:t>
            </a:r>
            <a:br>
              <a:rPr lang="ru-RU" sz="2800" b="1" dirty="0" smtClean="0"/>
            </a:br>
            <a:r>
              <a:rPr lang="ru-RU" sz="2800" b="1" dirty="0" smtClean="0"/>
              <a:t>Это будит всех ... </a:t>
            </a:r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sz="3600" b="1" dirty="0" smtClean="0"/>
              <a:t>Апрель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у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Луг</Template>
  <TotalTime>582</TotalTime>
  <Words>378</Words>
  <Application>Microsoft Office PowerPoint</Application>
  <PresentationFormat>Экран (4:3)</PresentationFormat>
  <Paragraphs>102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Levenim MT</vt:lpstr>
      <vt:lpstr>Times New Roman</vt:lpstr>
      <vt:lpstr>Wingdings</vt:lpstr>
      <vt:lpstr>Луг</vt:lpstr>
      <vt:lpstr>Презентация PowerPoint</vt:lpstr>
      <vt:lpstr>   </vt:lpstr>
      <vt:lpstr> О каком времени года загадка? </vt:lpstr>
      <vt:lpstr>На какой картинке ВЕСНА?</vt:lpstr>
      <vt:lpstr>Называем месяцы весны</vt:lpstr>
      <vt:lpstr>Что происходит в марте?  Что растёт вершиной вниз, Уцепившись за карниз?</vt:lpstr>
      <vt:lpstr>О каком явлении весны говорится?</vt:lpstr>
      <vt:lpstr>Каких птиц называют «вестниками весны»?</vt:lpstr>
      <vt:lpstr>Называем месяцы весны</vt:lpstr>
      <vt:lpstr>Отгадайте загадку</vt:lpstr>
      <vt:lpstr>Презентация PowerPoint</vt:lpstr>
      <vt:lpstr>Какую птицу в народе называют «ледоломкой»? (трясогузка)</vt:lpstr>
      <vt:lpstr>(Поиграем)Какая птица лишняя?</vt:lpstr>
      <vt:lpstr>Поиграем? Какая картинка лишняя?</vt:lpstr>
      <vt:lpstr>Называем месяцы весны</vt:lpstr>
      <vt:lpstr>Почему  в народе май называют «цветень»?</vt:lpstr>
      <vt:lpstr>Презентация PowerPoint</vt:lpstr>
      <vt:lpstr>Отгадайте загадку про насекомых </vt:lpstr>
      <vt:lpstr>Кто лишний?</vt:lpstr>
      <vt:lpstr>Что сажают в огороде?</vt:lpstr>
      <vt:lpstr>Назовите лишнее слово</vt:lpstr>
      <vt:lpstr>Назовите лишнее слово</vt:lpstr>
      <vt:lpstr>Презентация PowerPoint</vt:lpstr>
      <vt:lpstr>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72</cp:revision>
  <dcterms:created xsi:type="dcterms:W3CDTF">2016-02-10T07:20:56Z</dcterms:created>
  <dcterms:modified xsi:type="dcterms:W3CDTF">2024-04-07T10:36:53Z</dcterms:modified>
</cp:coreProperties>
</file>