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smtClean="0">
                <a:latin typeface="Algerian" pitchFamily="82" charset="0"/>
              </a:rPr>
              <a:t>WHAT DO YOU KNOW ABOUT CINEMA</a:t>
            </a:r>
            <a:r>
              <a:rPr lang="en-US" dirty="0" smtClean="0"/>
              <a:t>?”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ENGLISH QUIZ FOR 8-10 CLASSES</a:t>
            </a:r>
            <a:endParaRPr lang="ru-RU" dirty="0"/>
          </a:p>
        </p:txBody>
      </p:sp>
      <p:pic>
        <p:nvPicPr>
          <p:cNvPr id="4" name="Рисунок 3" descr="7438-1-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4432613"/>
            <a:ext cx="3500430" cy="2425387"/>
          </a:xfrm>
          <a:prstGeom prst="rect">
            <a:avLst/>
          </a:prstGeom>
        </p:spPr>
      </p:pic>
      <p:pic>
        <p:nvPicPr>
          <p:cNvPr id="5" name="Рисунок 4" descr="7443-1-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0"/>
            <a:ext cx="4857784" cy="2208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“</a:t>
            </a:r>
            <a:r>
              <a:rPr lang="en-US" dirty="0" smtClean="0">
                <a:latin typeface="Algerian" pitchFamily="82" charset="0"/>
              </a:rPr>
              <a:t>Guess the film with 5 words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latin typeface="Algerian" pitchFamily="82" charset="0"/>
              </a:rPr>
              <a:t>a girl</a:t>
            </a:r>
            <a:r>
              <a:rPr lang="ru-RU" dirty="0" smtClean="0"/>
              <a:t>,</a:t>
            </a:r>
            <a:r>
              <a:rPr lang="en-US" dirty="0" smtClean="0">
                <a:latin typeface="Algerian" pitchFamily="82" charset="0"/>
              </a:rPr>
              <a:t>five</a:t>
            </a:r>
            <a:r>
              <a:rPr lang="ru-RU" dirty="0" smtClean="0"/>
              <a:t>,</a:t>
            </a:r>
            <a:r>
              <a:rPr lang="en-US" dirty="0" smtClean="0">
                <a:latin typeface="Algerian" pitchFamily="82" charset="0"/>
              </a:rPr>
              <a:t>threat</a:t>
            </a:r>
            <a:r>
              <a:rPr lang="ru-RU" dirty="0" smtClean="0"/>
              <a:t>,</a:t>
            </a:r>
            <a:r>
              <a:rPr lang="en-US" dirty="0" smtClean="0">
                <a:latin typeface="Algerian" pitchFamily="82" charset="0"/>
              </a:rPr>
              <a:t>prediction</a:t>
            </a:r>
            <a:r>
              <a:rPr lang="ru-RU" dirty="0" smtClean="0"/>
              <a:t>,</a:t>
            </a:r>
            <a:r>
              <a:rPr lang="en-US" dirty="0" smtClean="0">
                <a:latin typeface="Algerian" pitchFamily="82" charset="0"/>
              </a:rPr>
              <a:t>a</a:t>
            </a:r>
            <a:r>
              <a:rPr lang="ru-RU" dirty="0" smtClean="0"/>
              <a:t> </a:t>
            </a:r>
            <a:r>
              <a:rPr lang="en-US" dirty="0" smtClean="0">
                <a:latin typeface="Algerian" pitchFamily="82" charset="0"/>
              </a:rPr>
              <a:t>concert </a:t>
            </a:r>
            <a:r>
              <a:rPr lang="ru-RU" dirty="0" smtClean="0"/>
              <a:t>- “</a:t>
            </a:r>
            <a:r>
              <a:rPr lang="en-US" dirty="0" smtClean="0">
                <a:latin typeface="Algerian" pitchFamily="82" charset="0"/>
              </a:rPr>
              <a:t>the name”</a:t>
            </a:r>
            <a:r>
              <a:rPr lang="ru-RU" dirty="0" smtClean="0"/>
              <a:t> </a:t>
            </a:r>
            <a:endParaRPr lang="en-US" dirty="0" smtClean="0">
              <a:latin typeface="Algerian" pitchFamily="82" charset="0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Algerian" pitchFamily="82" charset="0"/>
              </a:rPr>
              <a:t>A head</a:t>
            </a:r>
            <a:r>
              <a:rPr lang="ru-RU" dirty="0" smtClean="0"/>
              <a:t>,</a:t>
            </a:r>
            <a:r>
              <a:rPr lang="en-US" dirty="0" smtClean="0">
                <a:latin typeface="Algerian" pitchFamily="82" charset="0"/>
              </a:rPr>
              <a:t>a legend</a:t>
            </a:r>
            <a:r>
              <a:rPr lang="ru-RU" dirty="0" smtClean="0"/>
              <a:t>,</a:t>
            </a:r>
            <a:r>
              <a:rPr lang="en-US" dirty="0" smtClean="0">
                <a:latin typeface="Algerian" pitchFamily="82" charset="0"/>
              </a:rPr>
              <a:t>a tree</a:t>
            </a:r>
            <a:r>
              <a:rPr lang="ru-RU" dirty="0" smtClean="0"/>
              <a:t>,</a:t>
            </a:r>
            <a:r>
              <a:rPr lang="en-US" dirty="0" smtClean="0">
                <a:latin typeface="Algerian" pitchFamily="82" charset="0"/>
              </a:rPr>
              <a:t>a girl</a:t>
            </a:r>
            <a:r>
              <a:rPr lang="ru-RU" dirty="0" smtClean="0"/>
              <a:t>, </a:t>
            </a:r>
            <a:r>
              <a:rPr lang="en-US" dirty="0" smtClean="0">
                <a:latin typeface="Algerian" pitchFamily="82" charset="0"/>
              </a:rPr>
              <a:t>a horse-rider </a:t>
            </a:r>
            <a:r>
              <a:rPr lang="ru-RU" dirty="0" smtClean="0"/>
              <a:t>- “</a:t>
            </a:r>
            <a:r>
              <a:rPr lang="en-US" dirty="0" smtClean="0">
                <a:latin typeface="Algerian" pitchFamily="82" charset="0"/>
              </a:rPr>
              <a:t>the name”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lgerian" pitchFamily="82" charset="0"/>
              </a:rPr>
              <a:t>Emptiness</a:t>
            </a:r>
            <a:r>
              <a:rPr lang="ru-RU" dirty="0" smtClean="0"/>
              <a:t>,</a:t>
            </a:r>
            <a:r>
              <a:rPr lang="en-US" dirty="0" smtClean="0">
                <a:latin typeface="Algerian" pitchFamily="82" charset="0"/>
              </a:rPr>
              <a:t>a city</a:t>
            </a:r>
            <a:r>
              <a:rPr lang="ru-RU" dirty="0" smtClean="0"/>
              <a:t>,</a:t>
            </a:r>
            <a:r>
              <a:rPr lang="en-US" dirty="0" smtClean="0">
                <a:latin typeface="Algerian" pitchFamily="82" charset="0"/>
              </a:rPr>
              <a:t>monkeys</a:t>
            </a:r>
            <a:r>
              <a:rPr lang="ru-RU" dirty="0" smtClean="0"/>
              <a:t>,</a:t>
            </a:r>
            <a:r>
              <a:rPr lang="en-US" dirty="0" smtClean="0">
                <a:latin typeface="Algerian" pitchFamily="82" charset="0"/>
              </a:rPr>
              <a:t>running</a:t>
            </a:r>
            <a:r>
              <a:rPr lang="ru-RU" dirty="0" smtClean="0"/>
              <a:t>, </a:t>
            </a:r>
            <a:r>
              <a:rPr lang="en-US" dirty="0" smtClean="0">
                <a:latin typeface="Algerian" pitchFamily="82" charset="0"/>
              </a:rPr>
              <a:t>rescue </a:t>
            </a:r>
            <a:r>
              <a:rPr lang="ru-RU" dirty="0" smtClean="0"/>
              <a:t>- “</a:t>
            </a:r>
            <a:r>
              <a:rPr lang="en-US" dirty="0" smtClean="0">
                <a:latin typeface="Algerian" pitchFamily="82" charset="0"/>
              </a:rPr>
              <a:t>the name”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lgerian" pitchFamily="82" charset="0"/>
              </a:rPr>
              <a:t>suspicion</a:t>
            </a:r>
            <a:r>
              <a:rPr lang="ru-RU" dirty="0" smtClean="0"/>
              <a:t>,</a:t>
            </a:r>
            <a:r>
              <a:rPr lang="en-US" dirty="0" smtClean="0">
                <a:latin typeface="Algerian" pitchFamily="82" charset="0"/>
              </a:rPr>
              <a:t>investigation</a:t>
            </a:r>
            <a:r>
              <a:rPr lang="ru-RU" dirty="0" smtClean="0"/>
              <a:t>,</a:t>
            </a:r>
            <a:r>
              <a:rPr lang="en-US" dirty="0" smtClean="0">
                <a:latin typeface="Algerian" pitchFamily="82" charset="0"/>
              </a:rPr>
              <a:t>tricks</a:t>
            </a:r>
            <a:r>
              <a:rPr lang="ru-RU" dirty="0" smtClean="0"/>
              <a:t>,</a:t>
            </a:r>
            <a:r>
              <a:rPr lang="en-US" dirty="0" smtClean="0">
                <a:latin typeface="Algerian" pitchFamily="82" charset="0"/>
              </a:rPr>
              <a:t>death</a:t>
            </a:r>
            <a:r>
              <a:rPr lang="ru-RU" dirty="0" smtClean="0"/>
              <a:t>, </a:t>
            </a:r>
            <a:r>
              <a:rPr lang="en-US" dirty="0" smtClean="0">
                <a:latin typeface="Algerian" pitchFamily="82" charset="0"/>
              </a:rPr>
              <a:t>a student </a:t>
            </a:r>
            <a:r>
              <a:rPr lang="ru-RU" dirty="0" smtClean="0"/>
              <a:t>- “</a:t>
            </a:r>
            <a:r>
              <a:rPr lang="en-US" dirty="0" smtClean="0">
                <a:latin typeface="Algerian" pitchFamily="82" charset="0"/>
              </a:rPr>
              <a:t>the name”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lgerian" pitchFamily="82" charset="0"/>
              </a:rPr>
              <a:t>5.animals</a:t>
            </a:r>
            <a:r>
              <a:rPr lang="ru-RU" sz="3200" dirty="0" smtClean="0"/>
              <a:t>,</a:t>
            </a:r>
            <a:r>
              <a:rPr lang="en-US" sz="3200" dirty="0" smtClean="0">
                <a:latin typeface="Algerian" pitchFamily="82" charset="0"/>
              </a:rPr>
              <a:t>a game</a:t>
            </a:r>
            <a:r>
              <a:rPr lang="ru-RU" sz="3200" dirty="0" smtClean="0"/>
              <a:t>,</a:t>
            </a:r>
            <a:r>
              <a:rPr lang="en-US" sz="3200" dirty="0" smtClean="0">
                <a:latin typeface="Algerian" pitchFamily="82" charset="0"/>
              </a:rPr>
              <a:t>a town</a:t>
            </a:r>
            <a:r>
              <a:rPr lang="ru-RU" sz="3200" dirty="0" smtClean="0"/>
              <a:t>,</a:t>
            </a:r>
            <a:r>
              <a:rPr lang="en-US" sz="3200" dirty="0" smtClean="0">
                <a:latin typeface="Algerian" pitchFamily="82" charset="0"/>
              </a:rPr>
              <a:t>dice</a:t>
            </a:r>
            <a:r>
              <a:rPr lang="ru-RU" sz="3200" dirty="0" smtClean="0"/>
              <a:t>, </a:t>
            </a:r>
            <a:r>
              <a:rPr lang="en-US" sz="3200" dirty="0" smtClean="0">
                <a:latin typeface="Algerian" pitchFamily="82" charset="0"/>
              </a:rPr>
              <a:t>the past</a:t>
            </a:r>
            <a:r>
              <a:rPr lang="ru-RU" sz="3200" dirty="0" smtClean="0"/>
              <a:t>- “</a:t>
            </a:r>
            <a:r>
              <a:rPr lang="en-US" sz="3200" dirty="0" smtClean="0">
                <a:latin typeface="Algerian" pitchFamily="82" charset="0"/>
              </a:rPr>
              <a:t>the name”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Algerian" pitchFamily="82" charset="0"/>
              </a:rPr>
              <a:t>6.A sponge</a:t>
            </a:r>
            <a:r>
              <a:rPr lang="ru-RU" dirty="0" smtClean="0"/>
              <a:t>,</a:t>
            </a:r>
            <a:r>
              <a:rPr lang="en-US" dirty="0" smtClean="0">
                <a:latin typeface="Algerian" pitchFamily="82" charset="0"/>
              </a:rPr>
              <a:t>the sea</a:t>
            </a:r>
            <a:r>
              <a:rPr lang="ru-RU" dirty="0" smtClean="0"/>
              <a:t>,</a:t>
            </a:r>
            <a:r>
              <a:rPr lang="en-US" dirty="0" err="1" smtClean="0">
                <a:latin typeface="Algerian" pitchFamily="82" charset="0"/>
              </a:rPr>
              <a:t>crabsburger</a:t>
            </a:r>
            <a:r>
              <a:rPr lang="ru-RU" dirty="0" smtClean="0"/>
              <a:t>,</a:t>
            </a:r>
            <a:r>
              <a:rPr lang="en-US" dirty="0" smtClean="0">
                <a:latin typeface="Algerian" pitchFamily="82" charset="0"/>
              </a:rPr>
              <a:t>a star</a:t>
            </a:r>
            <a:r>
              <a:rPr lang="ru-RU" dirty="0" smtClean="0"/>
              <a:t>, </a:t>
            </a:r>
            <a:r>
              <a:rPr lang="en-US" dirty="0" smtClean="0">
                <a:latin typeface="Algerian" pitchFamily="82" charset="0"/>
              </a:rPr>
              <a:t>trousers</a:t>
            </a:r>
            <a:r>
              <a:rPr lang="ru-RU" dirty="0" smtClean="0"/>
              <a:t>– </a:t>
            </a:r>
            <a:r>
              <a:rPr lang="en-US" dirty="0" smtClean="0">
                <a:latin typeface="Algerian" pitchFamily="82" charset="0"/>
              </a:rPr>
              <a:t>“the name”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7. </a:t>
            </a:r>
            <a:r>
              <a:rPr lang="en-US" dirty="0" smtClean="0">
                <a:latin typeface="Algerian" pitchFamily="82" charset="0"/>
              </a:rPr>
              <a:t>A father</a:t>
            </a:r>
            <a:r>
              <a:rPr lang="ru-RU" dirty="0" smtClean="0"/>
              <a:t> ,</a:t>
            </a:r>
            <a:r>
              <a:rPr lang="en-US" dirty="0" smtClean="0">
                <a:latin typeface="Algerian" pitchFamily="82" charset="0"/>
              </a:rPr>
              <a:t>a mother</a:t>
            </a:r>
            <a:r>
              <a:rPr lang="ru-RU" dirty="0" smtClean="0"/>
              <a:t>,</a:t>
            </a:r>
            <a:r>
              <a:rPr lang="en-US" dirty="0" smtClean="0">
                <a:latin typeface="Algerian" pitchFamily="82" charset="0"/>
              </a:rPr>
              <a:t>a brother</a:t>
            </a:r>
            <a:r>
              <a:rPr lang="ru-RU" dirty="0" smtClean="0"/>
              <a:t>,</a:t>
            </a:r>
            <a:r>
              <a:rPr lang="en-US" dirty="0" smtClean="0">
                <a:latin typeface="Algerian" pitchFamily="82" charset="0"/>
              </a:rPr>
              <a:t>2 sisters</a:t>
            </a:r>
            <a:r>
              <a:rPr lang="ru-RU" dirty="0" smtClean="0"/>
              <a:t>, </a:t>
            </a:r>
            <a:r>
              <a:rPr lang="en-US" dirty="0" smtClean="0">
                <a:latin typeface="Algerian" pitchFamily="82" charset="0"/>
              </a:rPr>
              <a:t>Springfield </a:t>
            </a:r>
            <a:r>
              <a:rPr lang="ru-RU" dirty="0" smtClean="0"/>
              <a:t>– </a:t>
            </a:r>
            <a:r>
              <a:rPr lang="en-US" dirty="0" smtClean="0">
                <a:latin typeface="Algerian" pitchFamily="82" charset="0"/>
              </a:rPr>
              <a:t>“the name”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8.</a:t>
            </a:r>
            <a:r>
              <a:rPr lang="en-US" dirty="0" smtClean="0">
                <a:latin typeface="Algerian" pitchFamily="82" charset="0"/>
              </a:rPr>
              <a:t>An iceberg</a:t>
            </a:r>
            <a:r>
              <a:rPr lang="ru-RU" dirty="0" smtClean="0"/>
              <a:t>,</a:t>
            </a:r>
            <a:r>
              <a:rPr lang="en-US" dirty="0" smtClean="0">
                <a:latin typeface="Algerian" pitchFamily="82" charset="0"/>
              </a:rPr>
              <a:t>a ship</a:t>
            </a:r>
            <a:r>
              <a:rPr lang="ru-RU" dirty="0" smtClean="0"/>
              <a:t>,</a:t>
            </a:r>
            <a:r>
              <a:rPr lang="en-US" dirty="0" smtClean="0">
                <a:latin typeface="Algerian" pitchFamily="82" charset="0"/>
              </a:rPr>
              <a:t>dances</a:t>
            </a:r>
            <a:r>
              <a:rPr lang="ru-RU" dirty="0" smtClean="0"/>
              <a:t>,</a:t>
            </a:r>
            <a:r>
              <a:rPr lang="en-US" dirty="0" smtClean="0">
                <a:latin typeface="Algerian" pitchFamily="82" charset="0"/>
              </a:rPr>
              <a:t>a portrait</a:t>
            </a:r>
            <a:r>
              <a:rPr lang="ru-RU" dirty="0" smtClean="0"/>
              <a:t>,</a:t>
            </a:r>
            <a:r>
              <a:rPr lang="en-US" dirty="0" smtClean="0">
                <a:latin typeface="Algerian" pitchFamily="82" charset="0"/>
              </a:rPr>
              <a:t> a strike</a:t>
            </a:r>
            <a:r>
              <a:rPr lang="ru-RU" dirty="0" smtClean="0"/>
              <a:t>– </a:t>
            </a:r>
            <a:r>
              <a:rPr lang="en-US" dirty="0" smtClean="0">
                <a:latin typeface="Algerian" pitchFamily="82" charset="0"/>
              </a:rPr>
              <a:t>“the name”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9.</a:t>
            </a:r>
            <a:r>
              <a:rPr lang="en-US" dirty="0" smtClean="0">
                <a:latin typeface="Algerian" pitchFamily="82" charset="0"/>
              </a:rPr>
              <a:t>Cars </a:t>
            </a:r>
            <a:r>
              <a:rPr lang="ru-RU" dirty="0" smtClean="0"/>
              <a:t>,</a:t>
            </a:r>
            <a:r>
              <a:rPr lang="en-US" dirty="0" smtClean="0">
                <a:latin typeface="Algerian" pitchFamily="82" charset="0"/>
              </a:rPr>
              <a:t>robots</a:t>
            </a:r>
            <a:r>
              <a:rPr lang="ru-RU" dirty="0" smtClean="0"/>
              <a:t>,</a:t>
            </a:r>
            <a:r>
              <a:rPr lang="en-US" dirty="0" smtClean="0">
                <a:latin typeface="Algerian" pitchFamily="82" charset="0"/>
              </a:rPr>
              <a:t>people</a:t>
            </a:r>
            <a:r>
              <a:rPr lang="ru-RU" dirty="0" smtClean="0"/>
              <a:t>,</a:t>
            </a:r>
            <a:r>
              <a:rPr lang="en-US" dirty="0" err="1" smtClean="0">
                <a:latin typeface="Algerian" pitchFamily="82" charset="0"/>
              </a:rPr>
              <a:t>Megatron</a:t>
            </a:r>
            <a:r>
              <a:rPr lang="ru-RU" dirty="0" smtClean="0"/>
              <a:t>, </a:t>
            </a:r>
            <a:r>
              <a:rPr lang="en-US" dirty="0" smtClean="0">
                <a:latin typeface="Algerian" pitchFamily="82" charset="0"/>
              </a:rPr>
              <a:t>friendship</a:t>
            </a:r>
            <a:r>
              <a:rPr lang="ru-RU" dirty="0" smtClean="0"/>
              <a:t>-</a:t>
            </a:r>
            <a:r>
              <a:rPr lang="en-US" dirty="0" smtClean="0">
                <a:latin typeface="Algerian" pitchFamily="82" charset="0"/>
              </a:rPr>
              <a:t> “the name”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</a:t>
            </a:r>
            <a:r>
              <a:rPr lang="en-US" dirty="0" smtClean="0">
                <a:latin typeface="Algerian" pitchFamily="82" charset="0"/>
              </a:rPr>
              <a:t>Cinema through the glass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Algerian" pitchFamily="82" charset="0"/>
              </a:rPr>
              <a:t>1)</a:t>
            </a:r>
            <a:r>
              <a:rPr lang="ru-RU" dirty="0" smtClean="0">
                <a:latin typeface="Algerian" pitchFamily="82" charset="0"/>
              </a:rPr>
              <a:t> </a:t>
            </a:r>
            <a:r>
              <a:rPr lang="en-US" dirty="0" smtClean="0">
                <a:latin typeface="Algerian" pitchFamily="82" charset="0"/>
              </a:rPr>
              <a:t>The cat’s soul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latin typeface="Algerian" pitchFamily="82" charset="0"/>
              </a:rPr>
              <a:t>2)</a:t>
            </a:r>
            <a:r>
              <a:rPr lang="ru-RU" dirty="0" smtClean="0">
                <a:latin typeface="Algerian" pitchFamily="82" charset="0"/>
              </a:rPr>
              <a:t> </a:t>
            </a:r>
            <a:r>
              <a:rPr lang="en-US" dirty="0" smtClean="0">
                <a:latin typeface="Algerian" pitchFamily="82" charset="0"/>
              </a:rPr>
              <a:t>The animals in white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latin typeface="Algerian" pitchFamily="82" charset="0"/>
              </a:rPr>
              <a:t>3)</a:t>
            </a:r>
            <a:r>
              <a:rPr lang="ru-RU" dirty="0" smtClean="0">
                <a:latin typeface="Algerian" pitchFamily="82" charset="0"/>
              </a:rPr>
              <a:t> </a:t>
            </a:r>
            <a:r>
              <a:rPr lang="en-US" dirty="0" smtClean="0">
                <a:latin typeface="Algerian" pitchFamily="82" charset="0"/>
              </a:rPr>
              <a:t>The wooden lady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latin typeface="Algerian" pitchFamily="82" charset="0"/>
              </a:rPr>
              <a:t>4)</a:t>
            </a:r>
            <a:r>
              <a:rPr lang="ru-RU" dirty="0" smtClean="0">
                <a:latin typeface="Algerian" pitchFamily="82" charset="0"/>
              </a:rPr>
              <a:t> </a:t>
            </a:r>
            <a:r>
              <a:rPr lang="en-US" dirty="0" smtClean="0">
                <a:latin typeface="Algerian" pitchFamily="82" charset="0"/>
              </a:rPr>
              <a:t>The end</a:t>
            </a:r>
          </a:p>
          <a:p>
            <a:pPr>
              <a:buNone/>
            </a:pPr>
            <a:r>
              <a:rPr lang="en-US" dirty="0" smtClean="0">
                <a:latin typeface="Algerian" pitchFamily="82" charset="0"/>
              </a:rPr>
              <a:t>5)</a:t>
            </a:r>
            <a:r>
              <a:rPr lang="ru-RU" dirty="0" smtClean="0">
                <a:latin typeface="Algerian" pitchFamily="82" charset="0"/>
              </a:rPr>
              <a:t> </a:t>
            </a:r>
            <a:r>
              <a:rPr lang="en-US" dirty="0" smtClean="0">
                <a:latin typeface="Algerian" pitchFamily="82" charset="0"/>
              </a:rPr>
              <a:t>Saint</a:t>
            </a:r>
            <a:r>
              <a:rPr lang="ru-RU" dirty="0" smtClean="0">
                <a:latin typeface="Algerian" pitchFamily="82" charset="0"/>
              </a:rPr>
              <a:t>-</a:t>
            </a:r>
            <a:r>
              <a:rPr lang="en-US" dirty="0" smtClean="0">
                <a:latin typeface="Algerian" pitchFamily="82" charset="0"/>
              </a:rPr>
              <a:t>Petersburg believes in smiles</a:t>
            </a:r>
          </a:p>
          <a:p>
            <a:pPr>
              <a:buNone/>
            </a:pPr>
            <a:r>
              <a:rPr lang="ru-RU" dirty="0" smtClean="0">
                <a:latin typeface="Algerian" pitchFamily="82" charset="0"/>
              </a:rPr>
              <a:t>6) </a:t>
            </a:r>
            <a:r>
              <a:rPr lang="en-US" dirty="0" smtClean="0">
                <a:latin typeface="Algerian" pitchFamily="82" charset="0"/>
              </a:rPr>
              <a:t>Brought by the waves</a:t>
            </a: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p01k0hj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4429132"/>
            <a:ext cx="3214678" cy="242886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lgerian" pitchFamily="82" charset="0"/>
              </a:rPr>
              <a:t>7) </a:t>
            </a:r>
            <a:r>
              <a:rPr lang="en-US" dirty="0" smtClean="0">
                <a:latin typeface="Algerian" pitchFamily="82" charset="0"/>
              </a:rPr>
              <a:t>A girl- ladybird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latin typeface="Algerian" pitchFamily="82" charset="0"/>
              </a:rPr>
              <a:t>8) </a:t>
            </a:r>
            <a:r>
              <a:rPr lang="en-US" dirty="0" smtClean="0">
                <a:latin typeface="Algerian" pitchFamily="82" charset="0"/>
              </a:rPr>
              <a:t>A dog without a hat</a:t>
            </a:r>
          </a:p>
          <a:p>
            <a:pPr>
              <a:buNone/>
            </a:pPr>
            <a:r>
              <a:rPr lang="ru-RU" dirty="0" smtClean="0">
                <a:latin typeface="Algerian" pitchFamily="82" charset="0"/>
              </a:rPr>
              <a:t>9) </a:t>
            </a:r>
            <a:r>
              <a:rPr lang="en-US" dirty="0" smtClean="0">
                <a:latin typeface="Algerian" pitchFamily="82" charset="0"/>
              </a:rPr>
              <a:t>Down </a:t>
            </a:r>
          </a:p>
          <a:p>
            <a:pPr>
              <a:buNone/>
            </a:pPr>
            <a:r>
              <a:rPr lang="ru-RU" dirty="0" smtClean="0">
                <a:latin typeface="Algerian" pitchFamily="82" charset="0"/>
              </a:rPr>
              <a:t>10) </a:t>
            </a:r>
            <a:r>
              <a:rPr lang="en-US" dirty="0" smtClean="0">
                <a:latin typeface="Algerian" pitchFamily="82" charset="0"/>
              </a:rPr>
              <a:t>And the sunsets there are loud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latin typeface="Algerian" pitchFamily="82" charset="0"/>
              </a:rPr>
              <a:t> </a:t>
            </a:r>
            <a:r>
              <a:rPr lang="ru-RU" dirty="0" smtClean="0">
                <a:latin typeface="Algerian" pitchFamily="82" charset="0"/>
              </a:rPr>
              <a:t>11) </a:t>
            </a:r>
            <a:r>
              <a:rPr lang="en-US" dirty="0" smtClean="0">
                <a:latin typeface="Algerian" pitchFamily="82" charset="0"/>
              </a:rPr>
              <a:t>The </a:t>
            </a:r>
            <a:r>
              <a:rPr lang="ru-RU" dirty="0" smtClean="0"/>
              <a:t>6</a:t>
            </a:r>
            <a:r>
              <a:rPr lang="en-US" dirty="0" smtClean="0">
                <a:latin typeface="Algerian" pitchFamily="82" charset="0"/>
              </a:rPr>
              <a:t> daughter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latin typeface="Algerian" pitchFamily="82" charset="0"/>
              </a:rPr>
              <a:t>12) </a:t>
            </a:r>
            <a:r>
              <a:rPr lang="en-US" dirty="0" smtClean="0">
                <a:latin typeface="Algerian" pitchFamily="82" charset="0"/>
              </a:rPr>
              <a:t>The Moon peaces</a:t>
            </a:r>
          </a:p>
          <a:p>
            <a:pPr>
              <a:buNone/>
            </a:pPr>
            <a:r>
              <a:rPr lang="ru-RU" dirty="0" smtClean="0">
                <a:latin typeface="Algerian" pitchFamily="82" charset="0"/>
              </a:rPr>
              <a:t>13) </a:t>
            </a:r>
            <a:r>
              <a:rPr lang="en-US" dirty="0" smtClean="0">
                <a:latin typeface="Algerian" pitchFamily="82" charset="0"/>
              </a:rPr>
              <a:t>The </a:t>
            </a:r>
            <a:r>
              <a:rPr lang="en-US" dirty="0" err="1" smtClean="0">
                <a:latin typeface="Algerian" pitchFamily="82" charset="0"/>
              </a:rPr>
              <a:t>Saturnian</a:t>
            </a:r>
            <a:r>
              <a:rPr lang="en-US" dirty="0" smtClean="0">
                <a:latin typeface="Algerian" pitchFamily="82" charset="0"/>
              </a:rPr>
              <a:t>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30c8cbef8d89ccd83d290356ddec5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3357562"/>
            <a:ext cx="4286248" cy="350043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lgerian" pitchFamily="82" charset="0"/>
              </a:rPr>
              <a:t>Acting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latin typeface="Algerian" pitchFamily="82" charset="0"/>
              </a:rPr>
              <a:t>    Show the scene from the film</a:t>
            </a:r>
          </a:p>
          <a:p>
            <a:pPr>
              <a:buNone/>
            </a:pPr>
            <a:endParaRPr lang="en-US" b="1" dirty="0" smtClean="0">
              <a:latin typeface="Algerian" pitchFamily="82" charset="0"/>
            </a:endParaRPr>
          </a:p>
          <a:p>
            <a:pPr>
              <a:buNone/>
            </a:pPr>
            <a:r>
              <a:rPr lang="en-US" b="1" dirty="0" smtClean="0">
                <a:latin typeface="Algerian" pitchFamily="82" charset="0"/>
              </a:rPr>
              <a:t> </a:t>
            </a:r>
            <a:r>
              <a:rPr lang="en-US" b="1" dirty="0" smtClean="0">
                <a:latin typeface="Algerian" pitchFamily="82" charset="0"/>
              </a:rPr>
              <a:t>   Guess what film is it</a:t>
            </a:r>
            <a:endParaRPr lang="ru-RU" b="1" dirty="0"/>
          </a:p>
        </p:txBody>
      </p:sp>
      <p:pic>
        <p:nvPicPr>
          <p:cNvPr id="4" name="Рисунок 3" descr="wallpaper-12047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3924595"/>
            <a:ext cx="5715040" cy="29334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lgerian" pitchFamily="82" charset="0"/>
              </a:rPr>
              <a:t>Make the story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latin typeface="Algerian" pitchFamily="82" charset="0"/>
              </a:rPr>
              <a:t>A, Shrek, doll, well, crazy, small, go, sleep, the end, good </a:t>
            </a:r>
            <a:r>
              <a:rPr lang="en-US" sz="6000" dirty="0" err="1" smtClean="0">
                <a:latin typeface="Algerian" pitchFamily="82" charset="0"/>
              </a:rPr>
              <a:t>morning,OK</a:t>
            </a:r>
            <a:endParaRPr lang="ru-RU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</a:t>
            </a:r>
            <a:r>
              <a:rPr lang="ru-RU" sz="4000" dirty="0" smtClean="0"/>
              <a:t>. </a:t>
            </a:r>
            <a:r>
              <a:rPr lang="en-US" sz="3600" dirty="0" smtClean="0">
                <a:latin typeface="Algerian" pitchFamily="82" charset="0"/>
              </a:rPr>
              <a:t>How much time do you need to pass through 24 cadres of film?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За какое время перед нами проходят</a:t>
            </a:r>
            <a:r>
              <a:rPr lang="en-US" dirty="0" smtClean="0"/>
              <a:t> </a:t>
            </a:r>
            <a:r>
              <a:rPr lang="ru-RU" dirty="0" smtClean="0"/>
              <a:t>двадцать четыре кадра кинопленки?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smtClean="0">
                <a:latin typeface="Algerian" pitchFamily="82" charset="0"/>
              </a:rPr>
              <a:t>1</a:t>
            </a:r>
            <a:r>
              <a:rPr lang="ru-RU" dirty="0" smtClean="0"/>
              <a:t> </a:t>
            </a:r>
            <a:r>
              <a:rPr lang="en-US" dirty="0" smtClean="0">
                <a:latin typeface="Algerian" pitchFamily="82" charset="0"/>
              </a:rPr>
              <a:t>second</a:t>
            </a:r>
          </a:p>
          <a:p>
            <a:pPr marL="514350" indent="-514350">
              <a:buAutoNum type="alphaLcParenR"/>
            </a:pPr>
            <a:r>
              <a:rPr lang="en-US" dirty="0" smtClean="0">
                <a:latin typeface="Algerian" pitchFamily="82" charset="0"/>
              </a:rPr>
              <a:t>2</a:t>
            </a:r>
            <a:r>
              <a:rPr lang="ru-RU" dirty="0" smtClean="0"/>
              <a:t> </a:t>
            </a:r>
            <a:r>
              <a:rPr lang="en-US" dirty="0" smtClean="0">
                <a:latin typeface="Algerian" pitchFamily="82" charset="0"/>
              </a:rPr>
              <a:t>seconds</a:t>
            </a:r>
          </a:p>
          <a:p>
            <a:pPr marL="514350" indent="-514350">
              <a:buAutoNum type="alphaLcParenR"/>
            </a:pPr>
            <a:r>
              <a:rPr lang="en-US" dirty="0" smtClean="0">
                <a:latin typeface="Algerian" pitchFamily="82" charset="0"/>
              </a:rPr>
              <a:t>3</a:t>
            </a:r>
            <a:r>
              <a:rPr lang="ru-RU" dirty="0" smtClean="0"/>
              <a:t> </a:t>
            </a:r>
            <a:r>
              <a:rPr lang="en-US" dirty="0" smtClean="0">
                <a:latin typeface="Algerian" pitchFamily="82" charset="0"/>
              </a:rPr>
              <a:t>seconds</a:t>
            </a:r>
          </a:p>
          <a:p>
            <a:pPr marL="514350" indent="-514350">
              <a:buAutoNum type="alphaLcParenR"/>
            </a:pPr>
            <a:r>
              <a:rPr lang="en-US" dirty="0" smtClean="0">
                <a:latin typeface="Algerian" pitchFamily="82" charset="0"/>
              </a:rPr>
              <a:t>4 seconds</a:t>
            </a:r>
            <a:endParaRPr lang="ru-RU" dirty="0"/>
          </a:p>
        </p:txBody>
      </p:sp>
      <p:pic>
        <p:nvPicPr>
          <p:cNvPr id="4" name="Рисунок 3" descr="1324902881_freenax_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2680880"/>
            <a:ext cx="4643438" cy="4177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2. </a:t>
            </a:r>
            <a:r>
              <a:rPr lang="en-US" sz="2800" dirty="0" smtClean="0">
                <a:latin typeface="Algerian" pitchFamily="82" charset="0"/>
              </a:rPr>
              <a:t>What academic degree unexpectedly received a modest Director of the </a:t>
            </a:r>
            <a:r>
              <a:rPr lang="en-US" sz="2800" dirty="0" err="1" smtClean="0">
                <a:latin typeface="Algerian" pitchFamily="82" charset="0"/>
              </a:rPr>
              <a:t>russian</a:t>
            </a:r>
            <a:r>
              <a:rPr lang="en-US" sz="2800" dirty="0" smtClean="0">
                <a:latin typeface="Algerian" pitchFamily="82" charset="0"/>
              </a:rPr>
              <a:t> kindergarten, also known as “the gentleman of the fortune"?</a:t>
            </a:r>
            <a:br>
              <a:rPr lang="en-US" sz="2800" dirty="0" smtClean="0">
                <a:latin typeface="Algerian" pitchFamily="82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/>
              <a:t>   </a:t>
            </a:r>
          </a:p>
          <a:p>
            <a:pPr>
              <a:buNone/>
            </a:pPr>
            <a:r>
              <a:rPr lang="ru-RU" dirty="0" smtClean="0"/>
              <a:t>Какого ученого звания неожиданно для себя удостоился скромный директор детского сада, он же «джентльмен удачи»?</a:t>
            </a: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smtClean="0">
                <a:latin typeface="Algerian" pitchFamily="82" charset="0"/>
              </a:rPr>
              <a:t>Manager</a:t>
            </a:r>
          </a:p>
          <a:p>
            <a:pPr marL="514350" indent="-514350">
              <a:buAutoNum type="alphaLcParenR"/>
            </a:pPr>
            <a:r>
              <a:rPr lang="en-US" dirty="0" smtClean="0">
                <a:latin typeface="Algerian" pitchFamily="82" charset="0"/>
              </a:rPr>
              <a:t>Professor</a:t>
            </a:r>
          </a:p>
          <a:p>
            <a:pPr marL="514350" indent="-514350">
              <a:buAutoNum type="alphaLcParenR"/>
            </a:pPr>
            <a:r>
              <a:rPr lang="en-US" dirty="0" smtClean="0">
                <a:latin typeface="Algerian" pitchFamily="82" charset="0"/>
              </a:rPr>
              <a:t>Master</a:t>
            </a:r>
          </a:p>
          <a:p>
            <a:pPr marL="514350" indent="-514350">
              <a:buAutoNum type="alphaLcParenR"/>
            </a:pPr>
            <a:r>
              <a:rPr lang="en-US" dirty="0" smtClean="0">
                <a:latin typeface="Algerian" pitchFamily="82" charset="0"/>
              </a:rPr>
              <a:t>Assistant </a:t>
            </a:r>
            <a:endParaRPr lang="ru-RU" dirty="0"/>
          </a:p>
        </p:txBody>
      </p:sp>
      <p:pic>
        <p:nvPicPr>
          <p:cNvPr id="4" name="Рисунок 3" descr="d5abed77572cc30f4cc521da76af4f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3" y="3762375"/>
            <a:ext cx="4643438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Algerian" pitchFamily="82" charset="0"/>
              </a:rPr>
              <a:t/>
            </a:r>
            <a:br>
              <a:rPr lang="en-US" sz="2800" dirty="0" smtClean="0">
                <a:latin typeface="Algerian" pitchFamily="82" charset="0"/>
              </a:rPr>
            </a:br>
            <a:r>
              <a:rPr lang="en-US" sz="2800" dirty="0" smtClean="0">
                <a:latin typeface="Algerian" pitchFamily="82" charset="0"/>
              </a:rPr>
              <a:t/>
            </a:r>
            <a:br>
              <a:rPr lang="en-US" sz="2800" dirty="0" smtClean="0">
                <a:latin typeface="Algerian" pitchFamily="82" charset="0"/>
              </a:rPr>
            </a:br>
            <a:r>
              <a:rPr lang="en-US" sz="2800" dirty="0" smtClean="0">
                <a:latin typeface="Algerian" pitchFamily="82" charset="0"/>
              </a:rPr>
              <a:t>3. Which English actress played the role of a woman  who was the symbol of the American character in the movie, filmed in 1939 based on the novel by Margaret Mitchell?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543956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latin typeface="Algerian" pitchFamily="82" charset="0"/>
              </a:rPr>
              <a:t>a)Marilyn Monroe</a:t>
            </a:r>
          </a:p>
          <a:p>
            <a:pPr>
              <a:buNone/>
            </a:pPr>
            <a:r>
              <a:rPr lang="en-US" dirty="0" smtClean="0">
                <a:latin typeface="Algerian" pitchFamily="82" charset="0"/>
              </a:rPr>
              <a:t>b)Vivien Lee</a:t>
            </a:r>
          </a:p>
          <a:p>
            <a:pPr>
              <a:buNone/>
            </a:pPr>
            <a:r>
              <a:rPr lang="en-US" dirty="0" smtClean="0">
                <a:latin typeface="Algerian" pitchFamily="82" charset="0"/>
              </a:rPr>
              <a:t>c)</a:t>
            </a:r>
            <a:r>
              <a:rPr lang="en-US" dirty="0" err="1" smtClean="0">
                <a:latin typeface="Algerian" pitchFamily="82" charset="0"/>
              </a:rPr>
              <a:t>Odry</a:t>
            </a:r>
            <a:r>
              <a:rPr lang="en-US" dirty="0" smtClean="0">
                <a:latin typeface="Algerian" pitchFamily="82" charset="0"/>
              </a:rPr>
              <a:t> </a:t>
            </a:r>
            <a:r>
              <a:rPr lang="en-US" dirty="0" err="1" smtClean="0">
                <a:latin typeface="Algerian" pitchFamily="82" charset="0"/>
              </a:rPr>
              <a:t>Hepbern</a:t>
            </a:r>
            <a:endParaRPr lang="en-US" dirty="0" smtClean="0">
              <a:latin typeface="Algerian" pitchFamily="82" charset="0"/>
            </a:endParaRPr>
          </a:p>
          <a:p>
            <a:pPr>
              <a:buNone/>
            </a:pPr>
            <a:r>
              <a:rPr lang="en-US" dirty="0" smtClean="0">
                <a:latin typeface="Algerian" pitchFamily="82" charset="0"/>
              </a:rPr>
              <a:t>d)</a:t>
            </a:r>
            <a:r>
              <a:rPr lang="en-US" dirty="0" err="1" smtClean="0">
                <a:latin typeface="Algerian" pitchFamily="82" charset="0"/>
              </a:rPr>
              <a:t>Sophy</a:t>
            </a:r>
            <a:r>
              <a:rPr lang="en-US" dirty="0" smtClean="0">
                <a:latin typeface="Algerian" pitchFamily="82" charset="0"/>
              </a:rPr>
              <a:t> Loren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Movies__Gone_With_The_Wind_009929_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3" y="3357562"/>
            <a:ext cx="5486397" cy="35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Algerian" pitchFamily="82" charset="0"/>
              </a:rPr>
              <a:t>4. Who was the Director of the American film “The Godfather"?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>
                <a:latin typeface="Algerian" pitchFamily="82" charset="0"/>
              </a:rPr>
              <a:t>a)</a:t>
            </a:r>
            <a:r>
              <a:rPr lang="en-US" dirty="0" err="1" smtClean="0">
                <a:latin typeface="Algerian" pitchFamily="82" charset="0"/>
              </a:rPr>
              <a:t>Frensis</a:t>
            </a:r>
            <a:r>
              <a:rPr lang="en-US" dirty="0" smtClean="0">
                <a:latin typeface="Algerian" pitchFamily="82" charset="0"/>
              </a:rPr>
              <a:t> Ford Coppola</a:t>
            </a:r>
          </a:p>
          <a:p>
            <a:pPr>
              <a:buNone/>
            </a:pPr>
            <a:r>
              <a:rPr lang="en-US" dirty="0" smtClean="0">
                <a:latin typeface="Algerian" pitchFamily="82" charset="0"/>
              </a:rPr>
              <a:t>b)</a:t>
            </a:r>
            <a:r>
              <a:rPr lang="en-US" dirty="0" err="1" smtClean="0">
                <a:latin typeface="Algerian" pitchFamily="82" charset="0"/>
              </a:rPr>
              <a:t>Stiven</a:t>
            </a:r>
            <a:r>
              <a:rPr lang="en-US" dirty="0" smtClean="0">
                <a:latin typeface="Algerian" pitchFamily="82" charset="0"/>
              </a:rPr>
              <a:t> </a:t>
            </a:r>
            <a:r>
              <a:rPr lang="en-US" dirty="0" err="1" smtClean="0">
                <a:latin typeface="Algerian" pitchFamily="82" charset="0"/>
              </a:rPr>
              <a:t>Spilberg</a:t>
            </a:r>
            <a:endParaRPr lang="en-US" dirty="0" smtClean="0">
              <a:latin typeface="Algerian" pitchFamily="82" charset="0"/>
            </a:endParaRPr>
          </a:p>
          <a:p>
            <a:pPr>
              <a:buNone/>
            </a:pPr>
            <a:r>
              <a:rPr lang="en-US" dirty="0" smtClean="0">
                <a:latin typeface="Algerian" pitchFamily="82" charset="0"/>
              </a:rPr>
              <a:t>c)Quentin Tarantino</a:t>
            </a:r>
          </a:p>
          <a:p>
            <a:pPr>
              <a:buNone/>
            </a:pPr>
            <a:r>
              <a:rPr lang="en-US" dirty="0" smtClean="0">
                <a:latin typeface="Algerian" pitchFamily="82" charset="0"/>
              </a:rPr>
              <a:t>d)James Cameron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771" y="3857628"/>
            <a:ext cx="4494229" cy="300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Algerian" pitchFamily="82" charset="0"/>
              </a:rPr>
              <a:t>5. What is the name of the Director of the film "Star wars“?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>
                <a:latin typeface="Algerian" pitchFamily="82" charset="0"/>
              </a:rPr>
              <a:t>6. How many  "</a:t>
            </a:r>
            <a:r>
              <a:rPr lang="en-US" dirty="0" err="1" smtClean="0">
                <a:latin typeface="Algerian" pitchFamily="82" charset="0"/>
              </a:rPr>
              <a:t>Oscar“awards</a:t>
            </a:r>
            <a:r>
              <a:rPr lang="en-US" dirty="0" smtClean="0">
                <a:latin typeface="Algerian" pitchFamily="82" charset="0"/>
              </a:rPr>
              <a:t> got  the    film "Titanic"?</a:t>
            </a:r>
          </a:p>
          <a:p>
            <a:pPr marL="514350" indent="-514350">
              <a:buAutoNum type="alphaLcParenR"/>
            </a:pPr>
            <a:r>
              <a:rPr lang="en-US" dirty="0" smtClean="0"/>
              <a:t>2</a:t>
            </a:r>
          </a:p>
          <a:p>
            <a:pPr marL="514350" indent="-514350">
              <a:buAutoNum type="alphaLcParenR"/>
            </a:pPr>
            <a:r>
              <a:rPr lang="en-US" dirty="0" smtClean="0"/>
              <a:t>6</a:t>
            </a:r>
          </a:p>
          <a:p>
            <a:pPr marL="514350" indent="-514350">
              <a:buAutoNum type="alphaLcParenR"/>
            </a:pPr>
            <a:r>
              <a:rPr lang="en-US" dirty="0" smtClean="0"/>
              <a:t>9</a:t>
            </a:r>
          </a:p>
          <a:p>
            <a:pPr marL="514350" indent="-514350">
              <a:buAutoNum type="alphaLcParenR"/>
            </a:pPr>
            <a:r>
              <a:rPr lang="en-US" dirty="0" smtClean="0"/>
              <a:t>11</a:t>
            </a:r>
            <a:endParaRPr lang="ru-RU" dirty="0"/>
          </a:p>
        </p:txBody>
      </p:sp>
      <p:pic>
        <p:nvPicPr>
          <p:cNvPr id="4" name="Рисунок 3" descr="60219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576" y="2643182"/>
            <a:ext cx="5960424" cy="4214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latin typeface="Algerian" pitchFamily="82" charset="0"/>
              </a:rPr>
              <a:t>7. Which role is known worldwide acted by Sean Connery ,Pierce </a:t>
            </a:r>
            <a:r>
              <a:rPr lang="en-US" sz="3200" dirty="0" err="1" smtClean="0">
                <a:latin typeface="Algerian" pitchFamily="82" charset="0"/>
              </a:rPr>
              <a:t>Brosnan</a:t>
            </a:r>
            <a:r>
              <a:rPr lang="en-US" sz="3200" dirty="0" smtClean="0">
                <a:latin typeface="Algerian" pitchFamily="82" charset="0"/>
              </a:rPr>
              <a:t> and Daniel Craig?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 startAt="8"/>
            </a:pPr>
            <a:r>
              <a:rPr lang="en-US" dirty="0" smtClean="0">
                <a:latin typeface="Algerian" pitchFamily="82" charset="0"/>
              </a:rPr>
              <a:t>What film brought the early success to Christina </a:t>
            </a:r>
            <a:r>
              <a:rPr lang="en-US" dirty="0" err="1" smtClean="0">
                <a:latin typeface="Algerian" pitchFamily="82" charset="0"/>
              </a:rPr>
              <a:t>Orbakajte</a:t>
            </a:r>
            <a:r>
              <a:rPr lang="en-US" dirty="0" smtClean="0">
                <a:latin typeface="Algerian" pitchFamily="82" charset="0"/>
              </a:rPr>
              <a:t> and also gave her  the nickname?</a:t>
            </a:r>
          </a:p>
          <a:p>
            <a:pPr marL="514350" indent="-514350">
              <a:buAutoNum type="arabicPeriod" startAt="8"/>
            </a:pPr>
            <a:r>
              <a:rPr lang="en-US" dirty="0" smtClean="0">
                <a:latin typeface="Algerian" pitchFamily="82" charset="0"/>
              </a:rPr>
              <a:t>What is the name the name of the film “Pulp fiction“(“</a:t>
            </a:r>
            <a:r>
              <a:rPr lang="ru-RU" dirty="0" smtClean="0"/>
              <a:t>Криминальное чтиво</a:t>
            </a:r>
            <a:r>
              <a:rPr lang="en-US" dirty="0" smtClean="0">
                <a:latin typeface="Algerian" pitchFamily="82" charset="0"/>
              </a:rPr>
              <a:t>”).</a:t>
            </a:r>
          </a:p>
          <a:p>
            <a:pPr marL="514350" indent="-514350">
              <a:buAutoNum type="arabicPeriod" startAt="8"/>
            </a:pPr>
            <a:r>
              <a:rPr lang="en-US" dirty="0" smtClean="0">
                <a:latin typeface="Algerian" pitchFamily="82" charset="0"/>
              </a:rPr>
              <a:t>Which city of Europe is the place of the  most prestigious</a:t>
            </a:r>
          </a:p>
          <a:p>
            <a:pPr marL="514350" indent="-514350">
              <a:buNone/>
            </a:pPr>
            <a:r>
              <a:rPr lang="en-US" dirty="0" smtClean="0">
                <a:latin typeface="Algerian" pitchFamily="82" charset="0"/>
              </a:rPr>
              <a:t>     film festival?</a:t>
            </a:r>
          </a:p>
        </p:txBody>
      </p:sp>
      <p:pic>
        <p:nvPicPr>
          <p:cNvPr id="4" name="Рисунок 3" descr="Sten-Trope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8742" y="4929198"/>
            <a:ext cx="2905258" cy="1928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11</a:t>
            </a:r>
            <a:r>
              <a:rPr lang="en-US" sz="3200" dirty="0" smtClean="0">
                <a:latin typeface="Algerian" pitchFamily="82" charset="0"/>
              </a:rPr>
              <a:t>. What Soviet film first received the "Oscar" as the best foreign film?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Algerian" pitchFamily="82" charset="0"/>
              </a:rPr>
              <a:t>a)”The War and the Peace”</a:t>
            </a:r>
          </a:p>
          <a:p>
            <a:pPr>
              <a:buNone/>
            </a:pPr>
            <a:r>
              <a:rPr lang="en-US" dirty="0" smtClean="0">
                <a:latin typeface="Algerian" pitchFamily="82" charset="0"/>
              </a:rPr>
              <a:t>b) “Anna Karenina”</a:t>
            </a:r>
          </a:p>
          <a:p>
            <a:pPr>
              <a:buNone/>
            </a:pPr>
            <a:r>
              <a:rPr lang="en-US" dirty="0" smtClean="0">
                <a:latin typeface="Algerian" pitchFamily="82" charset="0"/>
              </a:rPr>
              <a:t>c) “The Idiot”</a:t>
            </a:r>
          </a:p>
          <a:p>
            <a:pPr>
              <a:buNone/>
            </a:pPr>
            <a:r>
              <a:rPr lang="en-US" dirty="0" smtClean="0">
                <a:latin typeface="Algerian" pitchFamily="82" charset="0"/>
              </a:rPr>
              <a:t>d) “The crime and the punishment”</a:t>
            </a:r>
            <a:endParaRPr lang="ru-RU" dirty="0"/>
          </a:p>
        </p:txBody>
      </p:sp>
      <p:pic>
        <p:nvPicPr>
          <p:cNvPr id="4" name="Рисунок 3" descr="79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4357694"/>
            <a:ext cx="6643734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Algerian" pitchFamily="82" charset="0"/>
              </a:rPr>
              <a:t>12.</a:t>
            </a:r>
            <a:r>
              <a:rPr lang="ru-RU" sz="3200" dirty="0" smtClean="0"/>
              <a:t> </a:t>
            </a:r>
            <a:r>
              <a:rPr lang="en-US" sz="3200" dirty="0" smtClean="0">
                <a:latin typeface="Algerian" pitchFamily="82" charset="0"/>
              </a:rPr>
              <a:t>What is the name of the actor who played the main male role in the film "Pretty woman”?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715436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latin typeface="Algerian" pitchFamily="82" charset="0"/>
              </a:rPr>
              <a:t>13.What is  the name of the actor who played the main role in the movie "Terminator“?</a:t>
            </a:r>
          </a:p>
          <a:p>
            <a:pPr>
              <a:buNone/>
            </a:pPr>
            <a:r>
              <a:rPr lang="en-US" dirty="0" smtClean="0">
                <a:latin typeface="Algerian" pitchFamily="82" charset="0"/>
              </a:rPr>
              <a:t>14. Who was the Director of the film “The Fifth Element“?</a:t>
            </a:r>
          </a:p>
          <a:p>
            <a:pPr>
              <a:buNone/>
            </a:pPr>
            <a:r>
              <a:rPr lang="en-US" dirty="0" smtClean="0">
                <a:latin typeface="Algerian" pitchFamily="82" charset="0"/>
              </a:rPr>
              <a:t>15. From what country did the first TV soap Opera “ The Slave </a:t>
            </a:r>
            <a:r>
              <a:rPr lang="en-US" dirty="0" err="1" smtClean="0">
                <a:latin typeface="Algerian" pitchFamily="82" charset="0"/>
              </a:rPr>
              <a:t>Izaura</a:t>
            </a:r>
            <a:r>
              <a:rPr lang="en-US" dirty="0" smtClean="0">
                <a:latin typeface="Algerian" pitchFamily="82" charset="0"/>
              </a:rPr>
              <a:t>“ come to Russia?</a:t>
            </a:r>
          </a:p>
          <a:p>
            <a:pPr>
              <a:buNone/>
            </a:pPr>
            <a:r>
              <a:rPr lang="en-US" dirty="0" smtClean="0">
                <a:latin typeface="Algerian" pitchFamily="82" charset="0"/>
              </a:rPr>
              <a:t>a)The USA   b) The UK   c) Brazil  </a:t>
            </a:r>
          </a:p>
          <a:p>
            <a:pPr>
              <a:buNone/>
            </a:pPr>
            <a:r>
              <a:rPr lang="en-US" dirty="0" smtClean="0">
                <a:latin typeface="Algerian" pitchFamily="82" charset="0"/>
              </a:rPr>
              <a:t>d) Argentina</a:t>
            </a:r>
            <a:endParaRPr lang="ru-RU" dirty="0"/>
          </a:p>
        </p:txBody>
      </p:sp>
      <p:pic>
        <p:nvPicPr>
          <p:cNvPr id="4" name="Рисунок 3" descr="i_06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4500571"/>
            <a:ext cx="2667000" cy="23574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611</Words>
  <PresentationFormat>Экран (4:3)</PresentationFormat>
  <Paragraphs>81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“WHAT DO YOU KNOW ABOUT CINEMA?”</vt:lpstr>
      <vt:lpstr>1. How much time do you need to pass through 24 cadres of film? </vt:lpstr>
      <vt:lpstr>  2. What academic degree unexpectedly received a modest Director of the russian kindergarten, also known as “the gentleman of the fortune"? </vt:lpstr>
      <vt:lpstr>  3. Which English actress played the role of a woman  who was the symbol of the American character in the movie, filmed in 1939 based on the novel by Margaret Mitchell?</vt:lpstr>
      <vt:lpstr>4. Who was the Director of the American film “The Godfather"?</vt:lpstr>
      <vt:lpstr>5. What is the name of the Director of the film "Star wars“?</vt:lpstr>
      <vt:lpstr>7. Which role is known worldwide acted by Sean Connery ,Pierce Brosnan and Daniel Craig?</vt:lpstr>
      <vt:lpstr>11. What Soviet film first received the "Oscar" as the best foreign film?</vt:lpstr>
      <vt:lpstr>12. What is the name of the actor who played the main male role in the film "Pretty woman”?</vt:lpstr>
      <vt:lpstr>“Guess the film with 5 words"</vt:lpstr>
      <vt:lpstr>5.animals,a game,a town,dice, the past- “the name”</vt:lpstr>
      <vt:lpstr>“Cinema through the glass”</vt:lpstr>
      <vt:lpstr>Слайд 13</vt:lpstr>
      <vt:lpstr>Acting </vt:lpstr>
      <vt:lpstr>Make the story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“WHAT DO YOU KNOW ABOUT CINEMA?”</dc:title>
  <cp:lastModifiedBy>11-sch24</cp:lastModifiedBy>
  <cp:revision>23</cp:revision>
  <dcterms:modified xsi:type="dcterms:W3CDTF">2016-02-18T07:24:50Z</dcterms:modified>
</cp:coreProperties>
</file>