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635DFEA-DB77-4D29-9360-4D7093647BB5}">
          <p14:sldIdLst>
            <p14:sldId id="256"/>
            <p14:sldId id="258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1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F61D2A-137C-410B-8A13-CB5166FE06DA}" type="datetimeFigureOut">
              <a:rPr lang="be-BY" smtClean="0"/>
              <a:t>15.08.2015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7132F4-7A36-4CDA-BF08-A57695A272DC}" type="slidenum">
              <a:rPr lang="be-BY" smtClean="0"/>
              <a:t>‹#›</a:t>
            </a:fld>
            <a:endParaRPr lang="be-BY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1D2A-137C-410B-8A13-CB5166FE06DA}" type="datetimeFigureOut">
              <a:rPr lang="be-BY" smtClean="0"/>
              <a:t>15.08.2015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32F4-7A36-4CDA-BF08-A57695A272DC}" type="slidenum">
              <a:rPr lang="be-BY" smtClean="0"/>
              <a:t>‹#›</a:t>
            </a:fld>
            <a:endParaRPr lang="be-BY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1D2A-137C-410B-8A13-CB5166FE06DA}" type="datetimeFigureOut">
              <a:rPr lang="be-BY" smtClean="0"/>
              <a:t>15.08.2015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32F4-7A36-4CDA-BF08-A57695A272DC}" type="slidenum">
              <a:rPr lang="be-BY" smtClean="0"/>
              <a:t>‹#›</a:t>
            </a:fld>
            <a:endParaRPr lang="be-BY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1D2A-137C-410B-8A13-CB5166FE06DA}" type="datetimeFigureOut">
              <a:rPr lang="be-BY" smtClean="0"/>
              <a:t>15.08.2015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32F4-7A36-4CDA-BF08-A57695A272DC}" type="slidenum">
              <a:rPr lang="be-BY" smtClean="0"/>
              <a:t>‹#›</a:t>
            </a:fld>
            <a:endParaRPr lang="be-BY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1D2A-137C-410B-8A13-CB5166FE06DA}" type="datetimeFigureOut">
              <a:rPr lang="be-BY" smtClean="0"/>
              <a:t>15.08.2015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32F4-7A36-4CDA-BF08-A57695A272DC}" type="slidenum">
              <a:rPr lang="be-BY" smtClean="0"/>
              <a:t>‹#›</a:t>
            </a:fld>
            <a:endParaRPr lang="be-B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1D2A-137C-410B-8A13-CB5166FE06DA}" type="datetimeFigureOut">
              <a:rPr lang="be-BY" smtClean="0"/>
              <a:t>15.08.2015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32F4-7A36-4CDA-BF08-A57695A272DC}" type="slidenum">
              <a:rPr lang="be-BY" smtClean="0"/>
              <a:t>‹#›</a:t>
            </a:fld>
            <a:endParaRPr lang="be-BY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1D2A-137C-410B-8A13-CB5166FE06DA}" type="datetimeFigureOut">
              <a:rPr lang="be-BY" smtClean="0"/>
              <a:t>15.08.2015</a:t>
            </a:fld>
            <a:endParaRPr lang="be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32F4-7A36-4CDA-BF08-A57695A272DC}" type="slidenum">
              <a:rPr lang="be-BY" smtClean="0"/>
              <a:t>‹#›</a:t>
            </a:fld>
            <a:endParaRPr lang="be-BY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1D2A-137C-410B-8A13-CB5166FE06DA}" type="datetimeFigureOut">
              <a:rPr lang="be-BY" smtClean="0"/>
              <a:t>15.08.2015</a:t>
            </a:fld>
            <a:endParaRPr lang="be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32F4-7A36-4CDA-BF08-A57695A272DC}" type="slidenum">
              <a:rPr lang="be-BY" smtClean="0"/>
              <a:t>‹#›</a:t>
            </a:fld>
            <a:endParaRPr lang="be-BY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1D2A-137C-410B-8A13-CB5166FE06DA}" type="datetimeFigureOut">
              <a:rPr lang="be-BY" smtClean="0"/>
              <a:t>15.08.2015</a:t>
            </a:fld>
            <a:endParaRPr lang="be-B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32F4-7A36-4CDA-BF08-A57695A272DC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1D2A-137C-410B-8A13-CB5166FE06DA}" type="datetimeFigureOut">
              <a:rPr lang="be-BY" smtClean="0"/>
              <a:t>15.08.2015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32F4-7A36-4CDA-BF08-A57695A272DC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1D2A-137C-410B-8A13-CB5166FE06DA}" type="datetimeFigureOut">
              <a:rPr lang="be-BY" smtClean="0"/>
              <a:t>15.08.2015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32F4-7A36-4CDA-BF08-A57695A272DC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0F61D2A-137C-410B-8A13-CB5166FE06DA}" type="datetimeFigureOut">
              <a:rPr lang="be-BY" smtClean="0"/>
              <a:t>15.08.2015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37132F4-7A36-4CDA-BF08-A57695A272DC}" type="slidenum">
              <a:rPr lang="be-BY" smtClean="0"/>
              <a:t>‹#›</a:t>
            </a:fld>
            <a:endParaRPr lang="be-B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0.jpeg"/><Relationship Id="rId7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1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268760"/>
            <a:ext cx="6912768" cy="1008112"/>
          </a:xfr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ВИКТОРИНА</a:t>
            </a:r>
            <a:endParaRPr lang="be-BY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645024"/>
            <a:ext cx="7854696" cy="2040632"/>
          </a:xfrm>
        </p:spPr>
        <p:txBody>
          <a:bodyPr>
            <a:prstTxWarp prst="textStop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ИСКУССТВО</a:t>
            </a:r>
            <a:endParaRPr lang="be-BY" sz="7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72400" y="5877272"/>
            <a:ext cx="504056" cy="504056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98683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56895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8. Как называется вид изобразительного искусства, произведения которого имеют объемную форму и выполняются из твердых материалов?</a:t>
            </a:r>
            <a:endParaRPr lang="be-BY" sz="2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be-BY" sz="20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1624151"/>
            <a:ext cx="54726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800" dirty="0">
                <a:latin typeface="Arial Black" panose="020B0A04020102020204" pitchFamily="34" charset="0"/>
              </a:rPr>
              <a:t>а) скульптура   </a:t>
            </a:r>
          </a:p>
          <a:p>
            <a:r>
              <a:rPr lang="be-BY" sz="2800" dirty="0" smtClean="0">
                <a:latin typeface="Arial Black" panose="020B0A04020102020204" pitchFamily="34" charset="0"/>
              </a:rPr>
              <a:t>б</a:t>
            </a:r>
            <a:r>
              <a:rPr lang="be-BY" sz="2800" dirty="0">
                <a:latin typeface="Arial Black" panose="020B0A04020102020204" pitchFamily="34" charset="0"/>
              </a:rPr>
              <a:t>) живопись</a:t>
            </a:r>
          </a:p>
          <a:p>
            <a:r>
              <a:rPr lang="be-BY" sz="2800" dirty="0">
                <a:latin typeface="Arial Black" panose="020B0A04020102020204" pitchFamily="34" charset="0"/>
              </a:rPr>
              <a:t>в) натюрморт</a:t>
            </a:r>
          </a:p>
          <a:p>
            <a:r>
              <a:rPr lang="be-BY" sz="2800" dirty="0">
                <a:latin typeface="Arial Black" panose="020B0A04020102020204" pitchFamily="34" charset="0"/>
              </a:rPr>
              <a:t>г) кино</a:t>
            </a:r>
          </a:p>
          <a:p>
            <a:endParaRPr lang="be-BY" dirty="0"/>
          </a:p>
        </p:txBody>
      </p:sp>
      <p:sp>
        <p:nvSpPr>
          <p:cNvPr id="4" name="8-конечная звезда 3"/>
          <p:cNvSpPr/>
          <p:nvPr/>
        </p:nvSpPr>
        <p:spPr>
          <a:xfrm>
            <a:off x="827584" y="3645024"/>
            <a:ext cx="1368152" cy="115212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А</a:t>
            </a:r>
            <a:endParaRPr lang="be-BY" sz="4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2339752" y="3645024"/>
            <a:ext cx="1368152" cy="115212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Б</a:t>
            </a:r>
            <a:endParaRPr lang="be-BY" sz="4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3851920" y="3645024"/>
            <a:ext cx="1368152" cy="115212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В</a:t>
            </a:r>
            <a:endParaRPr lang="be-BY" sz="4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5341955" y="3645024"/>
            <a:ext cx="1368152" cy="115212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Г</a:t>
            </a:r>
            <a:endParaRPr lang="be-BY" sz="4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668344" y="6093296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pic>
        <p:nvPicPr>
          <p:cNvPr id="5122" name="Picture 2" descr="Античная пластика в садах, парках и на загородных участках. . Влияние скульптуры на эмоциональное состояние человека., Дизайн и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72222"/>
            <a:ext cx="2462237" cy="1785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774174" y="4941176"/>
            <a:ext cx="6174090" cy="1584000"/>
            <a:chOff x="611560" y="5013176"/>
            <a:chExt cx="5612809" cy="1440000"/>
          </a:xfrm>
        </p:grpSpPr>
        <p:pic>
          <p:nvPicPr>
            <p:cNvPr id="5124" name="Picture 4" descr="Art-каталог: живопись и графика - Клодт фон Юргенсбург Михаил Константинович - Дубовая роща. . 186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5013176"/>
              <a:ext cx="1920000" cy="14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Фото летний - фотограф Pretty - натюрморт - ФотоФорум.ру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5013176"/>
              <a:ext cx="2032258" cy="14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 descr="HiveMind- женский взгляд на вещи - Part 18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98"/>
            <a:stretch/>
          </p:blipFill>
          <p:spPr bwMode="auto">
            <a:xfrm>
              <a:off x="4638500" y="5013176"/>
              <a:ext cx="1585869" cy="14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984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9. Какую из этих картин написал Виктор </a:t>
            </a:r>
            <a:endParaRPr lang="be-BY" sz="22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be-BY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be-BY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Михайлович </a:t>
            </a:r>
            <a:r>
              <a:rPr lang="be-BY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Васнецов?</a:t>
            </a:r>
            <a:endParaRPr lang="be-BY" sz="2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be-BY" sz="20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412776"/>
            <a:ext cx="64807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800" dirty="0">
                <a:latin typeface="Arial Black" panose="020B0A04020102020204" pitchFamily="34" charset="0"/>
              </a:rPr>
              <a:t>а) «Девочка с персиками»</a:t>
            </a:r>
          </a:p>
          <a:p>
            <a:r>
              <a:rPr lang="be-BY" sz="2800" dirty="0" smtClean="0">
                <a:latin typeface="Arial Black" panose="020B0A04020102020204" pitchFamily="34" charset="0"/>
              </a:rPr>
              <a:t>б) </a:t>
            </a:r>
            <a:r>
              <a:rPr lang="be-BY" sz="2800" dirty="0">
                <a:latin typeface="Arial Black" panose="020B0A04020102020204" pitchFamily="34" charset="0"/>
              </a:rPr>
              <a:t>«Золотая осень»</a:t>
            </a:r>
          </a:p>
          <a:p>
            <a:r>
              <a:rPr lang="be-BY" sz="2800" dirty="0" smtClean="0">
                <a:latin typeface="Arial Black" panose="020B0A04020102020204" pitchFamily="34" charset="0"/>
              </a:rPr>
              <a:t>в) </a:t>
            </a:r>
            <a:r>
              <a:rPr lang="be-BY" sz="2800" dirty="0">
                <a:latin typeface="Arial Black" panose="020B0A04020102020204" pitchFamily="34" charset="0"/>
              </a:rPr>
              <a:t>«На севере диком</a:t>
            </a:r>
            <a:r>
              <a:rPr lang="be-BY" sz="2800" dirty="0" smtClean="0">
                <a:latin typeface="Arial Black" panose="020B0A04020102020204" pitchFamily="34" charset="0"/>
              </a:rPr>
              <a:t>»</a:t>
            </a:r>
          </a:p>
          <a:p>
            <a:r>
              <a:rPr lang="ru-RU" sz="2800" dirty="0" smtClean="0">
                <a:latin typeface="Arial Black" panose="020B0A04020102020204" pitchFamily="34" charset="0"/>
              </a:rPr>
              <a:t>г) «Богатыри»</a:t>
            </a:r>
            <a:endParaRPr lang="be-BY" sz="2800" dirty="0">
              <a:latin typeface="Arial Black" panose="020B0A04020102020204" pitchFamily="34" charset="0"/>
            </a:endParaRPr>
          </a:p>
          <a:p>
            <a:endParaRPr lang="be-BY" dirty="0"/>
          </a:p>
        </p:txBody>
      </p:sp>
      <p:sp>
        <p:nvSpPr>
          <p:cNvPr id="4" name="8-конечная звезда 3"/>
          <p:cNvSpPr/>
          <p:nvPr/>
        </p:nvSpPr>
        <p:spPr>
          <a:xfrm>
            <a:off x="827584" y="3501008"/>
            <a:ext cx="1368152" cy="115212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А</a:t>
            </a:r>
            <a:endParaRPr lang="be-BY" sz="4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2339752" y="3501008"/>
            <a:ext cx="1368152" cy="115212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Б</a:t>
            </a:r>
            <a:endParaRPr lang="be-BY" sz="4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3851920" y="3501008"/>
            <a:ext cx="1368152" cy="115212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В</a:t>
            </a:r>
            <a:endParaRPr lang="be-BY" sz="4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5341955" y="3501008"/>
            <a:ext cx="1368152" cy="115212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Г</a:t>
            </a:r>
            <a:endParaRPr lang="be-BY" sz="4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668344" y="6093296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pic>
        <p:nvPicPr>
          <p:cNvPr id="4098" name="Picture 2" descr="Серов Валентин Александрович, Девочка с персикам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926" y="1576612"/>
            <a:ext cx="2454546" cy="1636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527620" y="4869160"/>
            <a:ext cx="6708676" cy="1584000"/>
            <a:chOff x="683568" y="4941168"/>
            <a:chExt cx="5544360" cy="1440000"/>
          </a:xfrm>
        </p:grpSpPr>
        <p:pic>
          <p:nvPicPr>
            <p:cNvPr id="4100" name="Picture 4" descr="http://vsetke.ru/thumbnails/6fd/7008208e70d8854b757a06b33461154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941168"/>
              <a:ext cx="1920000" cy="14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На севере диком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4941168"/>
              <a:ext cx="1084893" cy="14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Обои Живопись ( картина ) картина три богатыря Фото 24340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4941168"/>
              <a:ext cx="2304000" cy="14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91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568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10. Одна из крупнейших российских картинных </a:t>
            </a:r>
            <a:endParaRPr lang="be-BY" sz="22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be-BY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be-BY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галерей </a:t>
            </a:r>
            <a:r>
              <a:rPr lang="be-BY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основана...</a:t>
            </a:r>
            <a:endParaRPr lang="be-BY" sz="2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be-BY" sz="2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12776"/>
            <a:ext cx="84249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800" dirty="0">
                <a:latin typeface="Arial Black" panose="020B0A04020102020204" pitchFamily="34" charset="0"/>
              </a:rPr>
              <a:t>а) Сергеем Павловичем Дягилевым</a:t>
            </a:r>
          </a:p>
          <a:p>
            <a:r>
              <a:rPr lang="be-BY" sz="2800" dirty="0" smtClean="0">
                <a:latin typeface="Arial Black" panose="020B0A04020102020204" pitchFamily="34" charset="0"/>
              </a:rPr>
              <a:t>б) Саввой Ивановичем Мамонтовым</a:t>
            </a:r>
          </a:p>
          <a:p>
            <a:r>
              <a:rPr lang="be-BY" sz="2800" dirty="0" smtClean="0">
                <a:latin typeface="Arial Black" panose="020B0A04020102020204" pitchFamily="34" charset="0"/>
              </a:rPr>
              <a:t>в) </a:t>
            </a:r>
            <a:r>
              <a:rPr lang="be-BY" sz="2800" dirty="0">
                <a:latin typeface="Arial Black" panose="020B0A04020102020204" pitchFamily="34" charset="0"/>
              </a:rPr>
              <a:t>Павлом Михайловичем </a:t>
            </a:r>
            <a:r>
              <a:rPr lang="be-BY" sz="2800" dirty="0" smtClean="0">
                <a:latin typeface="Arial Black" panose="020B0A04020102020204" pitchFamily="34" charset="0"/>
              </a:rPr>
              <a:t>Третьяковым</a:t>
            </a:r>
          </a:p>
          <a:p>
            <a:r>
              <a:rPr lang="be-BY" sz="2800" dirty="0" smtClean="0">
                <a:latin typeface="Arial Black" panose="020B0A04020102020204" pitchFamily="34" charset="0"/>
              </a:rPr>
              <a:t>г</a:t>
            </a:r>
            <a:r>
              <a:rPr lang="be-BY" sz="2800" dirty="0">
                <a:latin typeface="Arial Black" panose="020B0A04020102020204" pitchFamily="34" charset="0"/>
              </a:rPr>
              <a:t>) Николаем Борисовичем Юсуповым</a:t>
            </a:r>
          </a:p>
          <a:p>
            <a:endParaRPr lang="be-BY" dirty="0"/>
          </a:p>
        </p:txBody>
      </p:sp>
      <p:sp>
        <p:nvSpPr>
          <p:cNvPr id="4" name="8-конечная звезда 3"/>
          <p:cNvSpPr/>
          <p:nvPr/>
        </p:nvSpPr>
        <p:spPr>
          <a:xfrm>
            <a:off x="827584" y="3501008"/>
            <a:ext cx="1368152" cy="115212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А</a:t>
            </a:r>
            <a:endParaRPr lang="be-BY" sz="4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2339752" y="3501008"/>
            <a:ext cx="1368152" cy="115212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Б</a:t>
            </a:r>
            <a:endParaRPr lang="be-BY" sz="4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3851920" y="3501008"/>
            <a:ext cx="1368152" cy="115212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В</a:t>
            </a:r>
            <a:endParaRPr lang="be-BY" sz="4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5341955" y="3501008"/>
            <a:ext cx="1368152" cy="115212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Г</a:t>
            </a:r>
            <a:endParaRPr lang="be-BY" sz="4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668344" y="6093296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grpSp>
        <p:nvGrpSpPr>
          <p:cNvPr id="11" name="Группа 10"/>
          <p:cNvGrpSpPr/>
          <p:nvPr/>
        </p:nvGrpSpPr>
        <p:grpSpPr>
          <a:xfrm>
            <a:off x="611560" y="4725144"/>
            <a:ext cx="6408712" cy="1800200"/>
            <a:chOff x="899592" y="4725144"/>
            <a:chExt cx="6408712" cy="1800200"/>
          </a:xfrm>
        </p:grpSpPr>
        <p:pic>
          <p:nvPicPr>
            <p:cNvPr id="3074" name="Picture 2" descr="Актуальные комментарии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9" r="15775"/>
            <a:stretch/>
          </p:blipFill>
          <p:spPr bwMode="auto">
            <a:xfrm>
              <a:off x="899592" y="4725144"/>
              <a:ext cx="1828800" cy="180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бизнесмен изречения Афоризмы, цитаты, биографии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66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2292" y="4725344"/>
              <a:ext cx="1617390" cy="180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Третьяков Павел Михайлович (Крамской, 1876) Третьяков Павел Михайлович Русская портретная галерея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093" y="4725144"/>
              <a:ext cx="1494397" cy="180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Портрет князя Н.Б. Юсупова-старшего. . После 1794. . Иоганн Баптист Лампи-старший - - www.Museum.ru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95261" y="4725144"/>
              <a:ext cx="1413043" cy="180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080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Часть вторая</a:t>
            </a:r>
            <a:endParaRPr lang="be-BY" dirty="0"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3933056"/>
            <a:ext cx="8064896" cy="1500187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9000" b="1" dirty="0" smtClean="0">
                <a:ln/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«Театр»</a:t>
            </a:r>
            <a:endParaRPr lang="be-BY" sz="9000" b="1" dirty="0">
              <a:ln/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72400" y="5877272"/>
            <a:ext cx="504056" cy="504056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10073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1. </a:t>
            </a:r>
            <a:r>
              <a:rPr lang="be-BY" sz="2400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Исполнителя роли в спектакле называют...</a:t>
            </a:r>
            <a:endParaRPr lang="be-BY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be-BY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980728"/>
            <a:ext cx="36724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200" dirty="0">
                <a:latin typeface="Arial Black" panose="020B0A04020102020204" pitchFamily="34" charset="0"/>
              </a:rPr>
              <a:t>а) актером   </a:t>
            </a:r>
          </a:p>
          <a:p>
            <a:r>
              <a:rPr lang="be-BY" sz="3200" dirty="0">
                <a:latin typeface="Arial Black" panose="020B0A04020102020204" pitchFamily="34" charset="0"/>
              </a:rPr>
              <a:t>б) суфлером</a:t>
            </a:r>
          </a:p>
          <a:p>
            <a:r>
              <a:rPr lang="be-BY" sz="3200" dirty="0">
                <a:latin typeface="Arial Black" panose="020B0A04020102020204" pitchFamily="34" charset="0"/>
              </a:rPr>
              <a:t>в) режиссером</a:t>
            </a:r>
          </a:p>
          <a:p>
            <a:r>
              <a:rPr lang="be-BY" sz="3200" dirty="0">
                <a:latin typeface="Arial Black" panose="020B0A04020102020204" pitchFamily="34" charset="0"/>
              </a:rPr>
              <a:t>г) дублером</a:t>
            </a:r>
          </a:p>
          <a:p>
            <a:endParaRPr lang="be-BY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6177" y="3501008"/>
            <a:ext cx="151216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56377" y="3501008"/>
            <a:ext cx="151216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4725144"/>
            <a:ext cx="151216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1760" y="4725144"/>
            <a:ext cx="151216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668344" y="6093296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grpSp>
        <p:nvGrpSpPr>
          <p:cNvPr id="11" name="Группа 10"/>
          <p:cNvGrpSpPr/>
          <p:nvPr/>
        </p:nvGrpSpPr>
        <p:grpSpPr>
          <a:xfrm>
            <a:off x="5076056" y="980728"/>
            <a:ext cx="3240000" cy="4140257"/>
            <a:chOff x="5076056" y="980728"/>
            <a:chExt cx="3240000" cy="4140257"/>
          </a:xfrm>
        </p:grpSpPr>
        <p:pic>
          <p:nvPicPr>
            <p:cNvPr id="21506" name="Picture 2" descr="Бесплатные фото Актер (Страница 1) - HDStockPhoto.co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980728"/>
              <a:ext cx="3240000" cy="21532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10" name="Picture 6" descr="Библиотека изображений &quot;РИА Новости&quot; :: Фото :: Историческое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284984"/>
              <a:ext cx="3240000" cy="18360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562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2. </a:t>
            </a:r>
            <a:r>
              <a:rPr lang="be-BY" sz="2400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Режиссер — это ...</a:t>
            </a:r>
            <a:endParaRPr lang="be-BY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be-BY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017890"/>
            <a:ext cx="828092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200" dirty="0">
                <a:latin typeface="Arial Black" panose="020B0A04020102020204" pitchFamily="34" charset="0"/>
              </a:rPr>
              <a:t>а) исполнитель роли в спектакле</a:t>
            </a:r>
          </a:p>
          <a:p>
            <a:r>
              <a:rPr lang="be-BY" sz="3200" dirty="0">
                <a:latin typeface="Arial Black" panose="020B0A04020102020204" pitchFamily="34" charset="0"/>
              </a:rPr>
              <a:t>б) установщик декораций </a:t>
            </a:r>
            <a:endParaRPr lang="be-BY" sz="3200" dirty="0" smtClean="0">
              <a:latin typeface="Arial Black" panose="020B0A04020102020204" pitchFamily="34" charset="0"/>
            </a:endParaRPr>
          </a:p>
          <a:p>
            <a:r>
              <a:rPr lang="be-BY" sz="3200" dirty="0" smtClean="0">
                <a:latin typeface="Arial Black" panose="020B0A04020102020204" pitchFamily="34" charset="0"/>
              </a:rPr>
              <a:t>в</a:t>
            </a:r>
            <a:r>
              <a:rPr lang="be-BY" sz="3200" dirty="0">
                <a:latin typeface="Arial Black" panose="020B0A04020102020204" pitchFamily="34" charset="0"/>
              </a:rPr>
              <a:t>) постановщик </a:t>
            </a:r>
            <a:r>
              <a:rPr lang="be-BY" sz="3200" dirty="0" smtClean="0">
                <a:latin typeface="Arial Black" panose="020B0A04020102020204" pitchFamily="34" charset="0"/>
              </a:rPr>
              <a:t>спектакля</a:t>
            </a:r>
            <a:endParaRPr lang="be-BY" sz="3200" dirty="0">
              <a:latin typeface="Arial Black" panose="020B0A04020102020204" pitchFamily="34" charset="0"/>
            </a:endParaRPr>
          </a:p>
          <a:p>
            <a:r>
              <a:rPr lang="be-BY" sz="3200" dirty="0">
                <a:latin typeface="Arial Black" panose="020B0A04020102020204" pitchFamily="34" charset="0"/>
              </a:rPr>
              <a:t>г) </a:t>
            </a:r>
            <a:r>
              <a:rPr lang="be-BY" sz="3200" dirty="0" smtClean="0">
                <a:latin typeface="Arial Black" panose="020B0A04020102020204" pitchFamily="34" charset="0"/>
              </a:rPr>
              <a:t>продавец билетов </a:t>
            </a:r>
            <a:r>
              <a:rPr lang="be-BY" sz="3200" dirty="0">
                <a:latin typeface="Arial Black" panose="020B0A04020102020204" pitchFamily="34" charset="0"/>
              </a:rPr>
              <a:t>на спектакль</a:t>
            </a:r>
          </a:p>
          <a:p>
            <a:endParaRPr lang="be-BY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668344" y="6093296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8185" y="3861048"/>
            <a:ext cx="151216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28385" y="3861048"/>
            <a:ext cx="151216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5085184"/>
            <a:ext cx="151216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83768" y="5085184"/>
            <a:ext cx="151216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0482" name="Picture 2" descr="wingwave Театральные фотографии - репетиция спектакля Дети солнца Малого театра, режиссер Адольф Шапир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24" y="3170350"/>
            <a:ext cx="3564000" cy="2274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69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3. </a:t>
            </a:r>
            <a:r>
              <a:rPr lang="be-BY" sz="2400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Один из видов театра в Японии называется...</a:t>
            </a:r>
            <a:endParaRPr lang="be-BY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be-BY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980728"/>
            <a:ext cx="324036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200" dirty="0">
                <a:latin typeface="Arial Black" panose="020B0A04020102020204" pitchFamily="34" charset="0"/>
              </a:rPr>
              <a:t>а) </a:t>
            </a:r>
            <a:r>
              <a:rPr lang="be-BY" sz="3200" dirty="0" smtClean="0">
                <a:latin typeface="Arial Black" panose="020B0A04020102020204" pitchFamily="34" charset="0"/>
              </a:rPr>
              <a:t>хокку</a:t>
            </a:r>
            <a:endParaRPr lang="be-BY" sz="3200" dirty="0">
              <a:latin typeface="Arial Black" panose="020B0A04020102020204" pitchFamily="34" charset="0"/>
            </a:endParaRPr>
          </a:p>
          <a:p>
            <a:r>
              <a:rPr lang="be-BY" sz="3200" dirty="0">
                <a:latin typeface="Arial Black" panose="020B0A04020102020204" pitchFamily="34" charset="0"/>
              </a:rPr>
              <a:t>б) </a:t>
            </a:r>
            <a:r>
              <a:rPr lang="be-BY" sz="3200" dirty="0" smtClean="0">
                <a:latin typeface="Arial Black" panose="020B0A04020102020204" pitchFamily="34" charset="0"/>
              </a:rPr>
              <a:t>кабуки </a:t>
            </a:r>
          </a:p>
          <a:p>
            <a:r>
              <a:rPr lang="be-BY" sz="3200" dirty="0" smtClean="0">
                <a:latin typeface="Arial Black" panose="020B0A04020102020204" pitchFamily="34" charset="0"/>
              </a:rPr>
              <a:t>в</a:t>
            </a:r>
            <a:r>
              <a:rPr lang="be-BY" sz="3200" dirty="0">
                <a:latin typeface="Arial Black" panose="020B0A04020102020204" pitchFamily="34" charset="0"/>
              </a:rPr>
              <a:t>) ти-ба-бо</a:t>
            </a:r>
          </a:p>
          <a:p>
            <a:r>
              <a:rPr lang="be-BY" sz="3200" dirty="0">
                <a:latin typeface="Arial Black" panose="020B0A04020102020204" pitchFamily="34" charset="0"/>
              </a:rPr>
              <a:t>г) пум-пурум</a:t>
            </a:r>
          </a:p>
          <a:p>
            <a:endParaRPr lang="be-BY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668344" y="6093296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8185" y="3501008"/>
            <a:ext cx="151216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28385" y="3501008"/>
            <a:ext cx="151216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4725144"/>
            <a:ext cx="151216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83768" y="4725144"/>
            <a:ext cx="151216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076056" y="908720"/>
            <a:ext cx="3240000" cy="4608512"/>
            <a:chOff x="5076056" y="908720"/>
            <a:chExt cx="3240000" cy="4608512"/>
          </a:xfrm>
        </p:grpSpPr>
        <p:pic>
          <p:nvPicPr>
            <p:cNvPr id="19458" name="Picture 2" descr="Cookie: May 200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908720"/>
              <a:ext cx="3240000" cy="22550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0" name="Picture 4" descr="АнИмЕ МиРоК ВКонтакте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244603"/>
              <a:ext cx="3240000" cy="22726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408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676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4. </a:t>
            </a:r>
            <a:r>
              <a:rPr lang="be-BY" sz="2400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Закончи фразу Станиславского: «Театр </a:t>
            </a:r>
            <a:endParaRPr lang="be-BY" sz="2400" b="1" u="sng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be-BY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be-BY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</a:t>
            </a:r>
            <a:r>
              <a:rPr lang="be-BY" sz="2400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начинается </a:t>
            </a:r>
            <a:r>
              <a:rPr lang="be-BY" sz="2400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с ...»</a:t>
            </a:r>
            <a:endParaRPr lang="be-BY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be-BY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233914"/>
            <a:ext cx="331236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200" dirty="0">
                <a:latin typeface="Arial Black" panose="020B0A04020102020204" pitchFamily="34" charset="0"/>
              </a:rPr>
              <a:t>а) актера</a:t>
            </a:r>
          </a:p>
          <a:p>
            <a:r>
              <a:rPr lang="be-BY" sz="3200" dirty="0">
                <a:latin typeface="Arial Black" panose="020B0A04020102020204" pitchFamily="34" charset="0"/>
              </a:rPr>
              <a:t>б) занавеса</a:t>
            </a:r>
          </a:p>
          <a:p>
            <a:r>
              <a:rPr lang="be-BY" sz="3200" dirty="0">
                <a:latin typeface="Arial Black" panose="020B0A04020102020204" pitchFamily="34" charset="0"/>
              </a:rPr>
              <a:t>в) вешалки   </a:t>
            </a:r>
          </a:p>
          <a:p>
            <a:r>
              <a:rPr lang="be-BY" sz="3200" dirty="0">
                <a:latin typeface="Arial Black" panose="020B0A04020102020204" pitchFamily="34" charset="0"/>
              </a:rPr>
              <a:t>г) буфета</a:t>
            </a:r>
          </a:p>
          <a:p>
            <a:endParaRPr lang="be-BY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668344" y="6093296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8185" y="3717032"/>
            <a:ext cx="151216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28385" y="3717032"/>
            <a:ext cx="151216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4941168"/>
            <a:ext cx="151216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83768" y="4941168"/>
            <a:ext cx="151216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932040" y="980728"/>
            <a:ext cx="3240000" cy="4248232"/>
            <a:chOff x="4932040" y="980728"/>
            <a:chExt cx="3240000" cy="4248232"/>
          </a:xfrm>
        </p:grpSpPr>
        <p:pic>
          <p:nvPicPr>
            <p:cNvPr id="18434" name="Picture 2" descr="Интерьер Новой сцены Большого театра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270"/>
            <a:stretch/>
          </p:blipFill>
          <p:spPr bwMode="auto">
            <a:xfrm>
              <a:off x="4932040" y="980728"/>
              <a:ext cx="3240000" cy="20112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36" name="Picture 4" descr="страница номер три: Я вам не скажу за всю Одессу 2б: Одесский оперный театр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068960"/>
              <a:ext cx="3240000" cy="21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365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676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5. </a:t>
            </a:r>
            <a:r>
              <a:rPr lang="be-BY" sz="2400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Как называется театральная кукла, которую </a:t>
            </a:r>
            <a:endParaRPr lang="be-BY" sz="2400" b="1" u="sng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be-BY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be-BY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</a:t>
            </a:r>
            <a:r>
              <a:rPr lang="be-BY" sz="2400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кукловод </a:t>
            </a:r>
            <a:r>
              <a:rPr lang="be-BY" sz="2400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приводит в движение при помощи </a:t>
            </a:r>
            <a:endParaRPr lang="be-BY" sz="2400" b="1" u="sng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be-BY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be-BY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</a:t>
            </a:r>
            <a:r>
              <a:rPr lang="be-BY" sz="2400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нитей</a:t>
            </a:r>
            <a:r>
              <a:rPr lang="be-BY" sz="2400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?</a:t>
            </a:r>
            <a:endParaRPr lang="be-BY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be-BY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521946"/>
            <a:ext cx="518457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200" dirty="0">
                <a:latin typeface="Arial Black" panose="020B0A04020102020204" pitchFamily="34" charset="0"/>
              </a:rPr>
              <a:t>а) Буратино</a:t>
            </a:r>
          </a:p>
          <a:p>
            <a:r>
              <a:rPr lang="be-BY" sz="3200" dirty="0">
                <a:latin typeface="Arial Black" panose="020B0A04020102020204" pitchFamily="34" charset="0"/>
              </a:rPr>
              <a:t>б) марионетка  </a:t>
            </a:r>
          </a:p>
          <a:p>
            <a:r>
              <a:rPr lang="be-BY" sz="3200" dirty="0">
                <a:latin typeface="Arial Black" panose="020B0A04020102020204" pitchFamily="34" charset="0"/>
              </a:rPr>
              <a:t>в) Пульчинелла</a:t>
            </a:r>
          </a:p>
          <a:p>
            <a:r>
              <a:rPr lang="be-BY" sz="3200" dirty="0">
                <a:latin typeface="Arial Black" panose="020B0A04020102020204" pitchFamily="34" charset="0"/>
              </a:rPr>
              <a:t>г) Петрушка</a:t>
            </a:r>
          </a:p>
          <a:p>
            <a:endParaRPr lang="be-BY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668344" y="6093296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8185" y="3861048"/>
            <a:ext cx="151216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28385" y="3861048"/>
            <a:ext cx="151216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5085184"/>
            <a:ext cx="151216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83768" y="5085184"/>
            <a:ext cx="151216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004048" y="1196752"/>
            <a:ext cx="3240000" cy="4590240"/>
            <a:chOff x="5004048" y="1340768"/>
            <a:chExt cx="3240000" cy="4590240"/>
          </a:xfrm>
        </p:grpSpPr>
        <p:pic>
          <p:nvPicPr>
            <p:cNvPr id="17410" name="Picture 2" descr="Театр марионеток, или Вновь британский след - новость из рубрики Политика, актуальная информация, обсуждение новости, дискуссии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1340768"/>
              <a:ext cx="3240000" cy="20655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2" name="Picture 4" descr="Спектакли &quot;ТБН-Россия&quot;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3501008"/>
              <a:ext cx="3240000" cy="243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723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676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6. </a:t>
            </a:r>
            <a:r>
              <a:rPr lang="be-BY" sz="2400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Как называется вид театрального искусства, </a:t>
            </a:r>
            <a:r>
              <a:rPr lang="be-BY" sz="2400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be-BY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be-BY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</a:t>
            </a:r>
            <a:r>
              <a:rPr lang="be-BY" sz="2400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 </a:t>
            </a:r>
            <a:r>
              <a:rPr lang="be-BY" sz="2400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котором выразительными средствами </a:t>
            </a:r>
            <a:endParaRPr lang="be-BY" sz="2400" b="1" u="sng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be-BY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be-BY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</a:t>
            </a:r>
            <a:r>
              <a:rPr lang="be-BY" sz="2400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являются </a:t>
            </a:r>
            <a:r>
              <a:rPr lang="be-BY" sz="2400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музыка и танец?</a:t>
            </a:r>
            <a:endParaRPr lang="be-BY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521946"/>
            <a:ext cx="518457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200" dirty="0">
                <a:latin typeface="Arial Black" panose="020B0A04020102020204" pitchFamily="34" charset="0"/>
              </a:rPr>
              <a:t>а) балет   </a:t>
            </a:r>
          </a:p>
          <a:p>
            <a:r>
              <a:rPr lang="be-BY" sz="3200" dirty="0">
                <a:latin typeface="Arial Black" panose="020B0A04020102020204" pitchFamily="34" charset="0"/>
              </a:rPr>
              <a:t>б) опера</a:t>
            </a:r>
          </a:p>
          <a:p>
            <a:r>
              <a:rPr lang="be-BY" sz="3200" dirty="0">
                <a:latin typeface="Arial Black" panose="020B0A04020102020204" pitchFamily="34" charset="0"/>
              </a:rPr>
              <a:t>в) драма</a:t>
            </a:r>
          </a:p>
          <a:p>
            <a:r>
              <a:rPr lang="be-BY" sz="3200" dirty="0">
                <a:latin typeface="Arial Black" panose="020B0A04020102020204" pitchFamily="34" charset="0"/>
              </a:rPr>
              <a:t>г) фарс</a:t>
            </a:r>
          </a:p>
          <a:p>
            <a:endParaRPr lang="be-BY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668344" y="6093296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8185" y="3861048"/>
            <a:ext cx="151216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28385" y="3861048"/>
            <a:ext cx="151216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5085184"/>
            <a:ext cx="151216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83768" y="5085184"/>
            <a:ext cx="151216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076056" y="1556792"/>
            <a:ext cx="3240000" cy="3927866"/>
            <a:chOff x="5076056" y="1556792"/>
            <a:chExt cx="3240000" cy="3927866"/>
          </a:xfrm>
        </p:grpSpPr>
        <p:pic>
          <p:nvPicPr>
            <p:cNvPr id="16386" name="Picture 2" descr="Ягоды годжи картинки для презентации балет Худеем вместе!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1556792"/>
              <a:ext cx="3240000" cy="22755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88" name="Picture 4" descr="Балет - это мир выразительных движений. От 1000 р. за билет на балет &quot;Лебединое озеро&quot; и гала-концерт звезд балета. - Санкт-Пете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24" b="10261"/>
            <a:stretch/>
          </p:blipFill>
          <p:spPr bwMode="auto">
            <a:xfrm>
              <a:off x="5076056" y="3933056"/>
              <a:ext cx="3240000" cy="15516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525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Часть первая</a:t>
            </a:r>
            <a:endParaRPr lang="be-BY" dirty="0"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3933056"/>
            <a:ext cx="7734747" cy="1500187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«Я поведу тебя в музей…»</a:t>
            </a:r>
            <a:endParaRPr lang="be-BY" sz="3600" b="1" dirty="0">
              <a:ln/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72400" y="5877272"/>
            <a:ext cx="504056" cy="504056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67011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7. </a:t>
            </a:r>
            <a:r>
              <a:rPr lang="be-BY" sz="2400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Актеру текст роли подсказывает...</a:t>
            </a:r>
            <a:endParaRPr lang="be-BY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be-BY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668344" y="6093296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8185" y="3861048"/>
            <a:ext cx="151216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28385" y="3861048"/>
            <a:ext cx="151216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5085184"/>
            <a:ext cx="151216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83768" y="5085184"/>
            <a:ext cx="151216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1124744"/>
            <a:ext cx="518457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200" dirty="0">
                <a:latin typeface="Arial Black" panose="020B0A04020102020204" pitchFamily="34" charset="0"/>
              </a:rPr>
              <a:t>а) жонглер</a:t>
            </a:r>
          </a:p>
          <a:p>
            <a:r>
              <a:rPr lang="be-BY" sz="3200" dirty="0">
                <a:latin typeface="Arial Black" panose="020B0A04020102020204" pitchFamily="34" charset="0"/>
              </a:rPr>
              <a:t>б) режиссер</a:t>
            </a:r>
          </a:p>
          <a:p>
            <a:r>
              <a:rPr lang="be-BY" sz="3200" dirty="0">
                <a:latin typeface="Arial Black" panose="020B0A04020102020204" pitchFamily="34" charset="0"/>
              </a:rPr>
              <a:t>в) суфлер  </a:t>
            </a:r>
          </a:p>
          <a:p>
            <a:r>
              <a:rPr lang="be-BY" sz="3200" dirty="0">
                <a:latin typeface="Arial Black" panose="020B0A04020102020204" pitchFamily="34" charset="0"/>
              </a:rPr>
              <a:t>г) контролер</a:t>
            </a:r>
          </a:p>
          <a:p>
            <a:endParaRPr lang="be-BY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932040" y="980728"/>
            <a:ext cx="3240000" cy="4520392"/>
            <a:chOff x="4932040" y="980728"/>
            <a:chExt cx="3240000" cy="4520392"/>
          </a:xfrm>
        </p:grpSpPr>
        <p:pic>
          <p:nvPicPr>
            <p:cNvPr id="15362" name="Picture 2" descr="Суфлерская будка - Звук и слух - Занимательные загадки на зн…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83"/>
            <a:stretch/>
          </p:blipFill>
          <p:spPr bwMode="auto">
            <a:xfrm>
              <a:off x="4932040" y="980728"/>
              <a:ext cx="3240000" cy="20027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4" name="Picture 4" descr="Александр Сашин-Никольский - фотографии - советские актеры - Кино-Театр.РУ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068960"/>
              <a:ext cx="3240000" cy="24321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474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676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8. </a:t>
            </a:r>
            <a:r>
              <a:rPr lang="be-BY" sz="2400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Создателя и руководителя известного театра </a:t>
            </a:r>
            <a:endParaRPr lang="be-BY" sz="24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be-BY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be-BY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</a:t>
            </a:r>
            <a:r>
              <a:rPr lang="be-BY" sz="2400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кукол </a:t>
            </a:r>
            <a:r>
              <a:rPr lang="be-BY" sz="2400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звали...</a:t>
            </a:r>
            <a:endParaRPr lang="be-BY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be-BY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668344" y="6093296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8185" y="3861048"/>
            <a:ext cx="151216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28385" y="3861048"/>
            <a:ext cx="151216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5085184"/>
            <a:ext cx="151216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83768" y="5085184"/>
            <a:ext cx="151216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1233914"/>
            <a:ext cx="85689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000" dirty="0">
                <a:latin typeface="Arial Black" panose="020B0A04020102020204" pitchFamily="34" charset="0"/>
              </a:rPr>
              <a:t>а) Сергей Владимирович Михалков</a:t>
            </a:r>
          </a:p>
          <a:p>
            <a:r>
              <a:rPr lang="be-BY" sz="3000" dirty="0">
                <a:latin typeface="Arial Black" panose="020B0A04020102020204" pitchFamily="34" charset="0"/>
              </a:rPr>
              <a:t>б) Петр Ильич Чайковский</a:t>
            </a:r>
          </a:p>
          <a:p>
            <a:r>
              <a:rPr lang="be-BY" sz="3000" dirty="0">
                <a:latin typeface="Arial Black" panose="020B0A04020102020204" pitchFamily="34" charset="0"/>
              </a:rPr>
              <a:t>в) Сергей Владимирович Образцов </a:t>
            </a:r>
          </a:p>
          <a:p>
            <a:r>
              <a:rPr lang="be-BY" sz="3000" dirty="0">
                <a:latin typeface="Arial Black" panose="020B0A04020102020204" pitchFamily="34" charset="0"/>
              </a:rPr>
              <a:t>г) Юрий Дмитриевич Куклачев</a:t>
            </a:r>
          </a:p>
          <a:p>
            <a:endParaRPr lang="be-BY" dirty="0"/>
          </a:p>
        </p:txBody>
      </p:sp>
      <p:pic>
        <p:nvPicPr>
          <p:cNvPr id="14338" name="Picture 2" descr="Кукольный театр Мангистауской обла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12976"/>
            <a:ext cx="2527009" cy="3225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2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67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9. Бобруйский драматический театр носит имя… </a:t>
            </a:r>
            <a:endParaRPr lang="be-BY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668344" y="6093296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8185" y="3861048"/>
            <a:ext cx="151216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28385" y="3861048"/>
            <a:ext cx="151216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5085184"/>
            <a:ext cx="151216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83768" y="5085184"/>
            <a:ext cx="151216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1124744"/>
            <a:ext cx="856895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200" dirty="0">
                <a:latin typeface="Arial Black" panose="020B0A04020102020204" pitchFamily="34" charset="0"/>
              </a:rPr>
              <a:t>а) </a:t>
            </a:r>
            <a:r>
              <a:rPr lang="be-BY" sz="3200" dirty="0" smtClean="0">
                <a:latin typeface="Arial Black" panose="020B0A04020102020204" pitchFamily="34" charset="0"/>
              </a:rPr>
              <a:t>Максима Горького</a:t>
            </a:r>
            <a:endParaRPr lang="be-BY" sz="3200" dirty="0">
              <a:latin typeface="Arial Black" panose="020B0A04020102020204" pitchFamily="34" charset="0"/>
            </a:endParaRPr>
          </a:p>
          <a:p>
            <a:r>
              <a:rPr lang="be-BY" sz="3200" dirty="0">
                <a:latin typeface="Arial Black" panose="020B0A04020102020204" pitchFamily="34" charset="0"/>
              </a:rPr>
              <a:t>б) </a:t>
            </a:r>
            <a:r>
              <a:rPr lang="be-BY" sz="3200" dirty="0" smtClean="0">
                <a:latin typeface="Arial Black" panose="020B0A04020102020204" pitchFamily="34" charset="0"/>
              </a:rPr>
              <a:t>Дунина-Марцинкевича</a:t>
            </a:r>
            <a:endParaRPr lang="be-BY" sz="3200" dirty="0">
              <a:latin typeface="Arial Black" panose="020B0A04020102020204" pitchFamily="34" charset="0"/>
            </a:endParaRPr>
          </a:p>
          <a:p>
            <a:r>
              <a:rPr lang="be-BY" sz="3200" dirty="0">
                <a:latin typeface="Arial Black" panose="020B0A04020102020204" pitchFamily="34" charset="0"/>
              </a:rPr>
              <a:t>в) </a:t>
            </a:r>
            <a:r>
              <a:rPr lang="be-BY" sz="3200" dirty="0" smtClean="0">
                <a:latin typeface="Arial Black" panose="020B0A04020102020204" pitchFamily="34" charset="0"/>
              </a:rPr>
              <a:t>Янки Купалы</a:t>
            </a:r>
            <a:r>
              <a:rPr lang="be-BY" sz="3200" dirty="0">
                <a:latin typeface="Arial Black" panose="020B0A04020102020204" pitchFamily="34" charset="0"/>
              </a:rPr>
              <a:t> </a:t>
            </a:r>
          </a:p>
          <a:p>
            <a:r>
              <a:rPr lang="be-BY" sz="3200" dirty="0">
                <a:latin typeface="Arial Black" panose="020B0A04020102020204" pitchFamily="34" charset="0"/>
              </a:rPr>
              <a:t>г) </a:t>
            </a:r>
            <a:r>
              <a:rPr lang="be-BY" sz="3200" dirty="0" smtClean="0">
                <a:latin typeface="Arial Black" panose="020B0A04020102020204" pitchFamily="34" charset="0"/>
              </a:rPr>
              <a:t>Якуба Коласа</a:t>
            </a:r>
            <a:endParaRPr lang="be-BY" sz="3200" dirty="0">
              <a:latin typeface="Arial Black" panose="020B0A04020102020204" pitchFamily="34" charset="0"/>
            </a:endParaRPr>
          </a:p>
          <a:p>
            <a:endParaRPr lang="be-BY" dirty="0"/>
          </a:p>
        </p:txBody>
      </p:sp>
      <p:pic>
        <p:nvPicPr>
          <p:cNvPr id="13314" name="Picture 2" descr="Могилевский областной театр драмы и комедии им. В.И. Дунина-Марцинкевича Могилёвский областной исполнительный комит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433" y="2294683"/>
            <a:ext cx="4293765" cy="2862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47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10. «Родоначальником» белорусского театра </a:t>
            </a:r>
          </a:p>
          <a:p>
            <a:r>
              <a:rPr lang="be-BY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be-BY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</a:t>
            </a:r>
            <a:r>
              <a:rPr lang="be-BY" sz="2400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считается…</a:t>
            </a:r>
            <a:endParaRPr lang="be-BY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668344" y="6093296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8185" y="3861048"/>
            <a:ext cx="151216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28385" y="3861048"/>
            <a:ext cx="151216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5085184"/>
            <a:ext cx="151216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83768" y="5085184"/>
            <a:ext cx="151216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1233914"/>
            <a:ext cx="856895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200" dirty="0">
                <a:latin typeface="Arial Black" panose="020B0A04020102020204" pitchFamily="34" charset="0"/>
              </a:rPr>
              <a:t>а) </a:t>
            </a:r>
            <a:r>
              <a:rPr lang="be-BY" sz="3200" dirty="0" smtClean="0">
                <a:latin typeface="Arial Black" panose="020B0A04020102020204" pitchFamily="34" charset="0"/>
              </a:rPr>
              <a:t>Игнат Буйницкий</a:t>
            </a:r>
            <a:r>
              <a:rPr lang="be-BY" sz="3200" dirty="0">
                <a:latin typeface="Arial Black" panose="020B0A04020102020204" pitchFamily="34" charset="0"/>
              </a:rPr>
              <a:t>  </a:t>
            </a:r>
          </a:p>
          <a:p>
            <a:r>
              <a:rPr lang="be-BY" sz="3200" dirty="0">
                <a:latin typeface="Arial Black" panose="020B0A04020102020204" pitchFamily="34" charset="0"/>
              </a:rPr>
              <a:t>б) </a:t>
            </a:r>
            <a:r>
              <a:rPr lang="be-BY" sz="3200" dirty="0" smtClean="0">
                <a:latin typeface="Arial Black" panose="020B0A04020102020204" pitchFamily="34" charset="0"/>
              </a:rPr>
              <a:t>Михась Метлицкий</a:t>
            </a:r>
            <a:endParaRPr lang="be-BY" sz="3200" dirty="0">
              <a:latin typeface="Arial Black" panose="020B0A04020102020204" pitchFamily="34" charset="0"/>
            </a:endParaRPr>
          </a:p>
          <a:p>
            <a:r>
              <a:rPr lang="be-BY" sz="3200" dirty="0">
                <a:latin typeface="Arial Black" panose="020B0A04020102020204" pitchFamily="34" charset="0"/>
              </a:rPr>
              <a:t>в) </a:t>
            </a:r>
            <a:r>
              <a:rPr lang="be-BY" sz="3200" dirty="0" smtClean="0">
                <a:latin typeface="Arial Black" panose="020B0A04020102020204" pitchFamily="34" charset="0"/>
              </a:rPr>
              <a:t>Винцент Дунин-Марцинкевич</a:t>
            </a:r>
            <a:endParaRPr lang="be-BY" sz="3200" dirty="0">
              <a:latin typeface="Arial Black" panose="020B0A04020102020204" pitchFamily="34" charset="0"/>
            </a:endParaRPr>
          </a:p>
          <a:p>
            <a:r>
              <a:rPr lang="be-BY" sz="3200" dirty="0">
                <a:latin typeface="Arial Black" panose="020B0A04020102020204" pitchFamily="34" charset="0"/>
              </a:rPr>
              <a:t>г) </a:t>
            </a:r>
            <a:r>
              <a:rPr lang="be-BY" sz="3200" dirty="0" smtClean="0">
                <a:latin typeface="Arial Black" panose="020B0A04020102020204" pitchFamily="34" charset="0"/>
              </a:rPr>
              <a:t>Франциск Богушевич</a:t>
            </a:r>
            <a:endParaRPr lang="be-BY" sz="3200" dirty="0">
              <a:latin typeface="Arial Black" panose="020B0A04020102020204" pitchFamily="34" charset="0"/>
            </a:endParaRPr>
          </a:p>
          <a:p>
            <a:endParaRPr lang="be-BY" dirty="0"/>
          </a:p>
        </p:txBody>
      </p:sp>
      <p:pic>
        <p:nvPicPr>
          <p:cNvPr id="12290" name="Picture 2" descr="Буйницкий, Игнат Терентьевич QuickiWik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1" t="2048" r="20403" b="33500"/>
          <a:stretch/>
        </p:blipFill>
        <p:spPr bwMode="auto">
          <a:xfrm>
            <a:off x="4762173" y="3257507"/>
            <a:ext cx="3554243" cy="2259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83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Часть третья</a:t>
            </a:r>
            <a:endParaRPr lang="be-BY" dirty="0"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3933056"/>
            <a:ext cx="8064896" cy="1500187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9000" b="1" dirty="0" smtClean="0">
                <a:ln/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«Музыка»</a:t>
            </a:r>
            <a:endParaRPr lang="be-BY" sz="9000" b="1" dirty="0">
              <a:ln/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72400" y="5877272"/>
            <a:ext cx="504056" cy="504056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85829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668344" y="6093296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8185" y="3861048"/>
            <a:ext cx="1512168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28385" y="3861048"/>
            <a:ext cx="1512168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5085184"/>
            <a:ext cx="1512168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83768" y="5085184"/>
            <a:ext cx="1512168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1233914"/>
            <a:ext cx="36004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200" dirty="0">
                <a:latin typeface="Arial Black" panose="020B0A04020102020204" pitchFamily="34" charset="0"/>
              </a:rPr>
              <a:t>а) дирижер  </a:t>
            </a:r>
          </a:p>
          <a:p>
            <a:r>
              <a:rPr lang="be-BY" sz="3200" dirty="0">
                <a:latin typeface="Arial Black" panose="020B0A04020102020204" pitchFamily="34" charset="0"/>
              </a:rPr>
              <a:t>б) контролер</a:t>
            </a:r>
          </a:p>
          <a:p>
            <a:r>
              <a:rPr lang="be-BY" sz="3200" dirty="0">
                <a:latin typeface="Arial Black" panose="020B0A04020102020204" pitchFamily="34" charset="0"/>
              </a:rPr>
              <a:t>в) режиссер</a:t>
            </a:r>
          </a:p>
          <a:p>
            <a:r>
              <a:rPr lang="be-BY" sz="3200" dirty="0">
                <a:latin typeface="Arial Black" panose="020B0A04020102020204" pitchFamily="34" charset="0"/>
              </a:rPr>
              <a:t>г) билетер</a:t>
            </a:r>
          </a:p>
          <a:p>
            <a:endParaRPr lang="be-BY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60648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be-BY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Как </a:t>
            </a:r>
            <a:r>
              <a:rPr lang="be-BY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называют человека, управляющего </a:t>
            </a:r>
            <a:endParaRPr lang="be-BY" sz="24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be-BY" sz="24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be-BY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игрой </a:t>
            </a:r>
            <a:r>
              <a:rPr lang="be-BY" sz="2400" dirty="0">
                <a:solidFill>
                  <a:srgbClr val="0070C0"/>
                </a:solidFill>
                <a:latin typeface="Arial Black" panose="020B0A04020102020204" pitchFamily="34" charset="0"/>
              </a:rPr>
              <a:t>симфонического оркестра?</a:t>
            </a:r>
          </a:p>
          <a:p>
            <a:endParaRPr lang="be-BY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932040" y="1207529"/>
            <a:ext cx="3600400" cy="4518741"/>
            <a:chOff x="4932040" y="1207529"/>
            <a:chExt cx="3600400" cy="4518741"/>
          </a:xfrm>
        </p:grpSpPr>
        <p:pic>
          <p:nvPicPr>
            <p:cNvPr id="32770" name="Picture 2" descr="Павлодарский симфонический оркестр открыл музыкальный сезон …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34"/>
            <a:stretch/>
          </p:blipFill>
          <p:spPr bwMode="auto">
            <a:xfrm>
              <a:off x="4932440" y="1207529"/>
              <a:ext cx="3600000" cy="250950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772" name="Picture 4" descr="Твоя Йога. . Эзотерическая практика &quot;Дирижёр своей Вселенной&quot;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717032"/>
              <a:ext cx="3600000" cy="200923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483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668344" y="6093296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8185" y="3861048"/>
            <a:ext cx="1512168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28385" y="3861048"/>
            <a:ext cx="1512168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5085184"/>
            <a:ext cx="1512168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83768" y="5085184"/>
            <a:ext cx="1512168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1233914"/>
            <a:ext cx="842493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200" dirty="0">
                <a:latin typeface="Arial Black" panose="020B0A04020102020204" pitchFamily="34" charset="0"/>
              </a:rPr>
              <a:t>а) к группе струнных смычковых</a:t>
            </a:r>
          </a:p>
          <a:p>
            <a:r>
              <a:rPr lang="be-BY" sz="3200" dirty="0">
                <a:latin typeface="Arial Black" panose="020B0A04020102020204" pitchFamily="34" charset="0"/>
              </a:rPr>
              <a:t>б) к группе духовых   </a:t>
            </a:r>
            <a:endParaRPr lang="be-BY" sz="3200" dirty="0" smtClean="0">
              <a:latin typeface="Arial Black" panose="020B0A04020102020204" pitchFamily="34" charset="0"/>
            </a:endParaRPr>
          </a:p>
          <a:p>
            <a:r>
              <a:rPr lang="be-BY" sz="3200" dirty="0" smtClean="0">
                <a:latin typeface="Arial Black" panose="020B0A04020102020204" pitchFamily="34" charset="0"/>
              </a:rPr>
              <a:t>в</a:t>
            </a:r>
            <a:r>
              <a:rPr lang="be-BY" sz="3200" dirty="0">
                <a:latin typeface="Arial Black" panose="020B0A04020102020204" pitchFamily="34" charset="0"/>
              </a:rPr>
              <a:t>) к группе ударных</a:t>
            </a:r>
          </a:p>
          <a:p>
            <a:r>
              <a:rPr lang="be-BY" sz="3200" dirty="0">
                <a:latin typeface="Arial Black" panose="020B0A04020102020204" pitchFamily="34" charset="0"/>
              </a:rPr>
              <a:t>г) к группе электромузыкальных</a:t>
            </a:r>
          </a:p>
          <a:p>
            <a:endParaRPr lang="be-BY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6064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2. </a:t>
            </a:r>
            <a:r>
              <a:rPr lang="be-BY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К какой группе музыкальных инструментов </a:t>
            </a:r>
            <a:endParaRPr lang="be-BY" sz="24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be-BY" sz="24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be-BY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относится </a:t>
            </a:r>
            <a:r>
              <a:rPr lang="be-BY" sz="2400" dirty="0">
                <a:solidFill>
                  <a:srgbClr val="0070C0"/>
                </a:solidFill>
                <a:latin typeface="Arial Black" panose="020B0A04020102020204" pitchFamily="34" charset="0"/>
              </a:rPr>
              <a:t>труба?</a:t>
            </a:r>
          </a:p>
        </p:txBody>
      </p:sp>
      <p:pic>
        <p:nvPicPr>
          <p:cNvPr id="31746" name="Picture 2" descr="Духовая труба ATR 314IS-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3600000" cy="2211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3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668344" y="6093296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8185" y="3861048"/>
            <a:ext cx="1512168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28385" y="3861048"/>
            <a:ext cx="1512168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5085184"/>
            <a:ext cx="1512168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83768" y="5085184"/>
            <a:ext cx="1512168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980728"/>
            <a:ext cx="388843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200" dirty="0">
                <a:latin typeface="Arial Black" panose="020B0A04020102020204" pitchFamily="34" charset="0"/>
              </a:rPr>
              <a:t>а) на скрипке </a:t>
            </a:r>
            <a:endParaRPr lang="be-BY" sz="3200" dirty="0" smtClean="0">
              <a:latin typeface="Arial Black" panose="020B0A04020102020204" pitchFamily="34" charset="0"/>
            </a:endParaRPr>
          </a:p>
          <a:p>
            <a:r>
              <a:rPr lang="be-BY" sz="3200" dirty="0" smtClean="0">
                <a:latin typeface="Arial Black" panose="020B0A04020102020204" pitchFamily="34" charset="0"/>
              </a:rPr>
              <a:t>б</a:t>
            </a:r>
            <a:r>
              <a:rPr lang="be-BY" sz="3200" dirty="0">
                <a:latin typeface="Arial Black" panose="020B0A04020102020204" pitchFamily="34" charset="0"/>
              </a:rPr>
              <a:t>) на литаврах</a:t>
            </a:r>
          </a:p>
          <a:p>
            <a:r>
              <a:rPr lang="be-BY" sz="3200" dirty="0">
                <a:latin typeface="Arial Black" panose="020B0A04020102020204" pitchFamily="34" charset="0"/>
              </a:rPr>
              <a:t>в) на арфе</a:t>
            </a:r>
          </a:p>
          <a:p>
            <a:r>
              <a:rPr lang="be-BY" sz="3200" dirty="0">
                <a:latin typeface="Arial Black" panose="020B0A04020102020204" pitchFamily="34" charset="0"/>
              </a:rPr>
              <a:t>г) на органе</a:t>
            </a:r>
          </a:p>
          <a:p>
            <a:endParaRPr lang="be-BY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6064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3. </a:t>
            </a:r>
            <a:r>
              <a:rPr lang="be-BY" sz="2400" dirty="0">
                <a:solidFill>
                  <a:srgbClr val="0070C0"/>
                </a:solidFill>
                <a:latin typeface="Arial Black" panose="020B0A04020102020204" pitchFamily="34" charset="0"/>
              </a:rPr>
              <a:t>Смычком играют...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932040" y="656993"/>
            <a:ext cx="3600000" cy="5148271"/>
            <a:chOff x="4932040" y="764704"/>
            <a:chExt cx="3600000" cy="5148271"/>
          </a:xfrm>
        </p:grpSpPr>
        <p:pic>
          <p:nvPicPr>
            <p:cNvPr id="30722" name="Picture 2" descr="2013 Сентябрь Новостной интернет-портал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764704"/>
              <a:ext cx="3600000" cy="24095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24" name="Picture 4" descr="Виолончель Страдивари из коллекции Паганини продается 'в хорошие руки'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212976"/>
              <a:ext cx="3600000" cy="26999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046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668344" y="6093296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8185" y="3861048"/>
            <a:ext cx="1512168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28385" y="3861048"/>
            <a:ext cx="1512168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5085184"/>
            <a:ext cx="1512168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83768" y="5085184"/>
            <a:ext cx="1512168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980728"/>
            <a:ext cx="860444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200" dirty="0">
                <a:latin typeface="Arial Black" panose="020B0A04020102020204" pitchFamily="34" charset="0"/>
              </a:rPr>
              <a:t>а) ансамбль из </a:t>
            </a:r>
            <a:r>
              <a:rPr lang="be-BY" sz="3200" dirty="0" smtClean="0">
                <a:latin typeface="Arial Black" panose="020B0A04020102020204" pitchFamily="34" charset="0"/>
              </a:rPr>
              <a:t>2-х </a:t>
            </a:r>
            <a:r>
              <a:rPr lang="be-BY" sz="3200" dirty="0">
                <a:latin typeface="Arial Black" panose="020B0A04020102020204" pitchFamily="34" charset="0"/>
              </a:rPr>
              <a:t>исполнителей</a:t>
            </a:r>
          </a:p>
          <a:p>
            <a:r>
              <a:rPr lang="be-BY" sz="3200" dirty="0">
                <a:latin typeface="Arial Black" panose="020B0A04020102020204" pitchFamily="34" charset="0"/>
              </a:rPr>
              <a:t>б) ансамбль из </a:t>
            </a:r>
            <a:r>
              <a:rPr lang="be-BY" sz="3200" dirty="0" smtClean="0">
                <a:latin typeface="Arial Black" panose="020B0A04020102020204" pitchFamily="34" charset="0"/>
              </a:rPr>
              <a:t>4-х исполнителей</a:t>
            </a:r>
            <a:r>
              <a:rPr lang="be-BY" sz="3200" dirty="0">
                <a:latin typeface="Arial Black" panose="020B0A04020102020204" pitchFamily="34" charset="0"/>
              </a:rPr>
              <a:t>  </a:t>
            </a:r>
          </a:p>
          <a:p>
            <a:r>
              <a:rPr lang="be-BY" sz="3200" dirty="0">
                <a:latin typeface="Arial Black" panose="020B0A04020102020204" pitchFamily="34" charset="0"/>
              </a:rPr>
              <a:t>в) ансамбль из </a:t>
            </a:r>
            <a:r>
              <a:rPr lang="be-BY" sz="3200" dirty="0" smtClean="0">
                <a:latin typeface="Arial Black" panose="020B0A04020102020204" pitchFamily="34" charset="0"/>
              </a:rPr>
              <a:t>6-и </a:t>
            </a:r>
            <a:r>
              <a:rPr lang="be-BY" sz="3200" dirty="0">
                <a:latin typeface="Arial Black" panose="020B0A04020102020204" pitchFamily="34" charset="0"/>
              </a:rPr>
              <a:t>исполнителей</a:t>
            </a:r>
          </a:p>
          <a:p>
            <a:r>
              <a:rPr lang="be-BY" sz="3200" dirty="0">
                <a:latin typeface="Arial Black" panose="020B0A04020102020204" pitchFamily="34" charset="0"/>
              </a:rPr>
              <a:t>г) ансамбль из </a:t>
            </a:r>
            <a:r>
              <a:rPr lang="be-BY" sz="3200" dirty="0" smtClean="0">
                <a:latin typeface="Arial Black" panose="020B0A04020102020204" pitchFamily="34" charset="0"/>
              </a:rPr>
              <a:t>8-и </a:t>
            </a:r>
            <a:r>
              <a:rPr lang="be-BY" sz="3200" dirty="0">
                <a:latin typeface="Arial Black" panose="020B0A04020102020204" pitchFamily="34" charset="0"/>
              </a:rPr>
              <a:t>исполнителей</a:t>
            </a:r>
          </a:p>
          <a:p>
            <a:endParaRPr lang="be-BY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6064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4. </a:t>
            </a:r>
            <a:r>
              <a:rPr lang="be-BY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Квартет — это ...</a:t>
            </a:r>
          </a:p>
          <a:p>
            <a:endParaRPr lang="be-BY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29698" name="Picture 2" descr="Квартет саксофонистов Amstel Quartet (Нидерланды), Концерты Тюмени, артисты, описание, места провед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40968"/>
            <a:ext cx="3763631" cy="2500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72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668344" y="6093296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8185" y="3861048"/>
            <a:ext cx="1512168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28385" y="3861048"/>
            <a:ext cx="1512168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5085184"/>
            <a:ext cx="1512168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83768" y="5085184"/>
            <a:ext cx="1512168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980728"/>
            <a:ext cx="388843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200" dirty="0">
                <a:latin typeface="Arial Black" panose="020B0A04020102020204" pitchFamily="34" charset="0"/>
              </a:rPr>
              <a:t>а) соль, си, ля</a:t>
            </a:r>
          </a:p>
          <a:p>
            <a:r>
              <a:rPr lang="be-BY" sz="3200" dirty="0">
                <a:latin typeface="Arial Black" panose="020B0A04020102020204" pitchFamily="34" charset="0"/>
              </a:rPr>
              <a:t>б) ля, соль, си</a:t>
            </a:r>
          </a:p>
          <a:p>
            <a:r>
              <a:rPr lang="be-BY" sz="3200" dirty="0">
                <a:latin typeface="Arial Black" panose="020B0A04020102020204" pitchFamily="34" charset="0"/>
              </a:rPr>
              <a:t>в) соль, ля, си  </a:t>
            </a:r>
          </a:p>
          <a:p>
            <a:r>
              <a:rPr lang="be-BY" sz="3200" dirty="0">
                <a:latin typeface="Arial Black" panose="020B0A04020102020204" pitchFamily="34" charset="0"/>
              </a:rPr>
              <a:t>г) си, ля, соль</a:t>
            </a:r>
          </a:p>
          <a:p>
            <a:endParaRPr lang="be-BY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60648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5. </a:t>
            </a:r>
            <a:r>
              <a:rPr lang="be-BY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Продолжите гамму: до, ре, ми, фа...</a:t>
            </a:r>
          </a:p>
          <a:p>
            <a:endParaRPr lang="be-BY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be-BY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565297" y="908720"/>
            <a:ext cx="4183167" cy="4032448"/>
            <a:chOff x="4565297" y="908720"/>
            <a:chExt cx="4183167" cy="4032448"/>
          </a:xfrm>
        </p:grpSpPr>
        <p:pic>
          <p:nvPicPr>
            <p:cNvPr id="28674" name="Picture 2" descr="Справочник по музыкальной грамоте и сольфеджио. стр.7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07"/>
            <a:stretch/>
          </p:blipFill>
          <p:spPr bwMode="auto">
            <a:xfrm>
              <a:off x="4565297" y="908720"/>
              <a:ext cx="4183167" cy="30813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76" name="Picture 4" descr="Учимся строить лады Первый в рунете музыкальный онлайн колледж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572" y="4056915"/>
              <a:ext cx="4096892" cy="8842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88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be-BY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Как </a:t>
            </a:r>
            <a:r>
              <a:rPr lang="be-BY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обычно называют предметы, выставляемые </a:t>
            </a:r>
            <a:r>
              <a:rPr lang="be-BY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be-BY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be-BY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в </a:t>
            </a:r>
            <a:r>
              <a:rPr lang="be-BY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музее?</a:t>
            </a:r>
            <a:endParaRPr lang="be-BY" sz="2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be-BY" sz="20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1340768"/>
            <a:ext cx="54726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800" dirty="0">
                <a:latin typeface="Arial Black" panose="020B0A04020102020204" pitchFamily="34" charset="0"/>
              </a:rPr>
              <a:t>а) фолианты</a:t>
            </a:r>
          </a:p>
          <a:p>
            <a:r>
              <a:rPr lang="be-BY" sz="2800" dirty="0">
                <a:latin typeface="Arial Black" panose="020B0A04020102020204" pitchFamily="34" charset="0"/>
              </a:rPr>
              <a:t>б) экспонаты  </a:t>
            </a:r>
          </a:p>
          <a:p>
            <a:r>
              <a:rPr lang="be-BY" sz="2800" dirty="0">
                <a:latin typeface="Arial Black" panose="020B0A04020102020204" pitchFamily="34" charset="0"/>
              </a:rPr>
              <a:t>в) дубликаты</a:t>
            </a:r>
          </a:p>
          <a:p>
            <a:r>
              <a:rPr lang="be-BY" sz="2800" dirty="0">
                <a:latin typeface="Arial Black" panose="020B0A04020102020204" pitchFamily="34" charset="0"/>
              </a:rPr>
              <a:t>г) карбонаты</a:t>
            </a:r>
          </a:p>
          <a:p>
            <a:endParaRPr lang="be-BY" dirty="0"/>
          </a:p>
        </p:txBody>
      </p:sp>
      <p:sp>
        <p:nvSpPr>
          <p:cNvPr id="4" name="8-конечная звезда 3"/>
          <p:cNvSpPr/>
          <p:nvPr/>
        </p:nvSpPr>
        <p:spPr>
          <a:xfrm>
            <a:off x="827584" y="3501008"/>
            <a:ext cx="1368152" cy="115212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А</a:t>
            </a:r>
            <a:endParaRPr lang="be-BY" sz="4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2339752" y="3501008"/>
            <a:ext cx="1368152" cy="115212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Б</a:t>
            </a:r>
            <a:endParaRPr lang="be-BY" sz="4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3851920" y="3501008"/>
            <a:ext cx="1368152" cy="115212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В</a:t>
            </a:r>
            <a:endParaRPr lang="be-BY" sz="4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5341955" y="3501008"/>
            <a:ext cx="1368152" cy="115212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Г</a:t>
            </a:r>
            <a:endParaRPr lang="be-BY" sz="4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Отправить письмо мамонту - Страница 2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7" r="7737" b="17736"/>
          <a:stretch/>
        </p:blipFill>
        <p:spPr bwMode="auto">
          <a:xfrm>
            <a:off x="5626167" y="1124984"/>
            <a:ext cx="2837376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7668344" y="6093296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grpSp>
        <p:nvGrpSpPr>
          <p:cNvPr id="11" name="Группа 10"/>
          <p:cNvGrpSpPr/>
          <p:nvPr/>
        </p:nvGrpSpPr>
        <p:grpSpPr>
          <a:xfrm>
            <a:off x="472114" y="4797160"/>
            <a:ext cx="6768927" cy="1584000"/>
            <a:chOff x="779792" y="4869160"/>
            <a:chExt cx="6153570" cy="1440000"/>
          </a:xfrm>
        </p:grpSpPr>
        <p:pic>
          <p:nvPicPr>
            <p:cNvPr id="1028" name="Picture 4" descr="За лучший школьный музей дали премию в 150 тыс.руб. :: Общество :: Новости :: Тюмень - Мир7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792" y="4869160"/>
              <a:ext cx="1920000" cy="14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Гости из Эрмитажа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4869160"/>
              <a:ext cx="1857306" cy="14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Украденные из Каирского музея экспонаты продать нельзя - экс…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4869160"/>
              <a:ext cx="2075676" cy="14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052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668344" y="6093296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8185" y="3861048"/>
            <a:ext cx="1512168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28385" y="3861048"/>
            <a:ext cx="1512168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5085184"/>
            <a:ext cx="1512168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83768" y="5085184"/>
            <a:ext cx="1512168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1233914"/>
            <a:ext cx="842493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200" dirty="0">
                <a:latin typeface="Arial Black" panose="020B0A04020102020204" pitchFamily="34" charset="0"/>
              </a:rPr>
              <a:t>а) Петр Ильич Чайковский  </a:t>
            </a:r>
          </a:p>
          <a:p>
            <a:r>
              <a:rPr lang="be-BY" sz="3200" dirty="0">
                <a:latin typeface="Arial Black" panose="020B0A04020102020204" pitchFamily="34" charset="0"/>
              </a:rPr>
              <a:t>б) Вольфганг Амадей Моцарт</a:t>
            </a:r>
          </a:p>
          <a:p>
            <a:r>
              <a:rPr lang="be-BY" sz="3200" dirty="0">
                <a:latin typeface="Arial Black" panose="020B0A04020102020204" pitchFamily="34" charset="0"/>
              </a:rPr>
              <a:t>в) Михаил Иванович Глинка</a:t>
            </a:r>
          </a:p>
          <a:p>
            <a:r>
              <a:rPr lang="be-BY" sz="3200" dirty="0">
                <a:latin typeface="Arial Black" panose="020B0A04020102020204" pitchFamily="34" charset="0"/>
              </a:rPr>
              <a:t>г) Фредерик Шопен</a:t>
            </a:r>
          </a:p>
          <a:p>
            <a:endParaRPr lang="be-BY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6064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6. </a:t>
            </a:r>
            <a:r>
              <a:rPr lang="be-BY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Композитором балета «Щелкунчик» </a:t>
            </a:r>
            <a:endParaRPr lang="be-BY" sz="24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be-BY" sz="24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be-BY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является...</a:t>
            </a:r>
            <a:endParaRPr lang="be-BY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27652" name="Picture 4" descr="Фотография Петр Чайковский (Photo of Petr Chaikovskiy)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95319"/>
            <a:ext cx="2419476" cy="3225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47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668344" y="6093296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8185" y="3861048"/>
            <a:ext cx="1512168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28385" y="3861048"/>
            <a:ext cx="1512168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5085184"/>
            <a:ext cx="1512168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83768" y="5085184"/>
            <a:ext cx="1512168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1233914"/>
            <a:ext cx="388843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200" dirty="0">
                <a:latin typeface="Arial Black" panose="020B0A04020102020204" pitchFamily="34" charset="0"/>
              </a:rPr>
              <a:t>а) о скрипке</a:t>
            </a:r>
          </a:p>
          <a:p>
            <a:r>
              <a:rPr lang="be-BY" sz="3200" dirty="0">
                <a:latin typeface="Arial Black" panose="020B0A04020102020204" pitchFamily="34" charset="0"/>
              </a:rPr>
              <a:t>б) о трубе</a:t>
            </a:r>
          </a:p>
          <a:p>
            <a:r>
              <a:rPr lang="be-BY" sz="3200" dirty="0">
                <a:latin typeface="Arial Black" panose="020B0A04020102020204" pitchFamily="34" charset="0"/>
              </a:rPr>
              <a:t>в) о рояле   </a:t>
            </a:r>
          </a:p>
          <a:p>
            <a:r>
              <a:rPr lang="be-BY" sz="3200" dirty="0">
                <a:latin typeface="Arial Black" panose="020B0A04020102020204" pitchFamily="34" charset="0"/>
              </a:rPr>
              <a:t>г) о флейте</a:t>
            </a:r>
          </a:p>
          <a:p>
            <a:endParaRPr lang="be-BY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6064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7. </a:t>
            </a:r>
            <a:r>
              <a:rPr lang="be-BY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О каком музыкальном инструменте говорят, </a:t>
            </a:r>
            <a:endParaRPr lang="be-BY" sz="24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be-BY" sz="24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be-BY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что </a:t>
            </a:r>
            <a:r>
              <a:rPr lang="be-BY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он подобен целому оркестру</a:t>
            </a:r>
            <a:r>
              <a:rPr lang="be-BY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?</a:t>
            </a:r>
            <a:endParaRPr lang="be-BY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464448" y="1196759"/>
            <a:ext cx="3995544" cy="4595736"/>
            <a:chOff x="4464448" y="1196759"/>
            <a:chExt cx="3995544" cy="4595736"/>
          </a:xfrm>
        </p:grpSpPr>
        <p:pic>
          <p:nvPicPr>
            <p:cNvPr id="26626" name="Picture 2" descr="Прогулки по Нью-Йорку 27. . Midtown and Music - Elegant New …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448" y="1196759"/>
              <a:ext cx="3960000" cy="14658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628" name="Picture 4" descr="Духовой оркестр военный оркестр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2708920"/>
              <a:ext cx="3960000" cy="30835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666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668344" y="6093296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8185" y="3861048"/>
            <a:ext cx="1512168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28385" y="3861048"/>
            <a:ext cx="1512168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5085184"/>
            <a:ext cx="1512168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83768" y="5085184"/>
            <a:ext cx="1512168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1233914"/>
            <a:ext cx="799288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200" dirty="0">
                <a:latin typeface="Arial Black" panose="020B0A04020102020204" pitchFamily="34" charset="0"/>
              </a:rPr>
              <a:t>а) на скрипке</a:t>
            </a:r>
          </a:p>
          <a:p>
            <a:r>
              <a:rPr lang="be-BY" sz="3200" dirty="0">
                <a:latin typeface="Arial Black" panose="020B0A04020102020204" pitchFamily="34" charset="0"/>
              </a:rPr>
              <a:t>б) на гуслях</a:t>
            </a:r>
          </a:p>
          <a:p>
            <a:r>
              <a:rPr lang="be-BY" sz="3200" dirty="0">
                <a:latin typeface="Arial Black" panose="020B0A04020102020204" pitchFamily="34" charset="0"/>
              </a:rPr>
              <a:t>в) на балалайке  </a:t>
            </a:r>
          </a:p>
          <a:p>
            <a:r>
              <a:rPr lang="be-BY" sz="3200" dirty="0">
                <a:latin typeface="Arial Black" panose="020B0A04020102020204" pitchFamily="34" charset="0"/>
              </a:rPr>
              <a:t>г) на виолончели</a:t>
            </a:r>
          </a:p>
          <a:p>
            <a:endParaRPr lang="be-BY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6064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8. </a:t>
            </a:r>
            <a:r>
              <a:rPr lang="be-BY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На каком музыкальном инструменте три </a:t>
            </a:r>
            <a:endParaRPr lang="be-BY" sz="24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be-BY" sz="24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be-BY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струны</a:t>
            </a:r>
            <a:r>
              <a:rPr lang="be-BY" sz="2400" dirty="0">
                <a:solidFill>
                  <a:srgbClr val="0070C0"/>
                </a:solidFill>
                <a:latin typeface="Arial Black" panose="020B0A04020102020204" pitchFamily="34" charset="0"/>
              </a:rPr>
              <a:t>?</a:t>
            </a:r>
          </a:p>
        </p:txBody>
      </p:sp>
      <p:pic>
        <p:nvPicPr>
          <p:cNvPr id="25602" name="Picture 2" descr="Русские народные музыкальные инструменты - Стоковое векторное изображение Valentinash #75806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4704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29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668344" y="6093296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8185" y="3861048"/>
            <a:ext cx="1512168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28385" y="3861048"/>
            <a:ext cx="1512168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5085184"/>
            <a:ext cx="1512168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83768" y="5085184"/>
            <a:ext cx="1512168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1377930"/>
            <a:ext cx="799288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200" dirty="0">
                <a:latin typeface="Arial Black" panose="020B0A04020102020204" pitchFamily="34" charset="0"/>
              </a:rPr>
              <a:t>а) гример</a:t>
            </a:r>
          </a:p>
          <a:p>
            <a:r>
              <a:rPr lang="be-BY" sz="3200" dirty="0">
                <a:latin typeface="Arial Black" panose="020B0A04020102020204" pitchFamily="34" charset="0"/>
              </a:rPr>
              <a:t>б) настройщик</a:t>
            </a:r>
          </a:p>
          <a:p>
            <a:r>
              <a:rPr lang="be-BY" sz="3200" dirty="0">
                <a:latin typeface="Arial Black" panose="020B0A04020102020204" pitchFamily="34" charset="0"/>
              </a:rPr>
              <a:t>в) вокалист</a:t>
            </a:r>
          </a:p>
          <a:p>
            <a:r>
              <a:rPr lang="be-BY" sz="3200" dirty="0">
                <a:latin typeface="Arial Black" panose="020B0A04020102020204" pitchFamily="34" charset="0"/>
              </a:rPr>
              <a:t>г) композитор   </a:t>
            </a:r>
          </a:p>
          <a:p>
            <a:endParaRPr lang="be-BY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6064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9. </a:t>
            </a:r>
            <a:r>
              <a:rPr lang="be-BY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Автора музыкального произведения </a:t>
            </a:r>
            <a:endParaRPr lang="be-BY" sz="24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be-BY" sz="24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be-BY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называют</a:t>
            </a:r>
            <a:r>
              <a:rPr lang="be-BY" sz="2400" dirty="0">
                <a:solidFill>
                  <a:srgbClr val="0070C0"/>
                </a:solidFill>
                <a:latin typeface="Arial Black" panose="020B0A04020102020204" pitchFamily="34" charset="0"/>
              </a:rPr>
              <a:t>...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5148064" y="764704"/>
            <a:ext cx="3600000" cy="5184576"/>
            <a:chOff x="5148064" y="764704"/>
            <a:chExt cx="3600000" cy="5184576"/>
          </a:xfrm>
        </p:grpSpPr>
        <p:pic>
          <p:nvPicPr>
            <p:cNvPr id="24578" name="Picture 2" descr="31 марта родился Йозеф Гайдн - австрийский композитор, предс…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051"/>
            <a:stretch/>
          </p:blipFill>
          <p:spPr bwMode="auto">
            <a:xfrm>
              <a:off x="5148064" y="764704"/>
              <a:ext cx="3600000" cy="27765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80" name="Picture 4" descr="Творческая встреча с островецким композитором Александром Як…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3581137"/>
              <a:ext cx="3600000" cy="23681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698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668344" y="6093296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8185" y="3861048"/>
            <a:ext cx="1512168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28385" y="3861048"/>
            <a:ext cx="1512168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5085184"/>
            <a:ext cx="1512168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83768" y="5085184"/>
            <a:ext cx="1512168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</a:t>
            </a:r>
            <a:endParaRPr lang="be-BY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1377930"/>
            <a:ext cx="799288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200" dirty="0">
                <a:latin typeface="Arial Black" panose="020B0A04020102020204" pitchFamily="34" charset="0"/>
              </a:rPr>
              <a:t>а) альт</a:t>
            </a:r>
          </a:p>
          <a:p>
            <a:r>
              <a:rPr lang="be-BY" sz="3200" dirty="0">
                <a:latin typeface="Arial Black" panose="020B0A04020102020204" pitchFamily="34" charset="0"/>
              </a:rPr>
              <a:t>б) контральто</a:t>
            </a:r>
          </a:p>
          <a:p>
            <a:r>
              <a:rPr lang="be-BY" sz="3200" dirty="0">
                <a:latin typeface="Arial Black" panose="020B0A04020102020204" pitchFamily="34" charset="0"/>
              </a:rPr>
              <a:t>в) меццо-сопрано</a:t>
            </a:r>
          </a:p>
          <a:p>
            <a:r>
              <a:rPr lang="be-BY" sz="3200" dirty="0">
                <a:latin typeface="Arial Black" panose="020B0A04020102020204" pitchFamily="34" charset="0"/>
              </a:rPr>
              <a:t>г) сопрано     </a:t>
            </a:r>
          </a:p>
          <a:p>
            <a:endParaRPr lang="be-BY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6064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10. </a:t>
            </a:r>
            <a:r>
              <a:rPr lang="be-BY" sz="2400" dirty="0">
                <a:solidFill>
                  <a:srgbClr val="0070C0"/>
                </a:solidFill>
                <a:latin typeface="Arial Black" panose="020B0A04020102020204" pitchFamily="34" charset="0"/>
              </a:rPr>
              <a:t>Самым высоким из женских голосов </a:t>
            </a:r>
            <a:endParaRPr lang="be-BY" sz="24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be-BY" sz="24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be-BY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 является</a:t>
            </a:r>
            <a:r>
              <a:rPr lang="be-BY" sz="2400" dirty="0">
                <a:solidFill>
                  <a:srgbClr val="0070C0"/>
                </a:solidFill>
                <a:latin typeface="Arial Black" panose="020B0A04020102020204" pitchFamily="34" charset="0"/>
              </a:rPr>
              <a:t>...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5148064" y="908720"/>
            <a:ext cx="3600000" cy="4554199"/>
            <a:chOff x="5148064" y="908720"/>
            <a:chExt cx="3600000" cy="4554199"/>
          </a:xfrm>
        </p:grpSpPr>
        <p:pic>
          <p:nvPicPr>
            <p:cNvPr id="23554" name="Picture 2" descr="Не стало знаменитой оперной певицы Елены Образцовой - Anew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908720"/>
              <a:ext cx="3600000" cy="240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6" name="Picture 4" descr="Примадонна Монсеррат Кабалье Фотоленты Weekend РИА Новости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13" b="13043"/>
            <a:stretch/>
          </p:blipFill>
          <p:spPr bwMode="auto">
            <a:xfrm>
              <a:off x="5148064" y="3284984"/>
              <a:ext cx="3600000" cy="21779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11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Викторине – конец,</a:t>
            </a:r>
            <a:endParaRPr lang="be-BY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3861048"/>
            <a:ext cx="7754713" cy="10466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А ты – молодец!</a:t>
            </a:r>
            <a:endParaRPr lang="be-BY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70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2. К какому виду музеев относится Биологический </a:t>
            </a:r>
            <a:r>
              <a:rPr lang="be-BY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</a:t>
            </a:r>
          </a:p>
          <a:p>
            <a:r>
              <a:rPr lang="be-BY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be-BY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музей</a:t>
            </a:r>
            <a:r>
              <a:rPr lang="be-BY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?</a:t>
            </a:r>
            <a:endParaRPr lang="be-BY" sz="2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be-BY" sz="20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340768"/>
            <a:ext cx="54726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800" dirty="0">
                <a:latin typeface="Arial Black" panose="020B0A04020102020204" pitchFamily="34" charset="0"/>
              </a:rPr>
              <a:t>а) к искусствоведческому</a:t>
            </a:r>
          </a:p>
          <a:p>
            <a:r>
              <a:rPr lang="be-BY" sz="2800" dirty="0">
                <a:latin typeface="Arial Black" panose="020B0A04020102020204" pitchFamily="34" charset="0"/>
              </a:rPr>
              <a:t>б) к научному  </a:t>
            </a:r>
            <a:endParaRPr lang="be-BY" sz="2800" dirty="0" smtClean="0">
              <a:latin typeface="Arial Black" panose="020B0A04020102020204" pitchFamily="34" charset="0"/>
            </a:endParaRPr>
          </a:p>
          <a:p>
            <a:r>
              <a:rPr lang="be-BY" sz="2800" dirty="0" smtClean="0">
                <a:latin typeface="Arial Black" panose="020B0A04020102020204" pitchFamily="34" charset="0"/>
              </a:rPr>
              <a:t>в</a:t>
            </a:r>
            <a:r>
              <a:rPr lang="be-BY" sz="2800" dirty="0">
                <a:latin typeface="Arial Black" panose="020B0A04020102020204" pitchFamily="34" charset="0"/>
              </a:rPr>
              <a:t>) к историческому</a:t>
            </a:r>
          </a:p>
          <a:p>
            <a:r>
              <a:rPr lang="be-BY" sz="2800" dirty="0">
                <a:latin typeface="Arial Black" panose="020B0A04020102020204" pitchFamily="34" charset="0"/>
              </a:rPr>
              <a:t>г) к художественному</a:t>
            </a:r>
          </a:p>
          <a:p>
            <a:endParaRPr lang="be-BY" dirty="0"/>
          </a:p>
        </p:txBody>
      </p:sp>
      <p:sp>
        <p:nvSpPr>
          <p:cNvPr id="4" name="8-конечная звезда 3"/>
          <p:cNvSpPr/>
          <p:nvPr/>
        </p:nvSpPr>
        <p:spPr>
          <a:xfrm>
            <a:off x="827584" y="3501008"/>
            <a:ext cx="1368152" cy="115212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А</a:t>
            </a:r>
            <a:endParaRPr lang="be-BY" sz="4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2339752" y="3501008"/>
            <a:ext cx="1368152" cy="115212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Б</a:t>
            </a:r>
            <a:endParaRPr lang="be-BY" sz="4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3851920" y="3501008"/>
            <a:ext cx="1368152" cy="115212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В</a:t>
            </a:r>
            <a:endParaRPr lang="be-BY" sz="4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5341955" y="3501008"/>
            <a:ext cx="1368152" cy="115212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Г</a:t>
            </a:r>
            <a:endParaRPr lang="be-BY" sz="4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668344" y="6093296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grpSp>
        <p:nvGrpSpPr>
          <p:cNvPr id="10" name="Группа 9"/>
          <p:cNvGrpSpPr/>
          <p:nvPr/>
        </p:nvGrpSpPr>
        <p:grpSpPr>
          <a:xfrm>
            <a:off x="444019" y="4869336"/>
            <a:ext cx="6854249" cy="1584000"/>
            <a:chOff x="755576" y="4869160"/>
            <a:chExt cx="6231135" cy="1440000"/>
          </a:xfrm>
        </p:grpSpPr>
        <p:pic>
          <p:nvPicPr>
            <p:cNvPr id="11266" name="Picture 2" descr="Кайнозой - Дистанционный урок &quot;Развитие жизни на Земле&quot;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27"/>
            <a:stretch/>
          </p:blipFill>
          <p:spPr bwMode="auto">
            <a:xfrm>
              <a:off x="755576" y="4869160"/>
              <a:ext cx="2103586" cy="14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8" name="Picture 4" descr="Экскурсии в Москве и Подмосковье: автобусные экскурсии для школьников, экскурсии в Кремль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92"/>
            <a:stretch/>
          </p:blipFill>
          <p:spPr bwMode="auto">
            <a:xfrm>
              <a:off x="2915816" y="4869160"/>
              <a:ext cx="2334718" cy="14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0" name="Picture 6" descr="Сады и время - * УСАДЬБА ПЕТРА ЩУКИНА (Биологический музей и…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72" b="7299"/>
            <a:stretch/>
          </p:blipFill>
          <p:spPr bwMode="auto">
            <a:xfrm>
              <a:off x="5292080" y="4869160"/>
              <a:ext cx="1694631" cy="14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272" name="Picture 8" descr="Все экскурси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68760"/>
            <a:ext cx="2674343" cy="1785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11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3. Что означает слово «музей» в переводе с </a:t>
            </a:r>
            <a:endParaRPr lang="be-BY" sz="22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be-BY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be-BY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греческого</a:t>
            </a:r>
            <a:r>
              <a:rPr lang="be-BY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?</a:t>
            </a:r>
            <a:endParaRPr lang="be-BY" sz="2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be-BY" sz="20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340768"/>
            <a:ext cx="54726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800" dirty="0">
                <a:latin typeface="Arial Black" panose="020B0A04020102020204" pitchFamily="34" charset="0"/>
              </a:rPr>
              <a:t>а) «собрание картин»</a:t>
            </a:r>
          </a:p>
          <a:p>
            <a:r>
              <a:rPr lang="be-BY" sz="2800" dirty="0">
                <a:latin typeface="Arial Black" panose="020B0A04020102020204" pitchFamily="34" charset="0"/>
              </a:rPr>
              <a:t>б) «храм души»</a:t>
            </a:r>
          </a:p>
          <a:p>
            <a:r>
              <a:rPr lang="be-BY" sz="2800" dirty="0">
                <a:latin typeface="Arial Black" panose="020B0A04020102020204" pitchFamily="34" charset="0"/>
              </a:rPr>
              <a:t>в) «храм муз» </a:t>
            </a:r>
            <a:endParaRPr lang="be-BY" sz="2800" dirty="0" smtClean="0">
              <a:latin typeface="Arial Black" panose="020B0A04020102020204" pitchFamily="34" charset="0"/>
            </a:endParaRPr>
          </a:p>
          <a:p>
            <a:r>
              <a:rPr lang="be-BY" sz="2800" dirty="0" smtClean="0">
                <a:latin typeface="Arial Black" panose="020B0A04020102020204" pitchFamily="34" charset="0"/>
              </a:rPr>
              <a:t>г</a:t>
            </a:r>
            <a:r>
              <a:rPr lang="be-BY" sz="2800" dirty="0">
                <a:latin typeface="Arial Black" panose="020B0A04020102020204" pitchFamily="34" charset="0"/>
              </a:rPr>
              <a:t>) «большая комната</a:t>
            </a:r>
            <a:r>
              <a:rPr lang="be-BY" dirty="0"/>
              <a:t>»</a:t>
            </a:r>
          </a:p>
          <a:p>
            <a:endParaRPr lang="be-BY" dirty="0"/>
          </a:p>
        </p:txBody>
      </p:sp>
      <p:sp>
        <p:nvSpPr>
          <p:cNvPr id="4" name="8-конечная звезда 3"/>
          <p:cNvSpPr/>
          <p:nvPr/>
        </p:nvSpPr>
        <p:spPr>
          <a:xfrm>
            <a:off x="827584" y="3501008"/>
            <a:ext cx="1368152" cy="115212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А</a:t>
            </a:r>
            <a:endParaRPr lang="be-BY" sz="4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2339752" y="3501008"/>
            <a:ext cx="1368152" cy="115212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Б</a:t>
            </a:r>
            <a:endParaRPr lang="be-BY" sz="4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3851920" y="3501008"/>
            <a:ext cx="1368152" cy="115212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В</a:t>
            </a:r>
            <a:endParaRPr lang="be-BY" sz="4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5341955" y="3501008"/>
            <a:ext cx="1368152" cy="115212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Г</a:t>
            </a:r>
            <a:endParaRPr lang="be-BY" sz="4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668344" y="6093296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grpSp>
        <p:nvGrpSpPr>
          <p:cNvPr id="10" name="Группа 9"/>
          <p:cNvGrpSpPr/>
          <p:nvPr/>
        </p:nvGrpSpPr>
        <p:grpSpPr>
          <a:xfrm>
            <a:off x="608746" y="4868061"/>
            <a:ext cx="6483534" cy="1608346"/>
            <a:chOff x="539552" y="5013176"/>
            <a:chExt cx="5894122" cy="1462133"/>
          </a:xfrm>
        </p:grpSpPr>
        <p:pic>
          <p:nvPicPr>
            <p:cNvPr id="10242" name="Picture 2" descr="Музей Орсе - Лучшее в Париже: Фото, цены экскурсий, все для отдыха в Париж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5013176"/>
              <a:ext cx="1920000" cy="14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Picture 4" descr="Государственный музей изобразительных искусств имени А. С. Пушкина в Москве - Воротила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5029801"/>
              <a:ext cx="1922563" cy="14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6" name="Picture 6" descr="Ночь в музее (кадр из фильма) - Киноман - сайт о кино (kinoman.com.ua)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867" y="5035309"/>
              <a:ext cx="2016807" cy="14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48" name="Picture 8" descr="Верховная Рада изменила закон о музеях*Тайме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585" y="1294934"/>
            <a:ext cx="2989285" cy="1963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0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4. Какой из музеев является одним из крупнейших </a:t>
            </a:r>
            <a:endParaRPr lang="be-BY" sz="22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be-BY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be-BY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в </a:t>
            </a:r>
            <a:r>
              <a:rPr lang="be-BY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России и в мире?</a:t>
            </a:r>
            <a:endParaRPr lang="be-BY" sz="2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be-BY" sz="20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1340768"/>
            <a:ext cx="54726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800" dirty="0">
                <a:latin typeface="Arial Black" panose="020B0A04020102020204" pitchFamily="34" charset="0"/>
              </a:rPr>
              <a:t>а) Эрмитаж  </a:t>
            </a:r>
            <a:endParaRPr lang="be-BY" sz="2800" dirty="0" smtClean="0">
              <a:latin typeface="Arial Black" panose="020B0A04020102020204" pitchFamily="34" charset="0"/>
            </a:endParaRPr>
          </a:p>
          <a:p>
            <a:r>
              <a:rPr lang="be-BY" sz="2800" dirty="0" smtClean="0">
                <a:latin typeface="Arial Black" panose="020B0A04020102020204" pitchFamily="34" charset="0"/>
              </a:rPr>
              <a:t>б</a:t>
            </a:r>
            <a:r>
              <a:rPr lang="be-BY" sz="2800" dirty="0">
                <a:latin typeface="Arial Black" panose="020B0A04020102020204" pitchFamily="34" charset="0"/>
              </a:rPr>
              <a:t>) Пинакотека</a:t>
            </a:r>
          </a:p>
          <a:p>
            <a:r>
              <a:rPr lang="be-BY" sz="2800" dirty="0">
                <a:latin typeface="Arial Black" panose="020B0A04020102020204" pitchFamily="34" charset="0"/>
              </a:rPr>
              <a:t>в) Русский музей</a:t>
            </a:r>
          </a:p>
          <a:p>
            <a:r>
              <a:rPr lang="be-BY" sz="2800" dirty="0">
                <a:latin typeface="Arial Black" panose="020B0A04020102020204" pitchFamily="34" charset="0"/>
              </a:rPr>
              <a:t>г) Кунсткамера</a:t>
            </a:r>
          </a:p>
          <a:p>
            <a:endParaRPr lang="be-BY" dirty="0"/>
          </a:p>
        </p:txBody>
      </p:sp>
      <p:sp>
        <p:nvSpPr>
          <p:cNvPr id="4" name="8-конечная звезда 3"/>
          <p:cNvSpPr/>
          <p:nvPr/>
        </p:nvSpPr>
        <p:spPr>
          <a:xfrm>
            <a:off x="827584" y="3501008"/>
            <a:ext cx="1368152" cy="115212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А</a:t>
            </a:r>
            <a:endParaRPr lang="be-BY" sz="4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2339752" y="3501008"/>
            <a:ext cx="1368152" cy="115212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Б</a:t>
            </a:r>
            <a:endParaRPr lang="be-BY" sz="4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3851920" y="3501008"/>
            <a:ext cx="1368152" cy="115212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В</a:t>
            </a:r>
            <a:endParaRPr lang="be-BY" sz="4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5341955" y="3501008"/>
            <a:ext cx="1368152" cy="115212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Г</a:t>
            </a:r>
            <a:endParaRPr lang="be-BY" sz="4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668344" y="6093296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pic>
        <p:nvPicPr>
          <p:cNvPr id="9218" name="Picture 2" descr="Студентам СПбГЭУ ИНЖЭКОН - БЕЗБАРЬЕРНОЕ ОБРАЗОВАНИЕ - Part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2885255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604275" y="4797160"/>
            <a:ext cx="6632021" cy="1584000"/>
            <a:chOff x="611560" y="4869160"/>
            <a:chExt cx="6029110" cy="1440000"/>
          </a:xfrm>
        </p:grpSpPr>
        <p:pic>
          <p:nvPicPr>
            <p:cNvPr id="9220" name="Picture 4" descr="Я.ру закрыт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869160"/>
              <a:ext cx="1959183" cy="14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2" name="Picture 6" descr="Бесплатная электронная библиотека Кто поможет Кунсткамере? .…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4869160"/>
              <a:ext cx="1920000" cy="14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4" name="Picture 8" descr="Музеи онлайн: Февраль 20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3367" y="4869160"/>
              <a:ext cx="2157303" cy="14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423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5. Жанр живописи, в котором изображается </a:t>
            </a:r>
            <a:endParaRPr lang="be-BY" sz="22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be-BY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be-BY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человек </a:t>
            </a:r>
            <a:r>
              <a:rPr lang="be-BY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крупным планом.</a:t>
            </a:r>
            <a:endParaRPr lang="be-BY" sz="2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be-BY" sz="20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1340768"/>
            <a:ext cx="54726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800" dirty="0">
                <a:latin typeface="Arial Black" panose="020B0A04020102020204" pitchFamily="34" charset="0"/>
              </a:rPr>
              <a:t>а) натюрморт</a:t>
            </a:r>
          </a:p>
          <a:p>
            <a:r>
              <a:rPr lang="be-BY" sz="2800" dirty="0">
                <a:latin typeface="Arial Black" panose="020B0A04020102020204" pitchFamily="34" charset="0"/>
              </a:rPr>
              <a:t>б) пейзаж</a:t>
            </a:r>
          </a:p>
          <a:p>
            <a:r>
              <a:rPr lang="be-BY" sz="2800" dirty="0">
                <a:latin typeface="Arial Black" panose="020B0A04020102020204" pitchFamily="34" charset="0"/>
              </a:rPr>
              <a:t>в) портрет </a:t>
            </a:r>
            <a:endParaRPr lang="be-BY" sz="2800" dirty="0" smtClean="0">
              <a:latin typeface="Arial Black" panose="020B0A04020102020204" pitchFamily="34" charset="0"/>
            </a:endParaRPr>
          </a:p>
          <a:p>
            <a:r>
              <a:rPr lang="be-BY" sz="2800" dirty="0" smtClean="0">
                <a:latin typeface="Arial Black" panose="020B0A04020102020204" pitchFamily="34" charset="0"/>
              </a:rPr>
              <a:t>г</a:t>
            </a:r>
            <a:r>
              <a:rPr lang="be-BY" sz="2800" dirty="0">
                <a:latin typeface="Arial Black" panose="020B0A04020102020204" pitchFamily="34" charset="0"/>
              </a:rPr>
              <a:t>) коллаж</a:t>
            </a:r>
          </a:p>
          <a:p>
            <a:endParaRPr lang="be-BY" dirty="0"/>
          </a:p>
        </p:txBody>
      </p:sp>
      <p:sp>
        <p:nvSpPr>
          <p:cNvPr id="4" name="8-конечная звезда 3"/>
          <p:cNvSpPr/>
          <p:nvPr/>
        </p:nvSpPr>
        <p:spPr>
          <a:xfrm>
            <a:off x="827584" y="3501008"/>
            <a:ext cx="1368152" cy="115212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А</a:t>
            </a:r>
            <a:endParaRPr lang="be-BY" sz="4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2339752" y="3501008"/>
            <a:ext cx="1368152" cy="115212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Б</a:t>
            </a:r>
            <a:endParaRPr lang="be-BY" sz="4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3851920" y="3501008"/>
            <a:ext cx="1368152" cy="115212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В</a:t>
            </a:r>
            <a:endParaRPr lang="be-BY" sz="4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5341955" y="3501008"/>
            <a:ext cx="1368152" cy="115212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Г</a:t>
            </a:r>
            <a:endParaRPr lang="be-BY" sz="4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668344" y="6093296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pic>
        <p:nvPicPr>
          <p:cNvPr id="8194" name="Picture 2" descr="Обои Eduard Peter - Still Life Classic eduard, peter, still,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60"/>
            <a:ext cx="2847870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705170" y="4869168"/>
            <a:ext cx="6099078" cy="1584000"/>
            <a:chOff x="683568" y="4941168"/>
            <a:chExt cx="5040560" cy="1440000"/>
          </a:xfrm>
        </p:grpSpPr>
        <p:pic>
          <p:nvPicPr>
            <p:cNvPr id="8196" name="Picture 4" descr="Пейзажи прованса фото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941168"/>
              <a:ext cx="1918653" cy="14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8" name="Picture 6" descr="Новости Уральск - Уральск. . В день рождения ПУШКИНА устроят чтение стихов прямо на улице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4941168"/>
              <a:ext cx="1440000" cy="14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0" name="Picture 8" descr="Что такое коллаж? . Как сделать своими руками?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0" t="4514" r="3173" b="3101"/>
            <a:stretch/>
          </p:blipFill>
          <p:spPr bwMode="auto">
            <a:xfrm>
              <a:off x="4204444" y="4941168"/>
              <a:ext cx="1519684" cy="14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1994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6. Кто является автором картины «Грачи </a:t>
            </a:r>
            <a:endParaRPr lang="be-BY" sz="22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be-BY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be-BY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прилетели</a:t>
            </a:r>
            <a:r>
              <a:rPr lang="be-BY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»?</a:t>
            </a:r>
            <a:endParaRPr lang="be-BY" sz="2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be-BY" sz="20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340768"/>
            <a:ext cx="79208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800" dirty="0">
                <a:latin typeface="Arial Black" panose="020B0A04020102020204" pitchFamily="34" charset="0"/>
              </a:rPr>
              <a:t>а) Василий Иванович Суриков</a:t>
            </a:r>
          </a:p>
          <a:p>
            <a:r>
              <a:rPr lang="be-BY" sz="2800" dirty="0">
                <a:latin typeface="Arial Black" panose="020B0A04020102020204" pitchFamily="34" charset="0"/>
              </a:rPr>
              <a:t>б) Алексей Кондратьевич Саврасов  </a:t>
            </a:r>
          </a:p>
          <a:p>
            <a:r>
              <a:rPr lang="be-BY" sz="2800" dirty="0">
                <a:latin typeface="Arial Black" panose="020B0A04020102020204" pitchFamily="34" charset="0"/>
              </a:rPr>
              <a:t>в) Василий Васильевич Кандинский</a:t>
            </a:r>
          </a:p>
          <a:p>
            <a:r>
              <a:rPr lang="be-BY" sz="2800" dirty="0">
                <a:latin typeface="Arial Black" panose="020B0A04020102020204" pitchFamily="34" charset="0"/>
              </a:rPr>
              <a:t>г) Архип Иванович Куинджи</a:t>
            </a:r>
          </a:p>
          <a:p>
            <a:endParaRPr lang="be-BY" dirty="0"/>
          </a:p>
        </p:txBody>
      </p:sp>
      <p:sp>
        <p:nvSpPr>
          <p:cNvPr id="4" name="8-конечная звезда 3"/>
          <p:cNvSpPr/>
          <p:nvPr/>
        </p:nvSpPr>
        <p:spPr>
          <a:xfrm>
            <a:off x="827584" y="3501008"/>
            <a:ext cx="1368152" cy="115212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А</a:t>
            </a:r>
            <a:endParaRPr lang="be-BY" sz="4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2339752" y="3501008"/>
            <a:ext cx="1368152" cy="115212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Б</a:t>
            </a:r>
            <a:endParaRPr lang="be-BY" sz="4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3851920" y="3501008"/>
            <a:ext cx="1368152" cy="115212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В</a:t>
            </a:r>
            <a:endParaRPr lang="be-BY" sz="4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5341955" y="3501008"/>
            <a:ext cx="1368152" cy="115212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Г</a:t>
            </a:r>
            <a:endParaRPr lang="be-BY" sz="4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668344" y="6093296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grpSp>
        <p:nvGrpSpPr>
          <p:cNvPr id="11" name="Группа 10"/>
          <p:cNvGrpSpPr/>
          <p:nvPr/>
        </p:nvGrpSpPr>
        <p:grpSpPr>
          <a:xfrm>
            <a:off x="1011696" y="4797160"/>
            <a:ext cx="6043489" cy="1584000"/>
            <a:chOff x="1011696" y="4797160"/>
            <a:chExt cx="6043489" cy="1584000"/>
          </a:xfrm>
        </p:grpSpPr>
        <p:pic>
          <p:nvPicPr>
            <p:cNvPr id="7170" name="Picture 2" descr="Значение слова СУРИКОВ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696" y="4797160"/>
              <a:ext cx="1184040" cy="158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Олексій Саврасов. . (Aleksey Savrasov) - Каталог знаменитых …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129" y="4797160"/>
              <a:ext cx="1160775" cy="158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PersonBio.com - Биографии знаменитых и известных людей Категория: Искусство Страница 5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8676" y="4797160"/>
              <a:ext cx="1232000" cy="158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6" name="Picture 8" descr="Старый Мариуполь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3460" y="4797160"/>
              <a:ext cx="1561725" cy="158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117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7. Пейзаж — это ...</a:t>
            </a:r>
            <a:endParaRPr lang="be-BY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be-BY" sz="20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908720"/>
            <a:ext cx="867645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200" dirty="0">
                <a:latin typeface="Arial Black" panose="020B0A04020102020204" pitchFamily="34" charset="0"/>
              </a:rPr>
              <a:t>а) жанр живописи, в котором изображаются неодушевленные предметы</a:t>
            </a:r>
          </a:p>
          <a:p>
            <a:r>
              <a:rPr lang="be-BY" sz="2200" dirty="0">
                <a:latin typeface="Arial Black" panose="020B0A04020102020204" pitchFamily="34" charset="0"/>
              </a:rPr>
              <a:t>б) жанр живописи, в котором изображается природа </a:t>
            </a:r>
          </a:p>
          <a:p>
            <a:r>
              <a:rPr lang="be-BY" sz="2200" dirty="0">
                <a:latin typeface="Arial Black" panose="020B0A04020102020204" pitchFamily="34" charset="0"/>
              </a:rPr>
              <a:t>в) жанр живописи, в котором изображается один человек</a:t>
            </a:r>
          </a:p>
          <a:p>
            <a:r>
              <a:rPr lang="be-BY" sz="2200" dirty="0">
                <a:latin typeface="Arial Black" panose="020B0A04020102020204" pitchFamily="34" charset="0"/>
              </a:rPr>
              <a:t>г) жанр живописи, в котором изображается несколько людей</a:t>
            </a:r>
          </a:p>
          <a:p>
            <a:endParaRPr lang="be-BY" dirty="0"/>
          </a:p>
        </p:txBody>
      </p:sp>
      <p:sp>
        <p:nvSpPr>
          <p:cNvPr id="4" name="8-конечная звезда 3"/>
          <p:cNvSpPr/>
          <p:nvPr/>
        </p:nvSpPr>
        <p:spPr>
          <a:xfrm>
            <a:off x="827584" y="3501008"/>
            <a:ext cx="1368152" cy="115212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А</a:t>
            </a:r>
            <a:endParaRPr lang="be-BY" sz="4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2339752" y="3501008"/>
            <a:ext cx="1368152" cy="115212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Б</a:t>
            </a:r>
            <a:endParaRPr lang="be-BY" sz="4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3851920" y="3501008"/>
            <a:ext cx="1368152" cy="115212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В</a:t>
            </a:r>
            <a:endParaRPr lang="be-BY" sz="4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5341955" y="3501008"/>
            <a:ext cx="1368152" cy="115212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Г</a:t>
            </a:r>
            <a:endParaRPr lang="be-BY" sz="4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668344" y="6093296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grpSp>
        <p:nvGrpSpPr>
          <p:cNvPr id="10" name="Группа 9"/>
          <p:cNvGrpSpPr/>
          <p:nvPr/>
        </p:nvGrpSpPr>
        <p:grpSpPr>
          <a:xfrm>
            <a:off x="443852" y="4869336"/>
            <a:ext cx="6936460" cy="1584000"/>
            <a:chOff x="539552" y="4869160"/>
            <a:chExt cx="6305873" cy="1440000"/>
          </a:xfrm>
        </p:grpSpPr>
        <p:pic>
          <p:nvPicPr>
            <p:cNvPr id="6146" name="Picture 2" descr="Пейзажи, фото, свет, облако, облака, природа, утро, горы, widescreen wallpapers 2560x1600, трава, широкоформатные обои для рабоч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4869160"/>
              <a:ext cx="1920000" cy="14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Левитан И. И. - Вечерний звон Archives - Репродукции картин в Санкт Петербурге(Спб) Продажа репродукций картин, заказ картин и п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143" y="4869160"/>
              <a:ext cx="2001702" cy="14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 descr="Гении русского пейзажа. . Левитан Картины и живопись художников. . Графика и галереи.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28" t="10913" r="8981" b="21546"/>
            <a:stretch/>
          </p:blipFill>
          <p:spPr bwMode="auto">
            <a:xfrm>
              <a:off x="4483367" y="4869160"/>
              <a:ext cx="2362058" cy="14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372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564</TotalTime>
  <Words>797</Words>
  <Application>Microsoft Office PowerPoint</Application>
  <PresentationFormat>Экран (4:3)</PresentationFormat>
  <Paragraphs>302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Твердый переплет</vt:lpstr>
      <vt:lpstr>ВИКТОРИНА</vt:lpstr>
      <vt:lpstr>Часть первая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Часть вторая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Часть третья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Викторине – конец,</vt:lpstr>
    </vt:vector>
  </TitlesOfParts>
  <Company>SPecialiST RePack &amp; SanBuild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1968</dc:creator>
  <cp:lastModifiedBy>1968</cp:lastModifiedBy>
  <cp:revision>35</cp:revision>
  <dcterms:created xsi:type="dcterms:W3CDTF">2015-05-23T04:35:32Z</dcterms:created>
  <dcterms:modified xsi:type="dcterms:W3CDTF">2015-08-15T18:58:30Z</dcterms:modified>
</cp:coreProperties>
</file>