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notesMasterIdLst>
    <p:notesMasterId r:id="rId22"/>
  </p:notesMasterIdLst>
  <p:sldIdLst>
    <p:sldId id="276" r:id="rId2"/>
    <p:sldId id="278" r:id="rId3"/>
    <p:sldId id="281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80" r:id="rId13"/>
    <p:sldId id="270" r:id="rId14"/>
    <p:sldId id="271" r:id="rId15"/>
    <p:sldId id="272" r:id="rId16"/>
    <p:sldId id="273" r:id="rId17"/>
    <p:sldId id="274" r:id="rId18"/>
    <p:sldId id="275" r:id="rId19"/>
    <p:sldId id="283" r:id="rId20"/>
    <p:sldId id="28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103" d="100"/>
          <a:sy n="103" d="100"/>
        </p:scale>
        <p:origin x="1398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1F447-E589-4F57-8E31-BC5271702065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10079-2686-486A-87CD-0F30866F2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32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РОГАТИНА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D7B9E-AE52-4DA1-A46E-01C73BAF659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394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РЕВОЛЬВЕР</a:t>
            </a:r>
          </a:p>
          <a:p>
            <a:r>
              <a:rPr lang="ru-RU" dirty="0" smtClean="0"/>
              <a:t>Для</a:t>
            </a:r>
            <a:r>
              <a:rPr lang="ru-RU" baseline="0" dirty="0" smtClean="0"/>
              <a:t> визуализации ответа необходимо нажать на ноту «РЕ»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D7B9E-AE52-4DA1-A46E-01C73BAF659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83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БУЛЫЖНИК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D7B9E-AE52-4DA1-A46E-01C73BAF659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303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Тульский - Токарев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D7B9E-AE52-4DA1-A46E-01C73BAF659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28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САМОСТРЕЛ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D7B9E-AE52-4DA1-A46E-01C73BAF659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639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«ОСА»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D7B9E-AE52-4DA1-A46E-01C73BAF659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178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Танк «Т-34»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D7B9E-AE52-4DA1-A46E-01C73BAF659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853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КУРСК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D7B9E-AE52-4DA1-A46E-01C73BAF659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116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ТОПОЛЬ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D7B9E-AE52-4DA1-A46E-01C73BAF659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814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037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45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978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751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412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9411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220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016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848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004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266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308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19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967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636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178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495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7408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3.xml"/><Relationship Id="rId7" Type="http://schemas.openxmlformats.org/officeDocument/2006/relationships/slide" Target="slide17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10" Type="http://schemas.openxmlformats.org/officeDocument/2006/relationships/slide" Target="slide5.xml"/><Relationship Id="rId4" Type="http://schemas.openxmlformats.org/officeDocument/2006/relationships/slide" Target="slide14.xml"/><Relationship Id="rId9" Type="http://schemas.openxmlformats.org/officeDocument/2006/relationships/slide" Target="slide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9.xml"/><Relationship Id="rId7" Type="http://schemas.openxmlformats.org/officeDocument/2006/relationships/slide" Target="slide5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5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" TargetMode="External"/><Relationship Id="rId2" Type="http://schemas.openxmlformats.org/officeDocument/2006/relationships/hyperlink" Target="https://www.google.com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17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988840"/>
            <a:ext cx="6840760" cy="2492896"/>
          </a:xfrm>
        </p:spPr>
        <p:txBody>
          <a:bodyPr>
            <a:noAutofit/>
          </a:bodyPr>
          <a:lstStyle/>
          <a:p>
            <a:r>
              <a:rPr lang="ru-RU" sz="40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Викторина ко «Дню защитника отечества- </a:t>
            </a:r>
            <a:r>
              <a:rPr lang="ru-RU" sz="40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военная история». </a:t>
            </a:r>
          </a:p>
        </p:txBody>
      </p:sp>
      <p:pic>
        <p:nvPicPr>
          <p:cNvPr id="1026" name="Picture 2" descr="E:\20210223-scal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30774" y="8429660"/>
            <a:ext cx="19808024" cy="89677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971600" y="188640"/>
            <a:ext cx="7992888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buFontTx/>
              <a:buNone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1520" y="3140968"/>
            <a:ext cx="3456384" cy="936104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Орден «Героя России».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>
            <a:hlinkClick r:id="" action="ppaction://noaction"/>
          </p:cNvPr>
          <p:cNvSpPr/>
          <p:nvPr/>
        </p:nvSpPr>
        <p:spPr>
          <a:xfrm>
            <a:off x="8215338" y="214290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5-конечная звезда 16">
            <a:hlinkClick r:id="rId3" action="ppaction://hlinksldjump"/>
          </p:cNvPr>
          <p:cNvSpPr/>
          <p:nvPr/>
        </p:nvSpPr>
        <p:spPr>
          <a:xfrm>
            <a:off x="0" y="285728"/>
            <a:ext cx="914400" cy="914400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000100" y="214290"/>
            <a:ext cx="6596236" cy="838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  <a:ea typeface="Microsoft YaHei" charset="-122"/>
              </a:rPr>
              <a:t>Догадайтесь, как называется изображенный орден?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080" y="2060848"/>
            <a:ext cx="1998442" cy="376887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644008" y="4509120"/>
            <a:ext cx="4248472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Военная </a:t>
            </a:r>
          </a:p>
          <a:p>
            <a:pPr algn="ctr"/>
            <a:r>
              <a:rPr lang="ru-RU" sz="60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История</a:t>
            </a:r>
          </a:p>
        </p:txBody>
      </p:sp>
      <p:sp>
        <p:nvSpPr>
          <p:cNvPr id="8" name="Багетная рамка 7">
            <a:hlinkClick r:id="rId2" action="ppaction://hlinksldjump"/>
          </p:cNvPr>
          <p:cNvSpPr/>
          <p:nvPr/>
        </p:nvSpPr>
        <p:spPr>
          <a:xfrm>
            <a:off x="714348" y="85723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>
            <a:hlinkClick r:id="rId3" action="ppaction://hlinksldjump"/>
          </p:cNvPr>
          <p:cNvSpPr/>
          <p:nvPr/>
        </p:nvSpPr>
        <p:spPr>
          <a:xfrm>
            <a:off x="1714480" y="85723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агетная рамка 11">
            <a:hlinkClick r:id="rId4" action="ppaction://hlinksldjump"/>
          </p:cNvPr>
          <p:cNvSpPr/>
          <p:nvPr/>
        </p:nvSpPr>
        <p:spPr>
          <a:xfrm>
            <a:off x="2786050" y="85723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>
            <a:hlinkClick r:id="rId5" action="ppaction://hlinksldjump"/>
          </p:cNvPr>
          <p:cNvSpPr/>
          <p:nvPr/>
        </p:nvSpPr>
        <p:spPr>
          <a:xfrm>
            <a:off x="3786182" y="85723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Багетная рамка 13">
            <a:hlinkClick r:id="rId6" action="ppaction://hlinksldjump"/>
          </p:cNvPr>
          <p:cNvSpPr/>
          <p:nvPr/>
        </p:nvSpPr>
        <p:spPr>
          <a:xfrm>
            <a:off x="4857752" y="85723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агетная рамка 14">
            <a:hlinkClick r:id="rId7" action="ppaction://hlinksldjump"/>
          </p:cNvPr>
          <p:cNvSpPr/>
          <p:nvPr/>
        </p:nvSpPr>
        <p:spPr>
          <a:xfrm>
            <a:off x="5929322" y="85723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агетная рамка 15">
            <a:hlinkClick r:id="rId8" action="ppaction://hlinksldjump"/>
          </p:cNvPr>
          <p:cNvSpPr/>
          <p:nvPr/>
        </p:nvSpPr>
        <p:spPr>
          <a:xfrm>
            <a:off x="6929454" y="85723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Багетная рамка 16">
            <a:hlinkClick r:id="rId9" action="ppaction://hlinksldjump"/>
          </p:cNvPr>
          <p:cNvSpPr/>
          <p:nvPr/>
        </p:nvSpPr>
        <p:spPr>
          <a:xfrm>
            <a:off x="7929586" y="85723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5-конечная звезда 17">
            <a:hlinkClick r:id="rId10" action="ppaction://hlinksldjump"/>
          </p:cNvPr>
          <p:cNvSpPr/>
          <p:nvPr/>
        </p:nvSpPr>
        <p:spPr>
          <a:xfrm>
            <a:off x="142844" y="5715016"/>
            <a:ext cx="914400" cy="914400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агетная рамка 2">
            <a:hlinkClick r:id="" action="ppaction://noaction"/>
          </p:cNvPr>
          <p:cNvSpPr/>
          <p:nvPr/>
        </p:nvSpPr>
        <p:spPr>
          <a:xfrm>
            <a:off x="8244408" y="11663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4624"/>
            <a:ext cx="7315176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</a:rPr>
              <a:t>Где произошло крупнейшее в истории танковое сражение?</a:t>
            </a:r>
          </a:p>
          <a:p>
            <a:r>
              <a:rPr lang="ru-RU" sz="2800" dirty="0"/>
              <a:t/>
            </a:r>
            <a:br>
              <a:rPr lang="ru-RU" sz="2800" dirty="0"/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5245312"/>
            <a:ext cx="3963860" cy="72008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Курская битва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5-конечная звезда 9">
            <a:hlinkClick r:id="rId2" action="ppaction://hlinksldjump"/>
          </p:cNvPr>
          <p:cNvSpPr/>
          <p:nvPr/>
        </p:nvSpPr>
        <p:spPr>
          <a:xfrm>
            <a:off x="0" y="285728"/>
            <a:ext cx="914400" cy="914400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3789040"/>
            <a:ext cx="3963860" cy="72008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Взятие Берлина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64" y="2284685"/>
            <a:ext cx="4011516" cy="76816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агетная рамка 2">
            <a:hlinkClick r:id="" action="ppaction://noaction"/>
          </p:cNvPr>
          <p:cNvSpPr/>
          <p:nvPr/>
        </p:nvSpPr>
        <p:spPr>
          <a:xfrm>
            <a:off x="8244408" y="11663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475656" y="285728"/>
            <a:ext cx="6672804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</a:rPr>
              <a:t>Сколько длилась блокада Ленинграда?</a:t>
            </a:r>
          </a:p>
          <a:p>
            <a:pPr algn="ctr"/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1916831"/>
            <a:ext cx="2067416" cy="1152129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670 дней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5-конечная звезда 12">
            <a:hlinkClick r:id="rId3" action="ppaction://hlinksldjump"/>
          </p:cNvPr>
          <p:cNvSpPr/>
          <p:nvPr/>
        </p:nvSpPr>
        <p:spPr>
          <a:xfrm>
            <a:off x="92847" y="260576"/>
            <a:ext cx="914400" cy="914400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9512" y="3429000"/>
            <a:ext cx="2088232" cy="108012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872 дня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9512" y="5085184"/>
            <a:ext cx="2184750" cy="1110775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470 дней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879" y="2204864"/>
            <a:ext cx="6397617" cy="380245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агетная рамка 2">
            <a:hlinkClick r:id="" action="ppaction://noaction"/>
          </p:cNvPr>
          <p:cNvSpPr/>
          <p:nvPr/>
        </p:nvSpPr>
        <p:spPr>
          <a:xfrm>
            <a:off x="8244408" y="11663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71604" y="214290"/>
            <a:ext cx="6457920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Как назывался план по захвату Москвы?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abriola" panose="04040605051002020D02" pitchFamily="82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504" y="2613733"/>
            <a:ext cx="2481489" cy="72008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Тайфун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5515091"/>
            <a:ext cx="2488452" cy="72008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Смерч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0844" y="4101486"/>
            <a:ext cx="2494807" cy="72008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Ураган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5-конечная звезда 10">
            <a:hlinkClick r:id="rId2" action="ppaction://hlinksldjump"/>
          </p:cNvPr>
          <p:cNvSpPr/>
          <p:nvPr/>
        </p:nvSpPr>
        <p:spPr>
          <a:xfrm>
            <a:off x="0" y="285728"/>
            <a:ext cx="914400" cy="914400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126" y="2204864"/>
            <a:ext cx="4288283" cy="438655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агетная рамка 2">
            <a:hlinkClick r:id="" action="ppaction://noaction"/>
          </p:cNvPr>
          <p:cNvSpPr/>
          <p:nvPr/>
        </p:nvSpPr>
        <p:spPr>
          <a:xfrm>
            <a:off x="8215338" y="14285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71538" y="260648"/>
            <a:ext cx="7100862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</a:rPr>
              <a:t>День начала Великой Отечественной войны?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abriola" panose="04040605051002020D02" pitchFamily="82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4282" y="2164014"/>
            <a:ext cx="2714644" cy="832937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Gabriola" panose="04040605051002020D02" pitchFamily="82" charset="0"/>
              </a:rPr>
              <a:t>10 </a:t>
            </a:r>
            <a:r>
              <a:rPr lang="ru-RU" sz="3200" dirty="0">
                <a:latin typeface="Gabriola" panose="04040605051002020D02" pitchFamily="82" charset="0"/>
              </a:rPr>
              <a:t>июня 1941 года.</a:t>
            </a:r>
            <a:endParaRPr lang="ru-RU" sz="3200" b="1" dirty="0">
              <a:latin typeface="Gabriola" panose="04040605051002020D02" pitchFamily="82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1910" y="3398080"/>
            <a:ext cx="2697016" cy="895016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Gabriola" panose="04040605051002020D02" pitchFamily="82" charset="0"/>
              </a:rPr>
              <a:t>15 </a:t>
            </a:r>
            <a:r>
              <a:rPr lang="ru-RU" sz="3200" dirty="0">
                <a:latin typeface="Gabriola" panose="04040605051002020D02" pitchFamily="82" charset="0"/>
              </a:rPr>
              <a:t>июня 1941 года.</a:t>
            </a:r>
            <a:endParaRPr lang="ru-RU" sz="3200" b="1" dirty="0">
              <a:latin typeface="Gabriola" panose="04040605051002020D02" pitchFamily="82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1910" y="5906646"/>
            <a:ext cx="2697016" cy="83472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Gabriola" panose="04040605051002020D02" pitchFamily="82" charset="0"/>
              </a:rPr>
              <a:t>22 июня 1941 года.</a:t>
            </a:r>
            <a:endParaRPr lang="ru-RU" sz="3200" b="1" dirty="0">
              <a:latin typeface="Gabriola" panose="04040605051002020D02" pitchFamily="82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282" y="4643446"/>
            <a:ext cx="2714644" cy="873786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Gabriola" panose="04040605051002020D02" pitchFamily="82" charset="0"/>
              </a:rPr>
              <a:t>18 </a:t>
            </a:r>
            <a:r>
              <a:rPr lang="ru-RU" sz="3200" dirty="0">
                <a:latin typeface="Gabriola" panose="04040605051002020D02" pitchFamily="82" charset="0"/>
              </a:rPr>
              <a:t>июня 1941 года.</a:t>
            </a:r>
            <a:endParaRPr lang="ru-RU" sz="3200" b="1" dirty="0">
              <a:latin typeface="Gabriola" panose="04040605051002020D02" pitchFamily="82" charset="0"/>
              <a:cs typeface="Times New Roman" pitchFamily="18" charset="0"/>
            </a:endParaRPr>
          </a:p>
        </p:txBody>
      </p:sp>
      <p:sp>
        <p:nvSpPr>
          <p:cNvPr id="11" name="5-конечная звезда 10">
            <a:hlinkClick r:id="rId2" action="ppaction://hlinksldjump"/>
          </p:cNvPr>
          <p:cNvSpPr/>
          <p:nvPr/>
        </p:nvSpPr>
        <p:spPr>
          <a:xfrm>
            <a:off x="0" y="285728"/>
            <a:ext cx="914400" cy="914400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2774191"/>
            <a:ext cx="5400551" cy="303781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агетная рамка 4">
            <a:hlinkClick r:id="" action="ppaction://noaction"/>
          </p:cNvPr>
          <p:cNvSpPr/>
          <p:nvPr/>
        </p:nvSpPr>
        <p:spPr>
          <a:xfrm>
            <a:off x="8244408" y="11663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57224" y="260648"/>
            <a:ext cx="7315176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</a:rPr>
              <a:t>Самолет парит, как птица, Там - воздушная граница. На посту и днем и ночью Наш солдат 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</a:rPr>
              <a:t>– военный…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abriola" panose="04040605051002020D02" pitchFamily="82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3861048"/>
            <a:ext cx="2987824" cy="1152128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Лётчик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abriola" panose="04040605051002020D02" pitchFamily="82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504" y="5448876"/>
            <a:ext cx="2952328" cy="1004459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Рядовой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abriola" panose="04040605051002020D02" pitchFamily="82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2493160"/>
            <a:ext cx="2987824" cy="1007848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  <a:cs typeface="Times New Roman" pitchFamily="18" charset="0"/>
              </a:rPr>
              <a:t>Повар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abriola" panose="04040605051002020D02" pitchFamily="82" charset="0"/>
              <a:cs typeface="Times New Roman" pitchFamily="18" charset="0"/>
            </a:endParaRPr>
          </a:p>
        </p:txBody>
      </p:sp>
      <p:sp>
        <p:nvSpPr>
          <p:cNvPr id="12" name="5-конечная звезда 11">
            <a:hlinkClick r:id="rId3" action="ppaction://hlinksldjump"/>
          </p:cNvPr>
          <p:cNvSpPr/>
          <p:nvPr/>
        </p:nvSpPr>
        <p:spPr>
          <a:xfrm>
            <a:off x="0" y="285728"/>
            <a:ext cx="914400" cy="914400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2132856"/>
            <a:ext cx="5256584" cy="405611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агетная рамка 2">
            <a:hlinkClick r:id="" action="ppaction://noaction"/>
          </p:cNvPr>
          <p:cNvSpPr/>
          <p:nvPr/>
        </p:nvSpPr>
        <p:spPr>
          <a:xfrm>
            <a:off x="8244408" y="11663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57224" y="260648"/>
            <a:ext cx="7315176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</a:rPr>
              <a:t>Знаете ли вы когда празднуется День Героев Отчества?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abriola" panose="04040605051002020D02" pitchFamily="82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976" y="3209600"/>
            <a:ext cx="2525800" cy="72008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 декабря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976" y="5451584"/>
            <a:ext cx="2525800" cy="827433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23 февраля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988" y="4330592"/>
            <a:ext cx="2540788" cy="72008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 мая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976" y="2235388"/>
            <a:ext cx="2525800" cy="72008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12 ноября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5-конечная звезда 10">
            <a:hlinkClick r:id="rId2" action="ppaction://hlinksldjump"/>
          </p:cNvPr>
          <p:cNvSpPr/>
          <p:nvPr/>
        </p:nvSpPr>
        <p:spPr>
          <a:xfrm>
            <a:off x="0" y="285728"/>
            <a:ext cx="914400" cy="914400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2723569"/>
            <a:ext cx="5460678" cy="321404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агетная рамка 2">
            <a:hlinkClick r:id="" action="ppaction://noaction"/>
          </p:cNvPr>
          <p:cNvSpPr/>
          <p:nvPr/>
        </p:nvSpPr>
        <p:spPr>
          <a:xfrm>
            <a:off x="8244408" y="11663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5720" y="3555346"/>
            <a:ext cx="2702104" cy="953774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Пограничник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5720" y="2285992"/>
            <a:ext cx="2702104" cy="926984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Дозорный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5720" y="5013176"/>
            <a:ext cx="2702104" cy="881766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Часовой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928662" y="260648"/>
            <a:ext cx="7243738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Кто, ребята, на границе Нашу землю стережет? Чтоб работать и учиться Мог спокойно весь народ?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abriola" panose="04040605051002020D02" pitchFamily="82" charset="0"/>
              <a:cs typeface="Times New Roman" pitchFamily="18" charset="0"/>
            </a:endParaRPr>
          </a:p>
        </p:txBody>
      </p:sp>
      <p:sp>
        <p:nvSpPr>
          <p:cNvPr id="34" name="5-конечная звезда 33">
            <a:hlinkClick r:id="rId3" action="ppaction://hlinksldjump"/>
          </p:cNvPr>
          <p:cNvSpPr/>
          <p:nvPr/>
        </p:nvSpPr>
        <p:spPr>
          <a:xfrm>
            <a:off x="0" y="285728"/>
            <a:ext cx="914400" cy="914400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2453737"/>
            <a:ext cx="5184576" cy="338421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214290"/>
            <a:ext cx="7135062" cy="1791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buFontTx/>
              <a:buNone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</a:rPr>
              <a:t>Я к глазам его приближу – Сразу все большим увижу. Рассмотрю в морской дали </a:t>
            </a:r>
            <a:r>
              <a:rPr lang="ru-RU" sz="3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</a:rPr>
              <a:t>атера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</a:rPr>
              <a:t> 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</a:rPr>
              <a:t>и корабли. ?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0844" y="2732041"/>
            <a:ext cx="2551093" cy="71643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Подзорная труба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3400" y="3897489"/>
            <a:ext cx="2551093" cy="71643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 </a:t>
            </a:r>
            <a:r>
              <a:rPr lang="ru-RU" sz="2800" b="1" dirty="0" smtClean="0"/>
              <a:t>Бинокль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7707" y="4899584"/>
            <a:ext cx="2551093" cy="71643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 Перископ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>
            <a:hlinkClick r:id="" action="ppaction://noaction"/>
          </p:cNvPr>
          <p:cNvSpPr/>
          <p:nvPr/>
        </p:nvSpPr>
        <p:spPr>
          <a:xfrm>
            <a:off x="8248992" y="142852"/>
            <a:ext cx="758433" cy="716432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5-конечная звезда 12">
            <a:hlinkClick r:id="rId2" action="ppaction://hlinksldjump"/>
          </p:cNvPr>
          <p:cNvSpPr/>
          <p:nvPr/>
        </p:nvSpPr>
        <p:spPr>
          <a:xfrm>
            <a:off x="0" y="285728"/>
            <a:ext cx="914400" cy="914400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AutoShape 2" descr="Знамя Победы на здании Рейхстага в Берли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4" descr="Знамя Победы на здании Рейхстага в Берли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27376" y="5157192"/>
            <a:ext cx="4637112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Ордена.</a:t>
            </a:r>
            <a:endParaRPr lang="ru-RU" sz="6000" b="1" cap="none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3" name="Багетная рамка 32">
            <a:hlinkClick r:id="rId2" action="ppaction://hlinksldjump"/>
          </p:cNvPr>
          <p:cNvSpPr/>
          <p:nvPr/>
        </p:nvSpPr>
        <p:spPr>
          <a:xfrm>
            <a:off x="7786710" y="1714488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агетная рамка 35">
            <a:hlinkClick r:id="rId3" action="ppaction://hlinksldjump"/>
          </p:cNvPr>
          <p:cNvSpPr/>
          <p:nvPr/>
        </p:nvSpPr>
        <p:spPr>
          <a:xfrm>
            <a:off x="6715140" y="1714488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Багетная рамка 36">
            <a:hlinkClick r:id="rId4" action="ppaction://hlinksldjump"/>
          </p:cNvPr>
          <p:cNvSpPr/>
          <p:nvPr/>
        </p:nvSpPr>
        <p:spPr>
          <a:xfrm>
            <a:off x="5643570" y="1714488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Багетная рамка 37">
            <a:hlinkClick r:id="rId5" action="ppaction://hlinksldjump"/>
          </p:cNvPr>
          <p:cNvSpPr/>
          <p:nvPr/>
        </p:nvSpPr>
        <p:spPr>
          <a:xfrm>
            <a:off x="4572000" y="1714488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Багетная рамка 38">
            <a:hlinkClick r:id="rId6" action="ppaction://hlinksldjump"/>
          </p:cNvPr>
          <p:cNvSpPr/>
          <p:nvPr/>
        </p:nvSpPr>
        <p:spPr>
          <a:xfrm>
            <a:off x="3500430" y="1714488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Багетная рамка 39">
            <a:hlinkClick r:id="rId7" action="ppaction://hlinksldjump"/>
          </p:cNvPr>
          <p:cNvSpPr/>
          <p:nvPr/>
        </p:nvSpPr>
        <p:spPr>
          <a:xfrm>
            <a:off x="2428860" y="1714488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Багетная рамка 40">
            <a:hlinkClick r:id="rId8" action="ppaction://hlinksldjump"/>
          </p:cNvPr>
          <p:cNvSpPr/>
          <p:nvPr/>
        </p:nvSpPr>
        <p:spPr>
          <a:xfrm>
            <a:off x="1357290" y="1714488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Багетная рамка 41">
            <a:hlinkClick r:id="rId9" action="ppaction://hlinksldjump"/>
          </p:cNvPr>
          <p:cNvSpPr/>
          <p:nvPr/>
        </p:nvSpPr>
        <p:spPr>
          <a:xfrm>
            <a:off x="285720" y="1714488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top-fon.com/uploads/posts/2023-01/1674782731_top-fon-com-p-fon-dlya-prezentatsii-na-temu-zashchitniki-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pPr marL="0" indent="0"/>
            <a:r>
              <a:rPr lang="ru-RU" dirty="0" smtClean="0"/>
              <a:t>При создание презентации использовались материалы находящиеся в открытом доступе сети интернет.</a:t>
            </a:r>
            <a:br>
              <a:rPr lang="ru-RU" dirty="0" smtClean="0"/>
            </a:br>
            <a:r>
              <a:rPr lang="en-US" dirty="0" smtClean="0">
                <a:hlinkClick r:id="rId2"/>
              </a:rPr>
              <a:t>https://www.google.com/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>
                <a:hlinkClick r:id="rId3"/>
              </a:rPr>
              <a:t>https://yandex.ru/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AutoShape 2" descr="https://top-fon.com/uploads/posts/2023-01/1675183165_top-fon-com-p-fon-dlya-prezentatsii-patrioticheskii-voen-1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агетная рамка 2">
            <a:hlinkClick r:id="" action="ppaction://noaction"/>
          </p:cNvPr>
          <p:cNvSpPr/>
          <p:nvPr/>
        </p:nvSpPr>
        <p:spPr>
          <a:xfrm>
            <a:off x="8244408" y="11663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57224" y="260648"/>
            <a:ext cx="7315176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3068960"/>
            <a:ext cx="3744416" cy="1152128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Times New Roman" pitchFamily="16" charset="0"/>
              <a:buNone/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glow rad="101600">
                    <a:srgbClr val="FFFFFF"/>
                  </a:glow>
                </a:effectLst>
                <a:latin typeface="Gabriola" panose="04040605051002020D02" pitchFamily="82" charset="0"/>
                <a:ea typeface="Microsoft YaHei" charset="-122"/>
              </a:rPr>
              <a:t>Орден </a:t>
            </a:r>
            <a:r>
              <a:rPr lang="ru-RU" sz="3200" b="1" dirty="0" smtClean="0">
                <a:solidFill>
                  <a:srgbClr val="002060"/>
                </a:solidFill>
                <a:effectLst>
                  <a:glow rad="101600">
                    <a:srgbClr val="FFFFFF"/>
                  </a:glow>
                </a:effectLst>
                <a:latin typeface="Gabriola" panose="04040605051002020D02" pitchFamily="82" charset="0"/>
                <a:ea typeface="Microsoft YaHei" charset="-122"/>
              </a:rPr>
              <a:t>Святого Михаила.</a:t>
            </a:r>
            <a:endParaRPr lang="ru-RU" sz="3200" dirty="0">
              <a:effectLst>
                <a:glow rad="101600">
                  <a:srgbClr val="FFFFFF"/>
                </a:glow>
              </a:effectLst>
              <a:latin typeface="Gabriola" panose="04040605051002020D02" pitchFamily="82" charset="0"/>
              <a:ea typeface="Microsoft YaHei" charset="-122"/>
            </a:endParaRPr>
          </a:p>
        </p:txBody>
      </p:sp>
      <p:sp>
        <p:nvSpPr>
          <p:cNvPr id="10" name="5-конечная звезда 9">
            <a:hlinkClick r:id="rId2" action="ppaction://hlinksldjump"/>
          </p:cNvPr>
          <p:cNvSpPr/>
          <p:nvPr/>
        </p:nvSpPr>
        <p:spPr>
          <a:xfrm>
            <a:off x="0" y="285728"/>
            <a:ext cx="914400" cy="914400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67544" y="260648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  <a:ea typeface="Microsoft YaHei" charset="-122"/>
              </a:rPr>
              <a:t>Догадайтесь, как называется изображенный орден?</a:t>
            </a:r>
          </a:p>
        </p:txBody>
      </p:sp>
      <p:pic>
        <p:nvPicPr>
          <p:cNvPr id="1028" name="Picture 4" descr="https://upload.wikimedia.org/wikipedia/commons/thumb/c/c9/Medal,_order_(AM_2018.63.1-2).jpg/1280px-Medal,_order_(AM_2018.63.1-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90" y="1916832"/>
            <a:ext cx="406407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857224" y="142852"/>
            <a:ext cx="741796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57200" y="2826678"/>
            <a:ext cx="3178696" cy="1106378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3600" b="1" dirty="0">
                <a:solidFill>
                  <a:srgbClr val="002060"/>
                </a:solidFill>
                <a:effectLst>
                  <a:glow rad="101600">
                    <a:srgbClr val="FFFFFF"/>
                  </a:glow>
                </a:effectLst>
                <a:latin typeface="Gabriola" panose="04040605051002020D02" pitchFamily="82" charset="0"/>
                <a:ea typeface="Microsoft YaHei" charset="-122"/>
              </a:rPr>
              <a:t>Ордена  </a:t>
            </a:r>
            <a:r>
              <a:rPr lang="ru-RU" sz="3600" b="1" dirty="0" smtClean="0">
                <a:solidFill>
                  <a:srgbClr val="002060"/>
                </a:solidFill>
                <a:effectLst>
                  <a:glow rad="101600">
                    <a:srgbClr val="FFFFFF"/>
                  </a:glow>
                </a:effectLst>
                <a:latin typeface="Gabriola" panose="04040605051002020D02" pitchFamily="82" charset="0"/>
                <a:ea typeface="Microsoft YaHei" charset="-122"/>
              </a:rPr>
              <a:t>Сталина  </a:t>
            </a:r>
          </a:p>
          <a:p>
            <a:pPr algn="ctr">
              <a:buFont typeface="Times New Roman" pitchFamily="16" charset="0"/>
              <a:buNone/>
              <a:defRPr/>
            </a:pPr>
            <a:r>
              <a:rPr lang="ru-RU" sz="3600" b="1" dirty="0" smtClean="0">
                <a:solidFill>
                  <a:srgbClr val="002060"/>
                </a:solidFill>
                <a:effectLst>
                  <a:glow rad="101600">
                    <a:srgbClr val="FFFFFF"/>
                  </a:glow>
                </a:effectLst>
                <a:latin typeface="Gabriola" panose="04040605051002020D02" pitchFamily="82" charset="0"/>
                <a:ea typeface="Microsoft YaHei" charset="-122"/>
              </a:rPr>
              <a:t>3 степени.</a:t>
            </a:r>
            <a:endParaRPr lang="ru-RU" sz="3600" dirty="0">
              <a:effectLst>
                <a:glow rad="101600">
                  <a:srgbClr val="FFFFFF"/>
                </a:glow>
              </a:effectLst>
              <a:latin typeface="Gabriola" panose="04040605051002020D02" pitchFamily="82" charset="0"/>
              <a:ea typeface="Microsoft YaHei" charset="-122"/>
            </a:endParaRPr>
          </a:p>
        </p:txBody>
      </p:sp>
      <p:sp>
        <p:nvSpPr>
          <p:cNvPr id="12" name="Багетная рамка 11">
            <a:hlinkClick r:id="" action="ppaction://noaction"/>
          </p:cNvPr>
          <p:cNvSpPr/>
          <p:nvPr/>
        </p:nvSpPr>
        <p:spPr>
          <a:xfrm>
            <a:off x="8215338" y="214290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5-конечная звезда 18">
            <a:hlinkClick r:id="rId3" action="ppaction://hlinksldjump"/>
          </p:cNvPr>
          <p:cNvSpPr/>
          <p:nvPr/>
        </p:nvSpPr>
        <p:spPr>
          <a:xfrm>
            <a:off x="0" y="285728"/>
            <a:ext cx="914400" cy="914400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847512" y="81208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  <a:ea typeface="Microsoft YaHei" charset="-122"/>
              </a:rPr>
              <a:t>Догадайтесь, как называется изображенный орден?</a:t>
            </a:r>
          </a:p>
        </p:txBody>
      </p:sp>
      <p:pic>
        <p:nvPicPr>
          <p:cNvPr id="2050" name="Picture 2" descr="https://present-you.ru/upload/iblock/cda/cdabbff5972fb5e3bf82fb28f0d95ff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73005"/>
            <a:ext cx="2866256" cy="520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 rot="19918016">
            <a:off x="2720962" y="2967260"/>
            <a:ext cx="216024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187624" y="188640"/>
            <a:ext cx="756084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3508" y="2924944"/>
            <a:ext cx="3888432" cy="72008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4000" b="1" dirty="0" smtClean="0">
                <a:solidFill>
                  <a:srgbClr val="002060"/>
                </a:solidFill>
                <a:effectLst>
                  <a:glow rad="101600">
                    <a:srgbClr val="FFFFFF"/>
                  </a:glow>
                </a:effectLst>
                <a:latin typeface="Gabriola" panose="04040605051002020D02" pitchFamily="82" charset="0"/>
                <a:ea typeface="Microsoft YaHei" charset="-122"/>
              </a:rPr>
              <a:t>Орден Невского.</a:t>
            </a:r>
            <a:endParaRPr lang="ru-RU" sz="4000" dirty="0">
              <a:effectLst>
                <a:glow rad="101600">
                  <a:srgbClr val="FFFFFF"/>
                </a:glow>
              </a:effectLst>
              <a:latin typeface="Gabriola" panose="04040605051002020D02" pitchFamily="82" charset="0"/>
              <a:ea typeface="Microsoft YaHei" charset="-122"/>
            </a:endParaRPr>
          </a:p>
        </p:txBody>
      </p:sp>
      <p:sp>
        <p:nvSpPr>
          <p:cNvPr id="10" name="Багетная рамка 9">
            <a:hlinkClick r:id="" action="ppaction://noaction"/>
          </p:cNvPr>
          <p:cNvSpPr/>
          <p:nvPr/>
        </p:nvSpPr>
        <p:spPr>
          <a:xfrm>
            <a:off x="8215338" y="14285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5-конечная звезда 10">
            <a:hlinkClick r:id="rId3" action="ppaction://hlinksldjump"/>
          </p:cNvPr>
          <p:cNvSpPr/>
          <p:nvPr/>
        </p:nvSpPr>
        <p:spPr>
          <a:xfrm>
            <a:off x="0" y="285728"/>
            <a:ext cx="914400" cy="914400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6" name="TextBox 15"/>
          <p:cNvSpPr txBox="1"/>
          <p:nvPr/>
        </p:nvSpPr>
        <p:spPr>
          <a:xfrm>
            <a:off x="467544" y="260648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  <a:ea typeface="Microsoft YaHei" charset="-122"/>
              </a:rPr>
              <a:t>Догадайтесь, как называется изображенный орден?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289" y="1656095"/>
            <a:ext cx="3296191" cy="472523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357158" y="428604"/>
            <a:ext cx="756084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55576" y="2996952"/>
            <a:ext cx="2960308" cy="864096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Gabriola" panose="04040605051002020D02" pitchFamily="82" charset="0"/>
                <a:cs typeface="Times New Roman" pitchFamily="18" charset="0"/>
              </a:rPr>
              <a:t>Орден почёта.</a:t>
            </a:r>
            <a:endParaRPr lang="ru-RU" sz="4000" b="1" dirty="0">
              <a:latin typeface="Gabriola" panose="04040605051002020D02" pitchFamily="82" charset="0"/>
              <a:cs typeface="Times New Roman" pitchFamily="18" charset="0"/>
            </a:endParaRPr>
          </a:p>
        </p:txBody>
      </p:sp>
      <p:sp>
        <p:nvSpPr>
          <p:cNvPr id="18" name="Багетная рамка 17">
            <a:hlinkClick r:id="" action="ppaction://noaction"/>
          </p:cNvPr>
          <p:cNvSpPr/>
          <p:nvPr/>
        </p:nvSpPr>
        <p:spPr>
          <a:xfrm>
            <a:off x="8215338" y="14285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5-конечная звезда 10">
            <a:hlinkClick r:id="rId3" action="ppaction://hlinksldjump"/>
          </p:cNvPr>
          <p:cNvSpPr/>
          <p:nvPr/>
        </p:nvSpPr>
        <p:spPr>
          <a:xfrm>
            <a:off x="0" y="285728"/>
            <a:ext cx="914400" cy="914400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7544" y="260648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  <a:ea typeface="Microsoft YaHei" charset="-122"/>
              </a:rPr>
              <a:t>Догадайтесь, как называется изображенный орден?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940" y="2420888"/>
            <a:ext cx="4888772" cy="326325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971600" y="188640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buFontTx/>
              <a:buNone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0006" y="3345317"/>
            <a:ext cx="3997108" cy="107271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Gabriola" panose="04040605051002020D02" pitchFamily="82" charset="0"/>
                <a:cs typeface="Times New Roman" pitchFamily="18" charset="0"/>
              </a:rPr>
              <a:t>Орден за военные заслуги.</a:t>
            </a:r>
            <a:endParaRPr lang="ru-RU" sz="4000" b="1" dirty="0">
              <a:latin typeface="Gabriola" panose="04040605051002020D02" pitchFamily="82" charset="0"/>
              <a:cs typeface="Times New Roman" pitchFamily="18" charset="0"/>
            </a:endParaRPr>
          </a:p>
        </p:txBody>
      </p:sp>
      <p:sp>
        <p:nvSpPr>
          <p:cNvPr id="16" name="Багетная рамка 15">
            <a:hlinkClick r:id="" action="ppaction://noaction"/>
          </p:cNvPr>
          <p:cNvSpPr/>
          <p:nvPr/>
        </p:nvSpPr>
        <p:spPr>
          <a:xfrm>
            <a:off x="8215338" y="14285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5-конечная звезда 10">
            <a:hlinkClick r:id="rId3" action="ppaction://hlinksldjump"/>
          </p:cNvPr>
          <p:cNvSpPr/>
          <p:nvPr/>
        </p:nvSpPr>
        <p:spPr>
          <a:xfrm>
            <a:off x="0" y="285728"/>
            <a:ext cx="914400" cy="914400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67544" y="260648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  <a:ea typeface="Microsoft YaHei" charset="-122"/>
              </a:rPr>
              <a:t>Догадайтесь, как называется изображенный орден?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41" y="1916832"/>
            <a:ext cx="2338186" cy="471348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57200" y="3284984"/>
            <a:ext cx="3240360" cy="1032689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Gabriola" panose="04040605051002020D02" pitchFamily="82" charset="0"/>
                <a:cs typeface="Times New Roman" pitchFamily="18" charset="0"/>
              </a:rPr>
              <a:t>Орден Мужества.</a:t>
            </a:r>
            <a:endParaRPr lang="ru-RU" sz="4000" b="1" dirty="0">
              <a:latin typeface="Gabriola" panose="04040605051002020D02" pitchFamily="82" charset="0"/>
              <a:cs typeface="Times New Roman" pitchFamily="18" charset="0"/>
            </a:endParaRPr>
          </a:p>
        </p:txBody>
      </p:sp>
      <p:sp>
        <p:nvSpPr>
          <p:cNvPr id="16" name="Багетная рамка 15">
            <a:hlinkClick r:id="" action="ppaction://noaction"/>
          </p:cNvPr>
          <p:cNvSpPr/>
          <p:nvPr/>
        </p:nvSpPr>
        <p:spPr>
          <a:xfrm>
            <a:off x="8215338" y="14285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5-конечная звезда 16">
            <a:hlinkClick r:id="rId3" action="ppaction://hlinksldjump"/>
          </p:cNvPr>
          <p:cNvSpPr/>
          <p:nvPr/>
        </p:nvSpPr>
        <p:spPr>
          <a:xfrm>
            <a:off x="0" y="285728"/>
            <a:ext cx="914400" cy="914400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776886" y="502892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  <a:ea typeface="Microsoft YaHei" charset="-122"/>
              </a:rPr>
              <a:t>Догадайтесь, как называется изображенный орден?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2630908"/>
            <a:ext cx="4379342" cy="33735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1000100" y="214290"/>
            <a:ext cx="6596236" cy="838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  <a:ea typeface="Microsoft YaHei" charset="-122"/>
              </a:rPr>
              <a:t>Догадайтесь, 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  <a:ea typeface="Microsoft YaHei" charset="-122"/>
              </a:rPr>
              <a:t>как называется изображенный орден?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9552" y="2852936"/>
            <a:ext cx="3312368" cy="1584176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08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Орден «Красной Звезды».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агетная рамка 14">
            <a:hlinkClick r:id="" action="ppaction://noaction"/>
          </p:cNvPr>
          <p:cNvSpPr/>
          <p:nvPr/>
        </p:nvSpPr>
        <p:spPr>
          <a:xfrm>
            <a:off x="8215338" y="142852"/>
            <a:ext cx="792088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5-конечная звезда 15">
            <a:hlinkClick r:id="rId2" action="ppaction://hlinksldjump"/>
          </p:cNvPr>
          <p:cNvSpPr/>
          <p:nvPr/>
        </p:nvSpPr>
        <p:spPr>
          <a:xfrm>
            <a:off x="0" y="285728"/>
            <a:ext cx="914400" cy="914400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667" y="2564904"/>
            <a:ext cx="4191000" cy="2428875"/>
          </a:xfrm>
          <a:prstGeom prst="rect">
            <a:avLst/>
          </a:prstGeom>
        </p:spPr>
      </p:pic>
    </p:spTree>
  </p:cSld>
  <p:clrMapOvr>
    <a:masterClrMapping/>
  </p:clrMapOvr>
  <p:transition advClick="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480</TotalTime>
  <Words>329</Words>
  <Application>Microsoft Office PowerPoint</Application>
  <PresentationFormat>Экран (4:3)</PresentationFormat>
  <Paragraphs>107</Paragraphs>
  <Slides>20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Microsoft YaHei</vt:lpstr>
      <vt:lpstr>Calibri</vt:lpstr>
      <vt:lpstr>Century Gothic</vt:lpstr>
      <vt:lpstr>Gabriola</vt:lpstr>
      <vt:lpstr>Times New Roman</vt:lpstr>
      <vt:lpstr>Wingdings 3</vt:lpstr>
      <vt:lpstr>Сектор</vt:lpstr>
      <vt:lpstr>Викторина ко «Дню защитника отечества- военная история».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 создание презентации использовались материалы находящиеся в открытом доступе сети интернет. https://www.google.com/ https://yandex.ru/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Кабинет-2</cp:lastModifiedBy>
  <cp:revision>64</cp:revision>
  <dcterms:created xsi:type="dcterms:W3CDTF">2023-02-27T09:26:08Z</dcterms:created>
  <dcterms:modified xsi:type="dcterms:W3CDTF">2024-01-31T09:36:11Z</dcterms:modified>
</cp:coreProperties>
</file>