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2"/>
  </p:notesMasterIdLst>
  <p:sldIdLst>
    <p:sldId id="256" r:id="rId2"/>
    <p:sldId id="257" r:id="rId3"/>
    <p:sldId id="266" r:id="rId4"/>
    <p:sldId id="269" r:id="rId5"/>
    <p:sldId id="268" r:id="rId6"/>
    <p:sldId id="267" r:id="rId7"/>
    <p:sldId id="265" r:id="rId8"/>
    <p:sldId id="263" r:id="rId9"/>
    <p:sldId id="264" r:id="rId10"/>
    <p:sldId id="262" r:id="rId11"/>
    <p:sldId id="260" r:id="rId12"/>
    <p:sldId id="261" r:id="rId13"/>
    <p:sldId id="259" r:id="rId14"/>
    <p:sldId id="258" r:id="rId15"/>
    <p:sldId id="273" r:id="rId16"/>
    <p:sldId id="270" r:id="rId17"/>
    <p:sldId id="274" r:id="rId18"/>
    <p:sldId id="280" r:id="rId19"/>
    <p:sldId id="272" r:id="rId20"/>
    <p:sldId id="279" r:id="rId21"/>
    <p:sldId id="278" r:id="rId22"/>
    <p:sldId id="271" r:id="rId23"/>
    <p:sldId id="277" r:id="rId24"/>
    <p:sldId id="276" r:id="rId25"/>
    <p:sldId id="275" r:id="rId26"/>
    <p:sldId id="281" r:id="rId27"/>
    <p:sldId id="283" r:id="rId28"/>
    <p:sldId id="282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2" autoAdjust="0"/>
  </p:normalViewPr>
  <p:slideViewPr>
    <p:cSldViewPr>
      <p:cViewPr varScale="1">
        <p:scale>
          <a:sx n="71" d="100"/>
          <a:sy n="71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E9CC3-A0EE-4ADF-B3D3-B59B27EA8AC5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DEAC9-5CF2-432E-89D1-C800D8CDD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3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F219-5265-4C62-9733-AFC565270A55}" type="datetime1">
              <a:rPr lang="ru-RU" smtClean="0"/>
              <a:t>25.04.2023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EBA2-B722-49FB-A358-D181802402D0}" type="datetime1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DE18-A7E6-4180-9865-6444B0FCFC23}" type="datetime1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B2B6-B45A-4828-87FA-3597E6CA8F64}" type="datetime1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A23-0DC6-4E7A-B05E-082EB2CDC634}" type="datetime1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C72B-8284-4449-8F08-1E73FF0F01BB}" type="datetime1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20D3-9973-45F7-A599-7CE945BBA8F7}" type="datetime1">
              <a:rPr lang="ru-RU" smtClean="0"/>
              <a:t>25.04.2023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E639-2B0A-4073-893B-324FDEB8ABC3}" type="datetime1">
              <a:rPr lang="ru-RU" smtClean="0"/>
              <a:t>25.04.2023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0B1E3-7418-4900-ABA6-EE8D6048C833}" type="datetime1">
              <a:rPr lang="ru-RU" smtClean="0"/>
              <a:t>25.04.2023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E62-B3F6-4C96-B738-8A3C7A07C864}" type="datetime1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6FE0-A379-4CF0-9951-AFEA6FFF6431}" type="datetime1">
              <a:rPr lang="ru-RU" smtClean="0"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8230E1-72BB-4C1A-ABAC-B473A988CD8A}" type="datetime1">
              <a:rPr lang="ru-RU" smtClean="0"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/>
              <a:t>Марченко И.Л.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18" Type="http://schemas.openxmlformats.org/officeDocument/2006/relationships/slide" Target="slide24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9.xml"/><Relationship Id="rId25" Type="http://schemas.openxmlformats.org/officeDocument/2006/relationships/slide" Target="slide2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24" Type="http://schemas.openxmlformats.org/officeDocument/2006/relationships/slide" Target="slide23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2.xml"/><Relationship Id="rId28" Type="http://schemas.openxmlformats.org/officeDocument/2006/relationships/slide" Target="slide25.xml"/><Relationship Id="rId10" Type="http://schemas.openxmlformats.org/officeDocument/2006/relationships/slide" Target="slide12.xml"/><Relationship Id="rId19" Type="http://schemas.openxmlformats.org/officeDocument/2006/relationships/slide" Target="slide18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14.xml"/><Relationship Id="rId22" Type="http://schemas.openxmlformats.org/officeDocument/2006/relationships/slide" Target="slide21.xml"/><Relationship Id="rId27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Готовимся к ОГЭ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- игра</a:t>
            </a:r>
          </a:p>
        </p:txBody>
      </p:sp>
    </p:spTree>
    <p:extLst>
      <p:ext uri="{BB962C8B-B14F-4D97-AF65-F5344CB8AC3E}">
        <p14:creationId xmlns:p14="http://schemas.microsoft.com/office/powerpoint/2010/main" val="349251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1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5445224"/>
            <a:ext cx="95410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На клетчатой бумаге с размером клетки 1×1 изображён треугольник. Найдите его площадь.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861048"/>
            <a:ext cx="2232248" cy="150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95410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484784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На клетчатой бумаге с размером клетки 1×1 изображена трапеция. Найдите её площадь.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3600400" cy="18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79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3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95410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36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44824"/>
            <a:ext cx="6534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На клетчатой бумаге с размером клетки 1×1 изображён параллелограмм. Найдите его площадь.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89040"/>
            <a:ext cx="2992147" cy="240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91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4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95410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39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7308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988840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Два катета прямоугольного треугольника равны 6 и 13. Найдите площадь этого треугольника.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" t="7491"/>
          <a:stretch/>
        </p:blipFill>
        <p:spPr bwMode="auto">
          <a:xfrm>
            <a:off x="2987824" y="3573016"/>
            <a:ext cx="4203362" cy="141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0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5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338828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484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84482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Периметр квадрата равен 88. Найдите площадь этого квадрата.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84984"/>
            <a:ext cx="2105000" cy="21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43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6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95410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24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916832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Найдите площадь ромба, если его диагонали равны 8 и 6.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5401" r="5721" b="2775"/>
          <a:stretch/>
        </p:blipFill>
        <p:spPr bwMode="auto">
          <a:xfrm>
            <a:off x="3275856" y="3426678"/>
            <a:ext cx="3024335" cy="165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8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7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338828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100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7281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Найдите площадь параллелограмма, изображённого на рисунке.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4" b="8211"/>
          <a:stretch/>
        </p:blipFill>
        <p:spPr bwMode="auto">
          <a:xfrm>
            <a:off x="1547664" y="3311942"/>
            <a:ext cx="6237697" cy="151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8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1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27375" y="5437673"/>
            <a:ext cx="95410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Центр окружности, описанной около треугольника ABC, лежит на стороне AB. Радиус окружности равен 10. Найдите BC, если AC=16.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2" t="2796" r="4017"/>
          <a:stretch/>
        </p:blipFill>
        <p:spPr bwMode="auto">
          <a:xfrm>
            <a:off x="2915816" y="3660706"/>
            <a:ext cx="3024335" cy="2920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37°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72816"/>
            <a:ext cx="68042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Центр окружности, описанной около треугольника ABC, лежит на стороне AB. Найдите угол ABC, если </a:t>
            </a:r>
          </a:p>
          <a:p>
            <a:r>
              <a:rPr lang="ru-RU" sz="2800" dirty="0"/>
              <a:t>угол BAC равен 53°. Ответ дайте в градусах.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" r="1705"/>
          <a:stretch/>
        </p:blipFill>
        <p:spPr bwMode="auto">
          <a:xfrm>
            <a:off x="3347865" y="3933056"/>
            <a:ext cx="2376264" cy="230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3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72°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844824"/>
            <a:ext cx="7128792" cy="1872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Отрезки AC и BD — диаметры окружности с центром в точке O. Угол ACB равен 54°. Найдите угол AOD. Ответ дайте в градусах.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" t="3917" b="2629"/>
          <a:stretch/>
        </p:blipFill>
        <p:spPr bwMode="auto">
          <a:xfrm>
            <a:off x="3311236" y="3879273"/>
            <a:ext cx="2340884" cy="235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32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495205"/>
              </p:ext>
            </p:extLst>
          </p:nvPr>
        </p:nvGraphicFramePr>
        <p:xfrm>
          <a:off x="107503" y="1628800"/>
          <a:ext cx="8784978" cy="3096344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1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Утверждения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Площадь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Окружность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Углы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63688" y="1628800"/>
            <a:ext cx="1008112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" action="ppaction://hlinksldjump"/>
              </a:rPr>
              <a:t>1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628800"/>
            <a:ext cx="1008112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3" action="ppaction://hlinksldjump"/>
              </a:rPr>
              <a:t>2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1628800"/>
            <a:ext cx="1008112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4" action="ppaction://hlinksldjump"/>
              </a:rPr>
              <a:t>3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628800"/>
            <a:ext cx="1008112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5" action="ppaction://hlinksldjump"/>
              </a:rPr>
              <a:t>4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1628800"/>
            <a:ext cx="1008112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6" action="ppaction://hlinksldjump"/>
              </a:rPr>
              <a:t>5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1628800"/>
            <a:ext cx="1008112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7" action="ppaction://hlinksldjump"/>
              </a:rPr>
              <a:t>6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12360" y="1628800"/>
            <a:ext cx="1008112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8" action="ppaction://hlinksldjump"/>
              </a:rPr>
              <a:t>7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04248" y="2420888"/>
            <a:ext cx="100811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9" action="ppaction://hlinksldjump"/>
              </a:rPr>
              <a:t>6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2420888"/>
            <a:ext cx="100811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0" action="ppaction://hlinksldjump"/>
              </a:rPr>
              <a:t>3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2420888"/>
            <a:ext cx="100811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1" action="ppaction://hlinksldjump"/>
              </a:rPr>
              <a:t>2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63688" y="2420888"/>
            <a:ext cx="100811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hlinkClick r:id="rId12" action="ppaction://hlinksldjump"/>
              </a:rPr>
              <a:t>1</a:t>
            </a:r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2420888"/>
            <a:ext cx="100811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3" action="ppaction://hlinksldjump"/>
              </a:rPr>
              <a:t>4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2420888"/>
            <a:ext cx="100811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4" action="ppaction://hlinksldjump"/>
              </a:rPr>
              <a:t>5</a:t>
            </a:r>
            <a:endParaRPr lang="ru-RU" sz="4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812360" y="2420888"/>
            <a:ext cx="100811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5" action="ppaction://hlinksldjump"/>
              </a:rPr>
              <a:t>7</a:t>
            </a:r>
            <a:endParaRPr lang="ru-RU" sz="4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3212976"/>
            <a:ext cx="100811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6" action="ppaction://hlinksldjump"/>
              </a:rPr>
              <a:t>1</a:t>
            </a:r>
            <a:endParaRPr lang="ru-RU" sz="4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04248" y="4005064"/>
            <a:ext cx="100811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7" action="ppaction://hlinksldjump"/>
              </a:rPr>
              <a:t>6</a:t>
            </a:r>
            <a:endParaRPr lang="ru-RU" sz="4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63688" y="4005064"/>
            <a:ext cx="100811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8" action="ppaction://hlinksldjump"/>
              </a:rPr>
              <a:t>1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71800" y="3212976"/>
            <a:ext cx="100811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19" action="ppaction://hlinksldjump"/>
              </a:rPr>
              <a:t>2</a:t>
            </a:r>
            <a:endParaRPr lang="ru-RU" sz="4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3212976"/>
            <a:ext cx="100811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hlinkClick r:id="rId20" action="ppaction://hlinksldjump"/>
              </a:rPr>
              <a:t>3</a:t>
            </a:r>
            <a:endParaRPr lang="ru-RU" sz="4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788024" y="3212976"/>
            <a:ext cx="100811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1" action="ppaction://hlinksldjump"/>
              </a:rPr>
              <a:t>4</a:t>
            </a:r>
            <a:endParaRPr lang="ru-RU" sz="4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96136" y="3212976"/>
            <a:ext cx="100811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2" action="ppaction://hlinksldjump"/>
              </a:rPr>
              <a:t>5</a:t>
            </a:r>
            <a:endParaRPr lang="ru-RU" sz="4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804248" y="3212976"/>
            <a:ext cx="100811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3" action="ppaction://hlinksldjump"/>
              </a:rPr>
              <a:t>6</a:t>
            </a:r>
            <a:endParaRPr lang="ru-RU" sz="4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812360" y="3212976"/>
            <a:ext cx="100811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4" action="ppaction://hlinksldjump"/>
              </a:rPr>
              <a:t>7</a:t>
            </a:r>
            <a:endParaRPr lang="ru-RU" sz="4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96136" y="4005064"/>
            <a:ext cx="100811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5" action="ppaction://hlinksldjump"/>
              </a:rPr>
              <a:t>5</a:t>
            </a:r>
            <a:endParaRPr lang="ru-RU" sz="4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788024" y="4005064"/>
            <a:ext cx="100811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6" action="ppaction://hlinksldjump"/>
              </a:rPr>
              <a:t>4</a:t>
            </a:r>
            <a:endParaRPr lang="ru-RU" sz="4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4005064"/>
            <a:ext cx="100811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7" action="ppaction://hlinksldjump"/>
              </a:rPr>
              <a:t>3</a:t>
            </a:r>
            <a:endParaRPr lang="ru-RU" sz="4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71800" y="4005064"/>
            <a:ext cx="100811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8" action="ppaction://hlinksldjump"/>
              </a:rPr>
              <a:t>2</a:t>
            </a:r>
            <a:endParaRPr lang="ru-RU" sz="4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812360" y="4005064"/>
            <a:ext cx="100811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hlinkClick r:id="rId29" action="ppaction://hlinksldjump"/>
              </a:rPr>
              <a:t>7</a:t>
            </a:r>
            <a:endParaRPr lang="ru-RU" sz="4400" dirty="0"/>
          </a:p>
        </p:txBody>
      </p:sp>
      <p:sp>
        <p:nvSpPr>
          <p:cNvPr id="32" name="TextBox 31"/>
          <p:cNvSpPr txBox="1"/>
          <p:nvPr/>
        </p:nvSpPr>
        <p:spPr>
          <a:xfrm>
            <a:off x="1547664" y="188640"/>
            <a:ext cx="61975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/>
              <a:t>Каталог задач</a:t>
            </a: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526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4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46°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окружности с центром в точке O отрезки AC и BD — диаметры. Угол AOD равен 88°. Найдите угол ACB. Ответ дайте в градусах.</a:t>
            </a:r>
          </a:p>
        </p:txBody>
      </p:sp>
      <p:pic>
        <p:nvPicPr>
          <p:cNvPr id="14338" name="Picture 2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84984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5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53°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8478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Четырёхугольник ABCD вписан в окружность. Угол ABC равен 134°, угол CAD равен 81°. Найдите угол ABD. Ответ дайте в градусах.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6" t="2871" r="3883" b="6355"/>
          <a:stretch/>
        </p:blipFill>
        <p:spPr bwMode="auto">
          <a:xfrm>
            <a:off x="3283527" y="3366654"/>
            <a:ext cx="2224578" cy="25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6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44°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44824"/>
            <a:ext cx="82809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dirty="0"/>
              <a:t>Касательные в точках A и B к окружности </a:t>
            </a:r>
          </a:p>
          <a:p>
            <a:r>
              <a:rPr lang="ru-RU" sz="2800" dirty="0"/>
              <a:t>с центром в точке O пересекаются под углом 88°. Найдите угол ABO. Ответ дайте в градусах.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7"/>
          <a:stretch/>
        </p:blipFill>
        <p:spPr bwMode="auto">
          <a:xfrm>
            <a:off x="3419872" y="4005064"/>
            <a:ext cx="2160240" cy="218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7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94°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Треугольник ABC вписан в окружность с центром </a:t>
            </a:r>
          </a:p>
          <a:p>
            <a:r>
              <a:rPr lang="ru-RU" sz="2800" dirty="0"/>
              <a:t>в точке O. Точки O и C лежат в одной полуплоскости относительно прямой AB. Найдите угол ACB, если угол AOB равен 47°. Ответ дайте в градусах.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6" t="4808" b="6223"/>
          <a:stretch/>
        </p:blipFill>
        <p:spPr bwMode="auto">
          <a:xfrm>
            <a:off x="3635896" y="3573016"/>
            <a:ext cx="23621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1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30°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916832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Найдите острый угол параллелограмма ABCD, если биссектриса угла A образует со стороной BC угол, равный 15°. Ответ дайте в градусах.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3016"/>
            <a:ext cx="2956791" cy="209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5445224"/>
            <a:ext cx="1646605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155°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88840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Сумма двух углов равнобедренной трапеции равна 50°. Найдите больший угол этой трапеции. Ответ дайте </a:t>
            </a:r>
          </a:p>
          <a:p>
            <a:r>
              <a:rPr lang="ru-RU" sz="2800" dirty="0"/>
              <a:t>в градусах.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285894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3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72°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трапеции ABCD известно, что AB=CD, ∠BDA=38° и ∠BDC=32°. Найдите угол ABD. Ответ дайте в градусах.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08"/>
            <a:ext cx="3095972" cy="254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4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5445224"/>
            <a:ext cx="1646605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118°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16832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Найдите больший угол равнобедренной трапеции ABCD, если диагональ AC образует с основанием AD и боковой стороной AB углы, равные 47° и 15° соответственно. Ответ дайте в градусах.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93096"/>
            <a:ext cx="2592288" cy="2216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5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32°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44824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треугольнике ABC известно, что ∠BAC=64°, AD — биссектриса. Найдите угол BAD. Ответ дайте в градусах</a:t>
            </a:r>
            <a:r>
              <a:rPr lang="ru-RU" dirty="0"/>
              <a:t>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1" r="2751"/>
          <a:stretch/>
        </p:blipFill>
        <p:spPr bwMode="auto">
          <a:xfrm>
            <a:off x="3347864" y="4077072"/>
            <a:ext cx="2617600" cy="2021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6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29°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треугольнике ABC известно, что AB=BC, ∠ABC=122°. Найдите угол BCA. Ответ дайте </a:t>
            </a:r>
          </a:p>
          <a:p>
            <a:r>
              <a:rPr lang="ru-RU" sz="2800" dirty="0"/>
              <a:t>в градусах.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73016"/>
            <a:ext cx="4172130" cy="197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1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5445224"/>
            <a:ext cx="56938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06084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1) 	В параллелограмме есть два равных угла.</a:t>
            </a:r>
          </a:p>
          <a:p>
            <a:r>
              <a:rPr lang="ru-RU" sz="2800" dirty="0"/>
              <a:t>2) 	Каждая из биссектрис равнобедренного треугольника является его медианой.</a:t>
            </a:r>
          </a:p>
          <a:p>
            <a:r>
              <a:rPr lang="ru-RU" sz="2800" dirty="0"/>
              <a:t>3) 	Площадь прямоугольного треугольника равна произведению длин его катетов.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58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7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126188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22°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16832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Один из острых углов прямоугольного треугольника равен 68°. Найдите его другой острый угол. Ответ дайте в градусах.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61048"/>
            <a:ext cx="4464496" cy="154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68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5445224"/>
            <a:ext cx="56938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9101" y="1628800"/>
            <a:ext cx="82213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dirty="0"/>
              <a:t>1) 	Боковые стороны любой трапеции равны.</a:t>
            </a:r>
          </a:p>
          <a:p>
            <a:r>
              <a:rPr lang="ru-RU" sz="2800" dirty="0"/>
              <a:t> 2) 	Площадь прямоугольника равна произведению длин его смежных сторон.</a:t>
            </a:r>
          </a:p>
          <a:p>
            <a:r>
              <a:rPr lang="ru-RU" sz="2800" dirty="0"/>
              <a:t> 3) 	Центр описанной около треугольника окружности всегда лежит внутри этого треугольника.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43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3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56938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00808"/>
            <a:ext cx="86044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1) 	Диагонали равнобедренной трапеции равны.</a:t>
            </a:r>
          </a:p>
          <a:p>
            <a:r>
              <a:rPr lang="ru-RU" sz="2800" dirty="0"/>
              <a:t> 2) 	Если три угла одного треугольника равны соответственно трём углам другого треугольника, то такие треугольники равны.</a:t>
            </a:r>
          </a:p>
          <a:p>
            <a:r>
              <a:rPr lang="ru-RU" sz="2800" dirty="0"/>
              <a:t>3) 	Тангенс любого острого угла меньше единицы.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2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4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56938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8204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1) 	Если угол острый, то смежный с ним угол также является острым.</a:t>
            </a:r>
          </a:p>
          <a:p>
            <a:r>
              <a:rPr lang="ru-RU" sz="2800" dirty="0"/>
              <a:t> 2) 	Если диагонали параллелограмма перпендикулярны, то этот параллелограмм является ромбом.</a:t>
            </a:r>
          </a:p>
          <a:p>
            <a:r>
              <a:rPr lang="ru-RU" sz="2800" dirty="0"/>
              <a:t>3) 	Касательная к окружности параллельна радиусу, проведённому в точку касания.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5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5517232"/>
            <a:ext cx="95410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23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4482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1) 	Косинус острого угла прямоугольного треугольника равен отношению гипотенузы к прилежащему к этому углу катету.</a:t>
            </a:r>
          </a:p>
          <a:p>
            <a:r>
              <a:rPr lang="ru-RU" sz="2800" dirty="0"/>
              <a:t> 2) 	Диагонали ромба перпендикулярны.</a:t>
            </a:r>
          </a:p>
          <a:p>
            <a:r>
              <a:rPr lang="ru-RU" sz="2800" dirty="0"/>
              <a:t> 3) 	Существуют три прямые, которые проходят через одну точку.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482849" y="6270773"/>
            <a:ext cx="2847975" cy="365125"/>
          </a:xfrm>
        </p:spPr>
        <p:txBody>
          <a:bodyPr/>
          <a:lstStyle/>
          <a:p>
            <a:r>
              <a:rPr lang="ru-RU"/>
              <a:t>Марченко И.Л.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55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6</a:t>
            </a: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5445224"/>
            <a:ext cx="56938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6061" y="1484784"/>
            <a:ext cx="8532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dirty="0"/>
              <a:t>1) 	Две различные прямые, перпендикулярные третьей прямой, параллельны.</a:t>
            </a:r>
          </a:p>
          <a:p>
            <a:r>
              <a:rPr lang="ru-RU" sz="2800" dirty="0"/>
              <a:t> 2) 	Если диагонали выпуклого четырёхугольника равны и перпендикулярны, то этот четырёхугольник является квадратом.</a:t>
            </a:r>
          </a:p>
          <a:p>
            <a:r>
              <a:rPr lang="ru-RU" sz="2800" dirty="0"/>
              <a:t> 3) 	Все углы ромба равны.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9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7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682376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5445224"/>
            <a:ext cx="56938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6000" dirty="0"/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6339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dirty="0"/>
              <a:t>1) 	Вертикальные углы равны.</a:t>
            </a:r>
          </a:p>
          <a:p>
            <a:r>
              <a:rPr lang="ru-RU" sz="2800" dirty="0"/>
              <a:t>  2) 	Две прямые, параллельные третьей прямой, перпендикулярны.</a:t>
            </a:r>
          </a:p>
          <a:p>
            <a:r>
              <a:rPr lang="ru-RU" sz="2800" dirty="0"/>
              <a:t>  3) 	Диагонали любого прямоугольника делят его на четыре равных треугольника.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Марченко И.Л.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186</TotalTime>
  <Words>1044</Words>
  <Application>Microsoft Office PowerPoint</Application>
  <PresentationFormat>Экран (4:3)</PresentationFormat>
  <Paragraphs>198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Courier New</vt:lpstr>
      <vt:lpstr>Palatino Linotype</vt:lpstr>
      <vt:lpstr>Исполнительная</vt:lpstr>
      <vt:lpstr>Готовимся к ОГЭ</vt:lpstr>
      <vt:lpstr>Презентация PowerPoint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Сумма углов треугольника</dc:title>
  <dc:creator>Ирина</dc:creator>
  <cp:lastModifiedBy>Slava</cp:lastModifiedBy>
  <cp:revision>22</cp:revision>
  <dcterms:created xsi:type="dcterms:W3CDTF">2017-03-01T15:46:16Z</dcterms:created>
  <dcterms:modified xsi:type="dcterms:W3CDTF">2023-04-25T14:28:35Z</dcterms:modified>
</cp:coreProperties>
</file>