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8" r:id="rId4"/>
    <p:sldId id="260" r:id="rId5"/>
    <p:sldId id="261" r:id="rId6"/>
    <p:sldId id="262" r:id="rId7"/>
    <p:sldId id="264" r:id="rId8"/>
    <p:sldId id="265" r:id="rId9"/>
    <p:sldId id="259" r:id="rId10"/>
    <p:sldId id="257" r:id="rId11"/>
    <p:sldId id="258" r:id="rId12"/>
    <p:sldId id="263"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1A43390-6290-40CC-A2EF-8A3714A98E5B}" type="datetimeFigureOut">
              <a:rPr lang="ru-RU" smtClean="0"/>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144409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A43390-6290-40CC-A2EF-8A3714A98E5B}" type="datetimeFigureOut">
              <a:rPr lang="ru-RU" smtClean="0"/>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413068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A43390-6290-40CC-A2EF-8A3714A98E5B}" type="datetimeFigureOut">
              <a:rPr lang="ru-RU" smtClean="0"/>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170210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A43390-6290-40CC-A2EF-8A3714A98E5B}" type="datetimeFigureOut">
              <a:rPr lang="ru-RU" smtClean="0"/>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8587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1A43390-6290-40CC-A2EF-8A3714A98E5B}" type="datetimeFigureOut">
              <a:rPr lang="ru-RU" smtClean="0"/>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273501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1A43390-6290-40CC-A2EF-8A3714A98E5B}" type="datetimeFigureOut">
              <a:rPr lang="ru-RU" smtClean="0"/>
              <a:t>16.04.2024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496464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1A43390-6290-40CC-A2EF-8A3714A98E5B}" type="datetimeFigureOut">
              <a:rPr lang="ru-RU" smtClean="0"/>
              <a:t>16.04.2024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120083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1A43390-6290-40CC-A2EF-8A3714A98E5B}" type="datetimeFigureOut">
              <a:rPr lang="ru-RU" smtClean="0"/>
              <a:t>16.04.2024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360129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1A43390-6290-40CC-A2EF-8A3714A98E5B}" type="datetimeFigureOut">
              <a:rPr lang="ru-RU" smtClean="0"/>
              <a:t>16.04.2024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383362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1A43390-6290-40CC-A2EF-8A3714A98E5B}" type="datetimeFigureOut">
              <a:rPr lang="ru-RU" smtClean="0"/>
              <a:t>16.04.2024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418502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1A43390-6290-40CC-A2EF-8A3714A98E5B}" type="datetimeFigureOut">
              <a:rPr lang="ru-RU" smtClean="0"/>
              <a:t>16.04.2024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A000656-9438-46A1-9D7E-AB7A4C39F4F5}" type="slidenum">
              <a:rPr lang="ru-RU" smtClean="0"/>
              <a:t>‹#›</a:t>
            </a:fld>
            <a:endParaRPr lang="ru-RU"/>
          </a:p>
        </p:txBody>
      </p:sp>
    </p:spTree>
    <p:extLst>
      <p:ext uri="{BB962C8B-B14F-4D97-AF65-F5344CB8AC3E}">
        <p14:creationId xmlns:p14="http://schemas.microsoft.com/office/powerpoint/2010/main" val="109400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43390-6290-40CC-A2EF-8A3714A98E5B}" type="datetimeFigureOut">
              <a:rPr lang="ru-RU" smtClean="0"/>
              <a:t>16.04.2024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00656-9438-46A1-9D7E-AB7A4C39F4F5}" type="slidenum">
              <a:rPr lang="ru-RU" smtClean="0"/>
              <a:t>‹#›</a:t>
            </a:fld>
            <a:endParaRPr lang="ru-RU"/>
          </a:p>
        </p:txBody>
      </p:sp>
    </p:spTree>
    <p:extLst>
      <p:ext uri="{BB962C8B-B14F-4D97-AF65-F5344CB8AC3E}">
        <p14:creationId xmlns:p14="http://schemas.microsoft.com/office/powerpoint/2010/main" val="3883923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1524000" y="316523"/>
            <a:ext cx="9144000" cy="3193440"/>
          </a:xfrm>
        </p:spPr>
        <p:txBody>
          <a:bodyPr>
            <a:normAutofit fontScale="90000"/>
          </a:bodyPr>
          <a:lstStyle/>
          <a:p>
            <a:r>
              <a:rPr lang="ru-RU" sz="7900" dirty="0">
                <a:solidFill>
                  <a:srgbClr val="5B9BD5">
                    <a:lumMod val="50000"/>
                  </a:srgbClr>
                </a:solidFill>
                <a:latin typeface="Monotype Corsiva" panose="03010101010201010101" pitchFamily="66" charset="0"/>
              </a:rPr>
              <a:t>Викторина </a:t>
            </a:r>
            <a:r>
              <a:rPr lang="ru-RU" sz="7900" dirty="0" smtClean="0">
                <a:solidFill>
                  <a:srgbClr val="5B9BD5">
                    <a:lumMod val="50000"/>
                  </a:srgbClr>
                </a:solidFill>
                <a:latin typeface="Monotype Corsiva" panose="03010101010201010101" pitchFamily="66" charset="0"/>
              </a:rPr>
              <a:t/>
            </a:r>
            <a:br>
              <a:rPr lang="ru-RU" sz="7900" dirty="0" smtClean="0">
                <a:solidFill>
                  <a:srgbClr val="5B9BD5">
                    <a:lumMod val="50000"/>
                  </a:srgbClr>
                </a:solidFill>
                <a:latin typeface="Monotype Corsiva" panose="03010101010201010101" pitchFamily="66" charset="0"/>
              </a:rPr>
            </a:br>
            <a:r>
              <a:rPr lang="ru-RU" sz="8800" dirty="0">
                <a:solidFill>
                  <a:srgbClr val="C00000"/>
                </a:solidFill>
                <a:latin typeface="Monotype Corsiva" panose="03010101010201010101" pitchFamily="66" charset="0"/>
              </a:rPr>
              <a:t>«Угадай – ка </a:t>
            </a:r>
            <a:br>
              <a:rPr lang="ru-RU" sz="8800" dirty="0">
                <a:solidFill>
                  <a:srgbClr val="C00000"/>
                </a:solidFill>
                <a:latin typeface="Monotype Corsiva" panose="03010101010201010101" pitchFamily="66" charset="0"/>
              </a:rPr>
            </a:br>
            <a:r>
              <a:rPr lang="ru-RU" sz="8800" dirty="0">
                <a:solidFill>
                  <a:srgbClr val="C00000"/>
                </a:solidFill>
                <a:latin typeface="Monotype Corsiva" panose="03010101010201010101" pitchFamily="66" charset="0"/>
              </a:rPr>
              <a:t>что за ягода?»</a:t>
            </a:r>
          </a:p>
        </p:txBody>
      </p:sp>
      <p:sp>
        <p:nvSpPr>
          <p:cNvPr id="3" name="Подзаголовок 2"/>
          <p:cNvSpPr>
            <a:spLocks noGrp="1"/>
          </p:cNvSpPr>
          <p:nvPr>
            <p:ph type="subTitle" idx="1"/>
          </p:nvPr>
        </p:nvSpPr>
        <p:spPr/>
        <p:txBody>
          <a:bodyPr>
            <a:normAutofit fontScale="92500" lnSpcReduction="10000"/>
          </a:bodyPr>
          <a:lstStyle/>
          <a:p>
            <a:r>
              <a:rPr lang="ru-RU" dirty="0" smtClean="0"/>
              <a:t>Выполнила: учащаяся 7 </a:t>
            </a:r>
            <a:r>
              <a:rPr lang="ru-RU" dirty="0" smtClean="0"/>
              <a:t>класса</a:t>
            </a:r>
          </a:p>
          <a:p>
            <a:r>
              <a:rPr lang="ru-RU" dirty="0" smtClean="0"/>
              <a:t>ГКОУ «Школа №86»</a:t>
            </a:r>
          </a:p>
          <a:p>
            <a:r>
              <a:rPr lang="ru-RU" dirty="0" smtClean="0"/>
              <a:t>Малышева Дарья</a:t>
            </a:r>
            <a:endParaRPr lang="ru-RU" dirty="0" smtClean="0"/>
          </a:p>
          <a:p>
            <a:r>
              <a:rPr lang="ru-RU" dirty="0" smtClean="0"/>
              <a:t>Руководитель:</a:t>
            </a:r>
            <a:r>
              <a:rPr lang="ru-RU" dirty="0"/>
              <a:t> </a:t>
            </a:r>
            <a:r>
              <a:rPr lang="ru-RU" dirty="0" smtClean="0"/>
              <a:t>Баранова </a:t>
            </a:r>
            <a:r>
              <a:rPr lang="ru-RU" dirty="0" smtClean="0"/>
              <a:t>Н.Н.</a:t>
            </a:r>
            <a:endParaRPr lang="ru-RU" dirty="0"/>
          </a:p>
        </p:txBody>
      </p:sp>
    </p:spTree>
    <p:extLst>
      <p:ext uri="{BB962C8B-B14F-4D97-AF65-F5344CB8AC3E}">
        <p14:creationId xmlns:p14="http://schemas.microsoft.com/office/powerpoint/2010/main" val="3925332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1523999" y="1122363"/>
            <a:ext cx="4217377" cy="5243268"/>
          </a:xfrm>
        </p:spPr>
        <p:txBody>
          <a:bodyPr>
            <a:normAutofit fontScale="90000"/>
          </a:bodyPr>
          <a:lstStyle/>
          <a:p>
            <a:r>
              <a:rPr lang="ru-RU" sz="2700" dirty="0"/>
              <a:t>Э</a:t>
            </a:r>
            <a:r>
              <a:rPr lang="ru-RU" sz="2700" dirty="0" smtClean="0"/>
              <a:t>то </a:t>
            </a:r>
            <a:r>
              <a:rPr lang="ru-RU" sz="2700" dirty="0"/>
              <a:t>ароматная, сочная ягода, которая созревает самой первой. Садовая </a:t>
            </a:r>
            <a:r>
              <a:rPr lang="ru-RU" sz="2700" dirty="0" smtClean="0"/>
              <a:t>ягода </a:t>
            </a:r>
            <a:r>
              <a:rPr lang="ru-RU" sz="2700" dirty="0"/>
              <a:t>является близкой родственницей лесной земляники. Растет на небольших кустиках на грядке. Семена </a:t>
            </a:r>
            <a:r>
              <a:rPr lang="ru-RU" sz="2700" dirty="0" smtClean="0"/>
              <a:t>расположены </a:t>
            </a:r>
            <a:r>
              <a:rPr lang="ru-RU" sz="2700" dirty="0"/>
              <a:t>не внутри, как у всех ягод, а снаружи. Из-за своего приятного сладкого вкуса </a:t>
            </a:r>
            <a:r>
              <a:rPr lang="ru-RU" sz="2700" dirty="0" smtClean="0"/>
              <a:t>эту ягоду </a:t>
            </a:r>
            <a:r>
              <a:rPr lang="ru-RU" sz="2700" dirty="0"/>
              <a:t>любят взрослые и дети. Также она широко применяется в приготовлении различных десертов.</a:t>
            </a:r>
            <a:r>
              <a:rPr lang="ru-RU" dirty="0"/>
              <a:t/>
            </a:r>
            <a:br>
              <a:rPr lang="ru-RU" dirty="0"/>
            </a:br>
            <a:endParaRPr lang="ru-RU" sz="2400" dirty="0"/>
          </a:p>
        </p:txBody>
      </p:sp>
      <p:sp>
        <p:nvSpPr>
          <p:cNvPr id="3" name="Подзаголовок 2"/>
          <p:cNvSpPr>
            <a:spLocks noGrp="1"/>
          </p:cNvSpPr>
          <p:nvPr>
            <p:ph type="subTitle" idx="1"/>
          </p:nvPr>
        </p:nvSpPr>
        <p:spPr>
          <a:xfrm>
            <a:off x="7429500" y="5231423"/>
            <a:ext cx="3238500" cy="518745"/>
          </a:xfrm>
        </p:spPr>
        <p:txBody>
          <a:bodyPr>
            <a:noAutofit/>
          </a:bodyPr>
          <a:lstStyle/>
          <a:p>
            <a:r>
              <a:rPr lang="ru-RU" sz="3200" dirty="0" smtClean="0">
                <a:solidFill>
                  <a:srgbClr val="C00000"/>
                </a:solidFill>
                <a:latin typeface="Monotype Corsiva" panose="03010101010201010101" pitchFamily="66" charset="0"/>
              </a:rPr>
              <a:t>КЛУБНИКА</a:t>
            </a:r>
            <a:endParaRPr lang="ru-RU" sz="3200" dirty="0">
              <a:solidFill>
                <a:srgbClr val="C00000"/>
              </a:solidFill>
              <a:latin typeface="Monotype Corsiva" panose="03010101010201010101" pitchFamily="66" charset="0"/>
            </a:endParaRPr>
          </a:p>
        </p:txBody>
      </p:sp>
      <p:pic>
        <p:nvPicPr>
          <p:cNvPr id="5" name="Рисунок 4"/>
          <p:cNvPicPr>
            <a:picLocks noChangeAspect="1"/>
          </p:cNvPicPr>
          <p:nvPr/>
        </p:nvPicPr>
        <p:blipFill>
          <a:blip r:embed="rId3"/>
          <a:stretch>
            <a:fillRect/>
          </a:stretch>
        </p:blipFill>
        <p:spPr>
          <a:xfrm>
            <a:off x="5832231" y="1037490"/>
            <a:ext cx="6079883" cy="4053255"/>
          </a:xfrm>
          <a:prstGeom prst="rect">
            <a:avLst/>
          </a:prstGeom>
        </p:spPr>
      </p:pic>
    </p:spTree>
    <p:extLst>
      <p:ext uri="{BB962C8B-B14F-4D97-AF65-F5344CB8AC3E}">
        <p14:creationId xmlns:p14="http://schemas.microsoft.com/office/powerpoint/2010/main" val="217766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67" y="-61546"/>
            <a:ext cx="12192000" cy="6858000"/>
          </a:xfrm>
          <a:prstGeom prst="rect">
            <a:avLst/>
          </a:prstGeom>
        </p:spPr>
      </p:pic>
      <p:sp>
        <p:nvSpPr>
          <p:cNvPr id="2" name="Заголовок 1"/>
          <p:cNvSpPr>
            <a:spLocks noGrp="1"/>
          </p:cNvSpPr>
          <p:nvPr>
            <p:ph type="ctrTitle"/>
          </p:nvPr>
        </p:nvSpPr>
        <p:spPr>
          <a:xfrm>
            <a:off x="633047" y="263769"/>
            <a:ext cx="4352192" cy="4703885"/>
          </a:xfrm>
        </p:spPr>
        <p:txBody>
          <a:bodyPr>
            <a:normAutofit fontScale="90000"/>
          </a:bodyPr>
          <a:lstStyle/>
          <a:p>
            <a:r>
              <a:rPr lang="ru-RU" sz="2400" dirty="0" smtClean="0"/>
              <a:t>Полезная </a:t>
            </a:r>
            <a:r>
              <a:rPr lang="ru-RU" sz="2400" dirty="0"/>
              <a:t>ягода кисловатого вкуса. Она бывает чёрная, красная, белая. Сорта </a:t>
            </a:r>
            <a:r>
              <a:rPr lang="ru-RU" sz="2400" dirty="0" smtClean="0"/>
              <a:t>этой ягоды </a:t>
            </a:r>
            <a:r>
              <a:rPr lang="ru-RU" sz="2400" dirty="0"/>
              <a:t>отличаются не только по цвету, но и по вкусу, по содержанию полезных веществ. </a:t>
            </a:r>
            <a:r>
              <a:rPr lang="ru-RU" sz="2400" dirty="0" smtClean="0"/>
              <a:t>Она </a:t>
            </a:r>
            <a:r>
              <a:rPr lang="ru-RU" sz="2400" dirty="0"/>
              <a:t>растет на кустах. </a:t>
            </a:r>
            <a:r>
              <a:rPr lang="ru-RU" sz="2400" dirty="0" smtClean="0"/>
              <a:t>Об этой ягоде </a:t>
            </a:r>
            <a:r>
              <a:rPr lang="ru-RU" sz="2400" dirty="0"/>
              <a:t>люди придумали такую загадку: «Она чёрная? Нет, красная. А почему же она белая? Потому что зелёная!» </a:t>
            </a:r>
            <a:r>
              <a:rPr lang="ru-RU" sz="2400" dirty="0" smtClean="0"/>
              <a:t>А </a:t>
            </a:r>
            <a:r>
              <a:rPr lang="ru-RU" sz="2400" dirty="0"/>
              <a:t>"зелеными" называют ягоды, которые еще не созрели.   Из </a:t>
            </a:r>
            <a:r>
              <a:rPr lang="ru-RU" sz="2400" dirty="0" smtClean="0"/>
              <a:t>этой ягоды </a:t>
            </a:r>
            <a:r>
              <a:rPr lang="ru-RU" sz="2400" dirty="0"/>
              <a:t>делают желе, варенье, компот и мармелад.</a:t>
            </a:r>
            <a:br>
              <a:rPr lang="ru-RU" sz="2400" dirty="0"/>
            </a:br>
            <a:endParaRPr lang="ru-RU" sz="2400" dirty="0"/>
          </a:p>
        </p:txBody>
      </p:sp>
      <p:sp>
        <p:nvSpPr>
          <p:cNvPr id="3" name="Подзаголовок 2"/>
          <p:cNvSpPr>
            <a:spLocks noGrp="1"/>
          </p:cNvSpPr>
          <p:nvPr>
            <p:ph type="subTitle" idx="1"/>
          </p:nvPr>
        </p:nvSpPr>
        <p:spPr>
          <a:xfrm>
            <a:off x="7776841" y="5635869"/>
            <a:ext cx="3486105" cy="597876"/>
          </a:xfrm>
        </p:spPr>
        <p:txBody>
          <a:bodyPr>
            <a:normAutofit/>
          </a:bodyPr>
          <a:lstStyle/>
          <a:p>
            <a:r>
              <a:rPr lang="ru-RU" sz="3200" dirty="0" smtClean="0">
                <a:solidFill>
                  <a:schemeClr val="bg2">
                    <a:lumMod val="10000"/>
                  </a:schemeClr>
                </a:solidFill>
                <a:latin typeface="Monotype Corsiva" panose="03010101010201010101" pitchFamily="66" charset="0"/>
              </a:rPr>
              <a:t>СМОРОДИНА</a:t>
            </a:r>
            <a:endParaRPr lang="ru-RU" sz="3200" dirty="0">
              <a:solidFill>
                <a:schemeClr val="bg2">
                  <a:lumMod val="10000"/>
                </a:schemeClr>
              </a:solidFill>
              <a:latin typeface="Monotype Corsiva" panose="03010101010201010101" pitchFamily="66" charset="0"/>
            </a:endParaRPr>
          </a:p>
        </p:txBody>
      </p:sp>
      <p:pic>
        <p:nvPicPr>
          <p:cNvPr id="5" name="Рисунок 4"/>
          <p:cNvPicPr>
            <a:picLocks noChangeAspect="1"/>
          </p:cNvPicPr>
          <p:nvPr/>
        </p:nvPicPr>
        <p:blipFill>
          <a:blip r:embed="rId3"/>
          <a:stretch>
            <a:fillRect/>
          </a:stretch>
        </p:blipFill>
        <p:spPr>
          <a:xfrm>
            <a:off x="5831283" y="379675"/>
            <a:ext cx="3135922" cy="2351942"/>
          </a:xfrm>
          <a:prstGeom prst="rect">
            <a:avLst/>
          </a:prstGeom>
        </p:spPr>
      </p:pic>
      <p:pic>
        <p:nvPicPr>
          <p:cNvPr id="6" name="Рисунок 5"/>
          <p:cNvPicPr>
            <a:picLocks noChangeAspect="1"/>
          </p:cNvPicPr>
          <p:nvPr/>
        </p:nvPicPr>
        <p:blipFill>
          <a:blip r:embed="rId4"/>
          <a:stretch>
            <a:fillRect/>
          </a:stretch>
        </p:blipFill>
        <p:spPr>
          <a:xfrm>
            <a:off x="5064460" y="3244255"/>
            <a:ext cx="3350057" cy="2312011"/>
          </a:xfrm>
          <a:prstGeom prst="rect">
            <a:avLst/>
          </a:prstGeom>
        </p:spPr>
      </p:pic>
      <p:pic>
        <p:nvPicPr>
          <p:cNvPr id="7" name="Рисунок 6"/>
          <p:cNvPicPr>
            <a:picLocks noChangeAspect="1"/>
          </p:cNvPicPr>
          <p:nvPr/>
        </p:nvPicPr>
        <p:blipFill>
          <a:blip r:embed="rId5"/>
          <a:stretch>
            <a:fillRect/>
          </a:stretch>
        </p:blipFill>
        <p:spPr>
          <a:xfrm flipH="1">
            <a:off x="9301194" y="1864798"/>
            <a:ext cx="2608384" cy="3005312"/>
          </a:xfrm>
          <a:prstGeom prst="rect">
            <a:avLst/>
          </a:prstGeom>
        </p:spPr>
      </p:pic>
    </p:spTree>
    <p:extLst>
      <p:ext uri="{BB962C8B-B14F-4D97-AF65-F5344CB8AC3E}">
        <p14:creationId xmlns:p14="http://schemas.microsoft.com/office/powerpoint/2010/main" val="41761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ppt_w</p:attrName>
                                        </p:attrNameLst>
                                      </p:cBhvr>
                                      <p:tavLst>
                                        <p:tav tm="0" fmla="#ppt_w*sin(2.5*pi*$)">
                                          <p:val>
                                            <p:fltVal val="0"/>
                                          </p:val>
                                        </p:tav>
                                        <p:tav tm="100000">
                                          <p:val>
                                            <p:fltVal val="1"/>
                                          </p:val>
                                        </p:tav>
                                      </p:tavLst>
                                    </p:anim>
                                    <p:anim calcmode="lin" valueType="num">
                                      <p:cBhvr>
                                        <p:cTn id="2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anim calcmode="lin" valueType="num">
                                      <p:cBhvr>
                                        <p:cTn id="29" dur="2000" fill="hold"/>
                                        <p:tgtEl>
                                          <p:spTgt spid="7"/>
                                        </p:tgtEl>
                                        <p:attrNameLst>
                                          <p:attrName>ppt_w</p:attrName>
                                        </p:attrNameLst>
                                      </p:cBhvr>
                                      <p:tavLst>
                                        <p:tav tm="0" fmla="#ppt_w*sin(2.5*pi*$)">
                                          <p:val>
                                            <p:fltVal val="0"/>
                                          </p:val>
                                        </p:tav>
                                        <p:tav tm="100000">
                                          <p:val>
                                            <p:fltVal val="1"/>
                                          </p:val>
                                        </p:tav>
                                      </p:tavLst>
                                    </p:anim>
                                    <p:anim calcmode="lin" valueType="num">
                                      <p:cBhvr>
                                        <p:cTn id="30"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p:txBody>
          <a:bodyPr>
            <a:normAutofit/>
          </a:bodyPr>
          <a:lstStyle/>
          <a:p>
            <a:r>
              <a:rPr lang="ru-RU" sz="8000" dirty="0" smtClean="0">
                <a:solidFill>
                  <a:srgbClr val="00B050"/>
                </a:solidFill>
                <a:latin typeface="Monotype Corsiva" panose="03010101010201010101" pitchFamily="66" charset="0"/>
              </a:rPr>
              <a:t>МОЛОДЦЫ !</a:t>
            </a:r>
            <a:endParaRPr lang="ru-RU" sz="8000" dirty="0">
              <a:solidFill>
                <a:srgbClr val="00B050"/>
              </a:solidFill>
              <a:latin typeface="Monotype Corsiva" panose="03010101010201010101" pitchFamily="66" charset="0"/>
            </a:endParaRPr>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1868157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1594336" y="0"/>
            <a:ext cx="5046785" cy="5785338"/>
          </a:xfrm>
        </p:spPr>
        <p:txBody>
          <a:bodyPr>
            <a:noAutofit/>
          </a:bodyPr>
          <a:lstStyle/>
          <a:p>
            <a:r>
              <a:rPr lang="ru-RU" sz="2400" dirty="0"/>
              <a:t>Ягодное лето снова на пороге, </a:t>
            </a:r>
            <a:r>
              <a:rPr lang="ru-RU" sz="2400" dirty="0" smtClean="0"/>
              <a:t/>
            </a:r>
            <a:br>
              <a:rPr lang="ru-RU" sz="2400" dirty="0" smtClean="0"/>
            </a:br>
            <a:r>
              <a:rPr lang="ru-RU" sz="2400" dirty="0" smtClean="0"/>
              <a:t>Раннею </a:t>
            </a:r>
            <a:r>
              <a:rPr lang="ru-RU" sz="2400" dirty="0"/>
              <a:t>порою в лес ведут дороги, </a:t>
            </a:r>
            <a:r>
              <a:rPr lang="ru-RU" sz="2400" dirty="0" smtClean="0"/>
              <a:t/>
            </a:r>
            <a:br>
              <a:rPr lang="ru-RU" sz="2400" dirty="0" smtClean="0"/>
            </a:br>
            <a:r>
              <a:rPr lang="ru-RU" sz="2400" dirty="0" smtClean="0"/>
              <a:t>Где </a:t>
            </a:r>
            <a:r>
              <a:rPr lang="ru-RU" sz="2400" dirty="0"/>
              <a:t>шумят дубравы и поют ветра</a:t>
            </a:r>
            <a:r>
              <a:rPr lang="ru-RU" sz="2400" dirty="0" smtClean="0"/>
              <a:t>,</a:t>
            </a:r>
            <a:br>
              <a:rPr lang="ru-RU" sz="2400" dirty="0" smtClean="0"/>
            </a:br>
            <a:r>
              <a:rPr lang="ru-RU" sz="2400" dirty="0" smtClean="0"/>
              <a:t> </a:t>
            </a:r>
            <a:r>
              <a:rPr lang="ru-RU" sz="2400" dirty="0"/>
              <a:t>Где приятна даже летняя жара</a:t>
            </a:r>
            <a:r>
              <a:rPr lang="ru-RU" sz="2400" dirty="0" smtClean="0"/>
              <a:t>...</a:t>
            </a:r>
            <a:br>
              <a:rPr lang="ru-RU" sz="2400" dirty="0" smtClean="0"/>
            </a:br>
            <a:r>
              <a:rPr lang="ru-RU" sz="2400" dirty="0" smtClean="0"/>
              <a:t> </a:t>
            </a:r>
            <a:r>
              <a:rPr lang="ru-RU" sz="2400" dirty="0"/>
              <a:t>Солнышком </a:t>
            </a:r>
            <a:r>
              <a:rPr lang="ru-RU" sz="2400" dirty="0" err="1"/>
              <a:t>согретых,ягод</a:t>
            </a:r>
            <a:r>
              <a:rPr lang="ru-RU" sz="2400" dirty="0"/>
              <a:t> ароматных, </a:t>
            </a:r>
            <a:r>
              <a:rPr lang="ru-RU" sz="2400" dirty="0" smtClean="0"/>
              <a:t/>
            </a:r>
            <a:br>
              <a:rPr lang="ru-RU" sz="2400" dirty="0" smtClean="0"/>
            </a:br>
            <a:r>
              <a:rPr lang="ru-RU" sz="2400" dirty="0" smtClean="0"/>
              <a:t>Наберу </a:t>
            </a:r>
            <a:r>
              <a:rPr lang="ru-RU" sz="2400" dirty="0"/>
              <a:t>в </a:t>
            </a:r>
            <a:r>
              <a:rPr lang="ru-RU" sz="2400" dirty="0" err="1"/>
              <a:t>лукошко,в</a:t>
            </a:r>
            <a:r>
              <a:rPr lang="ru-RU" sz="2400" dirty="0"/>
              <a:t> лепестках нарядных </a:t>
            </a:r>
            <a:r>
              <a:rPr lang="ru-RU" sz="2400" dirty="0" smtClean="0"/>
              <a:t/>
            </a:r>
            <a:br>
              <a:rPr lang="ru-RU" sz="2400" dirty="0" smtClean="0"/>
            </a:br>
            <a:r>
              <a:rPr lang="ru-RU" sz="2400" dirty="0" smtClean="0"/>
              <a:t>К </a:t>
            </a:r>
            <a:r>
              <a:rPr lang="ru-RU" sz="2400" dirty="0"/>
              <a:t>солнцу </a:t>
            </a:r>
            <a:r>
              <a:rPr lang="ru-RU" sz="2400" dirty="0" err="1"/>
              <a:t>повернулись,спинками</a:t>
            </a:r>
            <a:r>
              <a:rPr lang="ru-RU" sz="2400" dirty="0"/>
              <a:t> игриво</a:t>
            </a:r>
            <a:r>
              <a:rPr lang="ru-RU" sz="2400" dirty="0" smtClean="0"/>
              <a:t>,</a:t>
            </a:r>
            <a:br>
              <a:rPr lang="ru-RU" sz="2400" dirty="0" smtClean="0"/>
            </a:br>
            <a:r>
              <a:rPr lang="ru-RU" sz="2400" dirty="0" smtClean="0"/>
              <a:t> </a:t>
            </a:r>
            <a:r>
              <a:rPr lang="ru-RU" sz="2400" dirty="0"/>
              <a:t>Словно шепчут каждая</a:t>
            </a:r>
            <a:r>
              <a:rPr lang="ru-RU" sz="2400" dirty="0" smtClean="0"/>
              <a:t>:-</a:t>
            </a:r>
            <a:r>
              <a:rPr lang="ru-RU" sz="2400" dirty="0"/>
              <a:t>Я ли не красива</a:t>
            </a:r>
            <a:r>
              <a:rPr lang="ru-RU" sz="2400" dirty="0" smtClean="0"/>
              <a:t>?!</a:t>
            </a:r>
            <a:br>
              <a:rPr lang="ru-RU" sz="2400" dirty="0" smtClean="0"/>
            </a:br>
            <a:r>
              <a:rPr lang="ru-RU" sz="2400" dirty="0" smtClean="0"/>
              <a:t> </a:t>
            </a:r>
            <a:r>
              <a:rPr lang="ru-RU" sz="2400" dirty="0"/>
              <a:t>Сочных, спелых ягод лето припасло</a:t>
            </a:r>
            <a:r>
              <a:rPr lang="ru-RU" sz="2400" dirty="0" smtClean="0"/>
              <a:t>,</a:t>
            </a:r>
            <a:br>
              <a:rPr lang="ru-RU" sz="2400" dirty="0" smtClean="0"/>
            </a:br>
            <a:r>
              <a:rPr lang="ru-RU" sz="2400" dirty="0" smtClean="0"/>
              <a:t> </a:t>
            </a:r>
            <a:r>
              <a:rPr lang="ru-RU" sz="2400" dirty="0"/>
              <a:t>На лесной поляне много наросло, </a:t>
            </a:r>
            <a:r>
              <a:rPr lang="ru-RU" sz="2400" dirty="0" smtClean="0"/>
              <a:t/>
            </a:r>
            <a:br>
              <a:rPr lang="ru-RU" sz="2400" dirty="0" smtClean="0"/>
            </a:br>
            <a:r>
              <a:rPr lang="ru-RU" sz="2400" dirty="0" smtClean="0"/>
              <a:t>Чтобы </a:t>
            </a:r>
            <a:r>
              <a:rPr lang="ru-RU" sz="2400" dirty="0"/>
              <a:t>зарядить нас, бодростью своей, </a:t>
            </a:r>
            <a:r>
              <a:rPr lang="ru-RU" sz="2400" dirty="0" smtClean="0"/>
              <a:t/>
            </a:r>
            <a:br>
              <a:rPr lang="ru-RU" sz="2400" dirty="0" smtClean="0"/>
            </a:br>
            <a:r>
              <a:rPr lang="ru-RU" sz="2400" dirty="0" smtClean="0"/>
              <a:t>Засверкали </a:t>
            </a:r>
            <a:r>
              <a:rPr lang="ru-RU" sz="2400" dirty="0"/>
              <a:t>ярко, тысячи огней... </a:t>
            </a:r>
          </a:p>
        </p:txBody>
      </p:sp>
      <p:sp>
        <p:nvSpPr>
          <p:cNvPr id="3" name="Подзаголовок 2"/>
          <p:cNvSpPr>
            <a:spLocks noGrp="1"/>
          </p:cNvSpPr>
          <p:nvPr>
            <p:ph type="subTitle" idx="1"/>
          </p:nvPr>
        </p:nvSpPr>
        <p:spPr>
          <a:xfrm>
            <a:off x="7702061" y="5249008"/>
            <a:ext cx="3428999" cy="378070"/>
          </a:xfrm>
        </p:spPr>
        <p:txBody>
          <a:bodyPr>
            <a:normAutofit fontScale="92500" lnSpcReduction="10000"/>
          </a:bodyPr>
          <a:lstStyle/>
          <a:p>
            <a:endParaRPr lang="ru-RU"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7426" y="-55780"/>
            <a:ext cx="2984442" cy="2984442"/>
          </a:xfrm>
          <a:prstGeom prst="rect">
            <a:avLst/>
          </a:prstGeom>
        </p:spPr>
      </p:pic>
    </p:spTree>
    <p:extLst>
      <p:ext uri="{BB962C8B-B14F-4D97-AF65-F5344CB8AC3E}">
        <p14:creationId xmlns:p14="http://schemas.microsoft.com/office/powerpoint/2010/main" val="2649701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9574822" y="1122362"/>
            <a:ext cx="1093177" cy="2939683"/>
          </a:xfrm>
        </p:spPr>
        <p:txBody>
          <a:bodyPr>
            <a:normAutofit/>
          </a:bodyPr>
          <a:lstStyle/>
          <a:p>
            <a:endParaRPr lang="ru-RU" sz="8800" dirty="0">
              <a:solidFill>
                <a:schemeClr val="accent1">
                  <a:lumMod val="50000"/>
                </a:schemeClr>
              </a:solidFill>
              <a:latin typeface="Monotype Corsiva" panose="03010101010201010101" pitchFamily="66" charset="0"/>
            </a:endParaRPr>
          </a:p>
        </p:txBody>
      </p:sp>
      <p:sp>
        <p:nvSpPr>
          <p:cNvPr id="3" name="Подзаголовок 2"/>
          <p:cNvSpPr>
            <a:spLocks noGrp="1"/>
          </p:cNvSpPr>
          <p:nvPr>
            <p:ph type="subTitle" idx="1"/>
          </p:nvPr>
        </p:nvSpPr>
        <p:spPr>
          <a:xfrm>
            <a:off x="1524000" y="800101"/>
            <a:ext cx="7813431" cy="5002822"/>
          </a:xfrm>
        </p:spPr>
        <p:txBody>
          <a:bodyPr>
            <a:normAutofit/>
          </a:bodyPr>
          <a:lstStyle/>
          <a:p>
            <a:r>
              <a:rPr lang="ru-RU" b="1" dirty="0"/>
              <a:t>Цель:</a:t>
            </a:r>
            <a:r>
              <a:rPr lang="ru-RU" dirty="0"/>
              <a:t> проверка знаний учащихся </a:t>
            </a:r>
            <a:r>
              <a:rPr lang="ru-RU" dirty="0" smtClean="0"/>
              <a:t>в </a:t>
            </a:r>
            <a:r>
              <a:rPr lang="ru-RU" dirty="0"/>
              <a:t>форме тестирования по теме: «Полезные ягоды». </a:t>
            </a:r>
            <a:br>
              <a:rPr lang="ru-RU" dirty="0"/>
            </a:br>
            <a:r>
              <a:rPr lang="ru-RU" b="1" dirty="0"/>
              <a:t>Задачи:</a:t>
            </a:r>
            <a:r>
              <a:rPr lang="ru-RU" dirty="0"/>
              <a:t> </a:t>
            </a:r>
            <a:br>
              <a:rPr lang="ru-RU" dirty="0"/>
            </a:br>
            <a:r>
              <a:rPr lang="ru-RU" dirty="0"/>
              <a:t>- проверить знания учащихся по теме: «Полезные ягоды»;</a:t>
            </a:r>
            <a:br>
              <a:rPr lang="ru-RU" dirty="0"/>
            </a:br>
            <a:r>
              <a:rPr lang="ru-RU" dirty="0"/>
              <a:t>- расширить кругозор детей о пользе лесных и садовых ягод;</a:t>
            </a:r>
            <a:br>
              <a:rPr lang="ru-RU" dirty="0"/>
            </a:br>
            <a:r>
              <a:rPr lang="ru-RU" dirty="0"/>
              <a:t>- прививать навыки здорового питания </a:t>
            </a:r>
            <a:r>
              <a:rPr lang="ru-RU" dirty="0" smtClean="0"/>
              <a:t>школьникам</a:t>
            </a:r>
            <a:r>
              <a:rPr lang="ru-RU" dirty="0"/>
              <a:t>;</a:t>
            </a:r>
            <a:br>
              <a:rPr lang="ru-RU" dirty="0"/>
            </a:br>
            <a:r>
              <a:rPr lang="ru-RU" dirty="0"/>
              <a:t>- развивать логическое мышление и память учащихся.</a:t>
            </a:r>
          </a:p>
        </p:txBody>
      </p:sp>
    </p:spTree>
    <p:extLst>
      <p:ext uri="{BB962C8B-B14F-4D97-AF65-F5344CB8AC3E}">
        <p14:creationId xmlns:p14="http://schemas.microsoft.com/office/powerpoint/2010/main" val="3557818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7225553" y="4787153"/>
            <a:ext cx="4303059" cy="824752"/>
          </a:xfrm>
        </p:spPr>
        <p:txBody>
          <a:bodyPr>
            <a:normAutofit/>
          </a:bodyPr>
          <a:lstStyle/>
          <a:p>
            <a:r>
              <a:rPr lang="ru-RU" sz="3200" dirty="0" smtClean="0">
                <a:solidFill>
                  <a:srgbClr val="C00000"/>
                </a:solidFill>
                <a:latin typeface="Monotype Corsiva" panose="03010101010201010101" pitchFamily="66" charset="0"/>
              </a:rPr>
              <a:t>ЗЕМЛЯНИКА</a:t>
            </a:r>
            <a:endParaRPr lang="ru-RU" sz="3200" dirty="0">
              <a:solidFill>
                <a:srgbClr val="C00000"/>
              </a:solidFill>
              <a:latin typeface="Monotype Corsiva" panose="03010101010201010101" pitchFamily="66" charset="0"/>
            </a:endParaRPr>
          </a:p>
        </p:txBody>
      </p:sp>
      <p:sp>
        <p:nvSpPr>
          <p:cNvPr id="3" name="Подзаголовок 2"/>
          <p:cNvSpPr>
            <a:spLocks noGrp="1"/>
          </p:cNvSpPr>
          <p:nvPr>
            <p:ph type="subTitle" idx="1"/>
          </p:nvPr>
        </p:nvSpPr>
        <p:spPr>
          <a:xfrm>
            <a:off x="1524001" y="1075765"/>
            <a:ext cx="3415552" cy="4182035"/>
          </a:xfrm>
        </p:spPr>
        <p:txBody>
          <a:bodyPr>
            <a:normAutofit/>
          </a:bodyPr>
          <a:lstStyle/>
          <a:p>
            <a:r>
              <a:rPr lang="ru-RU" dirty="0">
                <a:latin typeface="+mj-lt"/>
              </a:rPr>
              <a:t>Э</a:t>
            </a:r>
            <a:r>
              <a:rPr lang="ru-RU" dirty="0" smtClean="0">
                <a:latin typeface="+mj-lt"/>
              </a:rPr>
              <a:t>то </a:t>
            </a:r>
            <a:r>
              <a:rPr lang="ru-RU" dirty="0">
                <a:latin typeface="+mj-lt"/>
              </a:rPr>
              <a:t>мелкая, полезная и очень вкусная лесная ягода. По вкусу она напоминает садовую клубнику, но только она более сладкая и душистая. </a:t>
            </a:r>
            <a:r>
              <a:rPr lang="ru-RU" dirty="0" smtClean="0">
                <a:latin typeface="+mj-lt"/>
              </a:rPr>
              <a:t>Растёт  она на </a:t>
            </a:r>
            <a:r>
              <a:rPr lang="ru-RU" dirty="0">
                <a:latin typeface="+mj-lt"/>
              </a:rPr>
              <a:t>лесных обочинах и полянках.</a:t>
            </a:r>
          </a:p>
          <a:p>
            <a:endParaRPr lang="ru-RU" dirty="0">
              <a:latin typeface="+mj-lt"/>
            </a:endParaRPr>
          </a:p>
        </p:txBody>
      </p:sp>
      <p:pic>
        <p:nvPicPr>
          <p:cNvPr id="5" name="Рисунок 4"/>
          <p:cNvPicPr>
            <a:picLocks noChangeAspect="1"/>
          </p:cNvPicPr>
          <p:nvPr/>
        </p:nvPicPr>
        <p:blipFill>
          <a:blip r:embed="rId3"/>
          <a:stretch>
            <a:fillRect/>
          </a:stretch>
        </p:blipFill>
        <p:spPr>
          <a:xfrm>
            <a:off x="5664660" y="466153"/>
            <a:ext cx="5863952" cy="4321000"/>
          </a:xfrm>
          <a:prstGeom prst="rect">
            <a:avLst/>
          </a:prstGeom>
        </p:spPr>
      </p:pic>
    </p:spTree>
    <p:extLst>
      <p:ext uri="{BB962C8B-B14F-4D97-AF65-F5344CB8AC3E}">
        <p14:creationId xmlns:p14="http://schemas.microsoft.com/office/powerpoint/2010/main" val="425403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6418385" y="5169877"/>
            <a:ext cx="5249007" cy="606669"/>
          </a:xfrm>
        </p:spPr>
        <p:txBody>
          <a:bodyPr>
            <a:normAutofit/>
          </a:bodyPr>
          <a:lstStyle/>
          <a:p>
            <a:r>
              <a:rPr lang="ru-RU" sz="3200" dirty="0" smtClean="0">
                <a:solidFill>
                  <a:schemeClr val="accent5">
                    <a:lumMod val="50000"/>
                  </a:schemeClr>
                </a:solidFill>
                <a:latin typeface="Monotype Corsiva" panose="03010101010201010101" pitchFamily="66" charset="0"/>
              </a:rPr>
              <a:t>ЧЕРНИКА</a:t>
            </a:r>
            <a:endParaRPr lang="ru-RU" sz="3200" dirty="0">
              <a:solidFill>
                <a:schemeClr val="accent5">
                  <a:lumMod val="50000"/>
                </a:schemeClr>
              </a:solidFill>
              <a:latin typeface="Monotype Corsiva" panose="03010101010201010101" pitchFamily="66" charset="0"/>
            </a:endParaRPr>
          </a:p>
        </p:txBody>
      </p:sp>
      <p:sp>
        <p:nvSpPr>
          <p:cNvPr id="3" name="Подзаголовок 2"/>
          <p:cNvSpPr>
            <a:spLocks noGrp="1"/>
          </p:cNvSpPr>
          <p:nvPr>
            <p:ph type="subTitle" idx="1"/>
          </p:nvPr>
        </p:nvSpPr>
        <p:spPr>
          <a:xfrm>
            <a:off x="1524000" y="888023"/>
            <a:ext cx="3944815" cy="4369777"/>
          </a:xfrm>
        </p:spPr>
        <p:txBody>
          <a:bodyPr>
            <a:normAutofit/>
          </a:bodyPr>
          <a:lstStyle/>
          <a:p>
            <a:r>
              <a:rPr lang="ru-RU" dirty="0" smtClean="0">
                <a:latin typeface="+mj-lt"/>
              </a:rPr>
              <a:t>Растет на </a:t>
            </a:r>
            <a:r>
              <a:rPr lang="ru-RU" dirty="0">
                <a:latin typeface="+mj-lt"/>
              </a:rPr>
              <a:t>небольших кустиках в лесу. Эта сине-черная ягода похожа на маленький шарик. </a:t>
            </a:r>
            <a:r>
              <a:rPr lang="ru-RU" dirty="0" smtClean="0">
                <a:latin typeface="+mj-lt"/>
              </a:rPr>
              <a:t>Она сладкая</a:t>
            </a:r>
            <a:r>
              <a:rPr lang="ru-RU" dirty="0">
                <a:latin typeface="+mj-lt"/>
              </a:rPr>
              <a:t>, ароматная и очень полезная. </a:t>
            </a:r>
            <a:r>
              <a:rPr lang="ru-RU" dirty="0" smtClean="0">
                <a:latin typeface="+mj-lt"/>
              </a:rPr>
              <a:t>Едят эту ягоду </a:t>
            </a:r>
            <a:r>
              <a:rPr lang="ru-RU" dirty="0">
                <a:latin typeface="+mj-lt"/>
              </a:rPr>
              <a:t>в свежем и сушёном виде. Из неё делают сироп, компот, желе, мармелад, кисель и варенье.</a:t>
            </a:r>
          </a:p>
          <a:p>
            <a:endParaRPr lang="ru-RU" dirty="0"/>
          </a:p>
        </p:txBody>
      </p:sp>
      <p:pic>
        <p:nvPicPr>
          <p:cNvPr id="5" name="Рисунок 4"/>
          <p:cNvPicPr>
            <a:picLocks noChangeAspect="1"/>
          </p:cNvPicPr>
          <p:nvPr/>
        </p:nvPicPr>
        <p:blipFill>
          <a:blip r:embed="rId3"/>
          <a:stretch>
            <a:fillRect/>
          </a:stretch>
        </p:blipFill>
        <p:spPr>
          <a:xfrm>
            <a:off x="5688441" y="888023"/>
            <a:ext cx="5978951" cy="4244821"/>
          </a:xfrm>
          <a:prstGeom prst="rect">
            <a:avLst/>
          </a:prstGeom>
        </p:spPr>
      </p:pic>
    </p:spTree>
    <p:extLst>
      <p:ext uri="{BB962C8B-B14F-4D97-AF65-F5344CB8AC3E}">
        <p14:creationId xmlns:p14="http://schemas.microsoft.com/office/powerpoint/2010/main" val="2560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7077809" y="5064369"/>
            <a:ext cx="4387360" cy="580292"/>
          </a:xfrm>
        </p:spPr>
        <p:txBody>
          <a:bodyPr>
            <a:normAutofit/>
          </a:bodyPr>
          <a:lstStyle/>
          <a:p>
            <a:r>
              <a:rPr lang="ru-RU" sz="3200" dirty="0" smtClean="0">
                <a:solidFill>
                  <a:srgbClr val="C00000"/>
                </a:solidFill>
                <a:latin typeface="Monotype Corsiva" panose="03010101010201010101" pitchFamily="66" charset="0"/>
              </a:rPr>
              <a:t>КЛЮКВА</a:t>
            </a:r>
            <a:endParaRPr lang="ru-RU" sz="3200" dirty="0">
              <a:solidFill>
                <a:srgbClr val="C00000"/>
              </a:solidFill>
              <a:latin typeface="Monotype Corsiva" panose="03010101010201010101" pitchFamily="66" charset="0"/>
            </a:endParaRPr>
          </a:p>
        </p:txBody>
      </p:sp>
      <p:sp>
        <p:nvSpPr>
          <p:cNvPr id="3" name="Подзаголовок 2"/>
          <p:cNvSpPr>
            <a:spLocks noGrp="1"/>
          </p:cNvSpPr>
          <p:nvPr>
            <p:ph type="subTitle" idx="1"/>
          </p:nvPr>
        </p:nvSpPr>
        <p:spPr>
          <a:xfrm>
            <a:off x="1524000" y="817685"/>
            <a:ext cx="3927231" cy="4440115"/>
          </a:xfrm>
        </p:spPr>
        <p:txBody>
          <a:bodyPr>
            <a:normAutofit/>
          </a:bodyPr>
          <a:lstStyle/>
          <a:p>
            <a:r>
              <a:rPr lang="ru-RU" dirty="0">
                <a:latin typeface="+mj-lt"/>
              </a:rPr>
              <a:t>О</a:t>
            </a:r>
            <a:r>
              <a:rPr lang="ru-RU" dirty="0" smtClean="0">
                <a:latin typeface="+mj-lt"/>
              </a:rPr>
              <a:t>дна </a:t>
            </a:r>
            <a:r>
              <a:rPr lang="ru-RU" dirty="0">
                <a:latin typeface="+mj-lt"/>
              </a:rPr>
              <a:t>из самых кислых ягод. Она растёт во влажных лесах на болотах. Ягоды – маленькие, круглые и красные. Созревает </a:t>
            </a:r>
            <a:r>
              <a:rPr lang="ru-RU" dirty="0" smtClean="0">
                <a:latin typeface="+mj-lt"/>
              </a:rPr>
              <a:t>поздней </a:t>
            </a:r>
            <a:r>
              <a:rPr lang="ru-RU" dirty="0">
                <a:latin typeface="+mj-lt"/>
              </a:rPr>
              <a:t>осенью. Ее плоды можно увидеть даже под снегом. </a:t>
            </a:r>
            <a:r>
              <a:rPr lang="ru-RU" dirty="0" smtClean="0">
                <a:latin typeface="+mj-lt"/>
              </a:rPr>
              <a:t>Это ягода </a:t>
            </a:r>
            <a:r>
              <a:rPr lang="ru-RU" dirty="0">
                <a:latin typeface="+mj-lt"/>
              </a:rPr>
              <a:t>богата витаминами и помогает в борьбе с простудой. Из </a:t>
            </a:r>
            <a:r>
              <a:rPr lang="ru-RU" dirty="0" smtClean="0">
                <a:latin typeface="+mj-lt"/>
              </a:rPr>
              <a:t>неё </a:t>
            </a:r>
            <a:r>
              <a:rPr lang="ru-RU" dirty="0">
                <a:latin typeface="+mj-lt"/>
              </a:rPr>
              <a:t>варят варенье, кисели, делают морс, квас и желе.</a:t>
            </a:r>
          </a:p>
          <a:p>
            <a:endParaRPr lang="ru-RU" dirty="0"/>
          </a:p>
        </p:txBody>
      </p:sp>
      <p:pic>
        <p:nvPicPr>
          <p:cNvPr id="5" name="Рисунок 4"/>
          <p:cNvPicPr>
            <a:picLocks noChangeAspect="1"/>
          </p:cNvPicPr>
          <p:nvPr/>
        </p:nvPicPr>
        <p:blipFill>
          <a:blip r:embed="rId3"/>
          <a:stretch>
            <a:fillRect/>
          </a:stretch>
        </p:blipFill>
        <p:spPr>
          <a:xfrm>
            <a:off x="5665176" y="756138"/>
            <a:ext cx="6159012" cy="4106008"/>
          </a:xfrm>
          <a:prstGeom prst="rect">
            <a:avLst/>
          </a:prstGeom>
        </p:spPr>
      </p:pic>
    </p:spTree>
    <p:extLst>
      <p:ext uri="{BB962C8B-B14F-4D97-AF65-F5344CB8AC3E}">
        <p14:creationId xmlns:p14="http://schemas.microsoft.com/office/powerpoint/2010/main" val="109873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6849208" y="5134708"/>
            <a:ext cx="4624754" cy="536329"/>
          </a:xfrm>
        </p:spPr>
        <p:txBody>
          <a:bodyPr>
            <a:normAutofit/>
          </a:bodyPr>
          <a:lstStyle/>
          <a:p>
            <a:r>
              <a:rPr lang="ru-RU" sz="3200" dirty="0" smtClean="0">
                <a:solidFill>
                  <a:schemeClr val="accent2"/>
                </a:solidFill>
                <a:latin typeface="Monotype Corsiva" panose="03010101010201010101" pitchFamily="66" charset="0"/>
              </a:rPr>
              <a:t>МОРОШКА</a:t>
            </a:r>
            <a:endParaRPr lang="ru-RU" sz="3200" dirty="0">
              <a:solidFill>
                <a:schemeClr val="accent2"/>
              </a:solidFill>
              <a:latin typeface="Monotype Corsiva" panose="03010101010201010101" pitchFamily="66" charset="0"/>
            </a:endParaRPr>
          </a:p>
        </p:txBody>
      </p:sp>
      <p:sp>
        <p:nvSpPr>
          <p:cNvPr id="3" name="Подзаголовок 2"/>
          <p:cNvSpPr>
            <a:spLocks noGrp="1"/>
          </p:cNvSpPr>
          <p:nvPr>
            <p:ph type="subTitle" idx="1"/>
          </p:nvPr>
        </p:nvSpPr>
        <p:spPr>
          <a:xfrm>
            <a:off x="835270" y="571499"/>
            <a:ext cx="4747845" cy="5178669"/>
          </a:xfrm>
        </p:spPr>
        <p:txBody>
          <a:bodyPr>
            <a:normAutofit/>
          </a:bodyPr>
          <a:lstStyle/>
          <a:p>
            <a:r>
              <a:rPr lang="ru-RU" dirty="0">
                <a:latin typeface="+mj-lt"/>
              </a:rPr>
              <a:t>Как только не называли северяне эту чудесную ягоду — «болотные очи», «царская ягода», «болотный янтарь», «арктическая малина» и даже «северный апельсин». Все эти названия относятся к загадочной тундровой ягоде </a:t>
            </a:r>
            <a:r>
              <a:rPr lang="ru-RU" dirty="0" smtClean="0">
                <a:latin typeface="+mj-lt"/>
              </a:rPr>
              <a:t>. </a:t>
            </a:r>
            <a:r>
              <a:rPr lang="ru-RU" dirty="0">
                <a:latin typeface="+mj-lt"/>
              </a:rPr>
              <a:t>Уже много веков у жителей крайнего севера в почёте эта удивительная ягода. Её полезные свойства использовались для спасения от цинги и укрепления иммунитета в тяжёлом северном </a:t>
            </a:r>
            <a:r>
              <a:rPr lang="ru-RU" dirty="0" smtClean="0">
                <a:latin typeface="+mj-lt"/>
              </a:rPr>
              <a:t>климате.</a:t>
            </a:r>
            <a:endParaRPr lang="ru-RU" dirty="0">
              <a:latin typeface="+mj-lt"/>
            </a:endParaRPr>
          </a:p>
        </p:txBody>
      </p:sp>
      <p:pic>
        <p:nvPicPr>
          <p:cNvPr id="5" name="Рисунок 4"/>
          <p:cNvPicPr>
            <a:picLocks noChangeAspect="1"/>
          </p:cNvPicPr>
          <p:nvPr/>
        </p:nvPicPr>
        <p:blipFill>
          <a:blip r:embed="rId3"/>
          <a:stretch>
            <a:fillRect/>
          </a:stretch>
        </p:blipFill>
        <p:spPr>
          <a:xfrm>
            <a:off x="5917221" y="677007"/>
            <a:ext cx="5697417" cy="4273063"/>
          </a:xfrm>
          <a:prstGeom prst="rect">
            <a:avLst/>
          </a:prstGeom>
        </p:spPr>
      </p:pic>
    </p:spTree>
    <p:extLst>
      <p:ext uri="{BB962C8B-B14F-4D97-AF65-F5344CB8AC3E}">
        <p14:creationId xmlns:p14="http://schemas.microsoft.com/office/powerpoint/2010/main" val="33109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7385539" y="5011615"/>
            <a:ext cx="3282462" cy="782516"/>
          </a:xfrm>
        </p:spPr>
        <p:txBody>
          <a:bodyPr>
            <a:normAutofit/>
          </a:bodyPr>
          <a:lstStyle/>
          <a:p>
            <a:r>
              <a:rPr lang="ru-RU" sz="3200" dirty="0" smtClean="0">
                <a:latin typeface="Monotype Corsiva" panose="03010101010201010101" pitchFamily="66" charset="0"/>
              </a:rPr>
              <a:t>ВОДЯНИКА</a:t>
            </a:r>
            <a:endParaRPr lang="ru-RU" sz="3200" dirty="0">
              <a:latin typeface="Monotype Corsiva" panose="03010101010201010101" pitchFamily="66" charset="0"/>
            </a:endParaRPr>
          </a:p>
        </p:txBody>
      </p:sp>
      <p:sp>
        <p:nvSpPr>
          <p:cNvPr id="3" name="Подзаголовок 2"/>
          <p:cNvSpPr>
            <a:spLocks noGrp="1"/>
          </p:cNvSpPr>
          <p:nvPr>
            <p:ph type="subTitle" idx="1"/>
          </p:nvPr>
        </p:nvSpPr>
        <p:spPr>
          <a:xfrm>
            <a:off x="1002323" y="378069"/>
            <a:ext cx="4642339" cy="6101861"/>
          </a:xfrm>
        </p:spPr>
        <p:txBody>
          <a:bodyPr>
            <a:normAutofit fontScale="25000" lnSpcReduction="20000"/>
          </a:bodyPr>
          <a:lstStyle/>
          <a:p>
            <a:r>
              <a:rPr lang="ru-RU" sz="8000" dirty="0">
                <a:latin typeface="+mj-lt"/>
              </a:rPr>
              <a:t>У этого замечательного растения много имен, его называют и вороникой, и </a:t>
            </a:r>
            <a:r>
              <a:rPr lang="ru-RU" sz="8000" dirty="0" err="1">
                <a:latin typeface="+mj-lt"/>
              </a:rPr>
              <a:t>шикшей</a:t>
            </a:r>
            <a:r>
              <a:rPr lang="ru-RU" sz="8000" dirty="0">
                <a:latin typeface="+mj-lt"/>
              </a:rPr>
              <a:t>, и даже чернушкой. Названия говорящие: ягодки черные, а после потребления они буквально гонят из человека воду (хотя есть и другой вариант происхождения названия  </a:t>
            </a:r>
            <a:r>
              <a:rPr lang="ru-RU" sz="8000" dirty="0" smtClean="0">
                <a:latin typeface="+mj-lt"/>
              </a:rPr>
              <a:t>-ягоды </a:t>
            </a:r>
            <a:r>
              <a:rPr lang="ru-RU" sz="8000" dirty="0">
                <a:latin typeface="+mj-lt"/>
              </a:rPr>
              <a:t>содержат большое количество пресного сока).</a:t>
            </a:r>
          </a:p>
          <a:p>
            <a:r>
              <a:rPr lang="ru-RU" sz="8000" b="1" dirty="0" smtClean="0">
                <a:latin typeface="+mj-lt"/>
              </a:rPr>
              <a:t>Излюбленные </a:t>
            </a:r>
            <a:r>
              <a:rPr lang="ru-RU" sz="8000" b="1" dirty="0">
                <a:latin typeface="+mj-lt"/>
              </a:rPr>
              <a:t>места </a:t>
            </a:r>
            <a:r>
              <a:rPr lang="ru-RU" sz="8000" b="1" dirty="0" smtClean="0">
                <a:latin typeface="+mj-lt"/>
              </a:rPr>
              <a:t>этой ягоды</a:t>
            </a:r>
            <a:r>
              <a:rPr lang="ru-RU" sz="8000" dirty="0" smtClean="0">
                <a:latin typeface="+mj-lt"/>
              </a:rPr>
              <a:t>- </a:t>
            </a:r>
            <a:r>
              <a:rPr lang="ru-RU" sz="8000" dirty="0">
                <a:latin typeface="+mj-lt"/>
              </a:rPr>
              <a:t>северные торфяные болота, где она разрастается в обширные </a:t>
            </a:r>
            <a:r>
              <a:rPr lang="ru-RU" sz="8000" dirty="0" smtClean="0">
                <a:latin typeface="+mj-lt"/>
              </a:rPr>
              <a:t>куртины. Встречается она </a:t>
            </a:r>
            <a:r>
              <a:rPr lang="ru-RU" sz="8000" dirty="0">
                <a:latin typeface="+mj-lt"/>
              </a:rPr>
              <a:t>также и в горах.</a:t>
            </a:r>
          </a:p>
          <a:p>
            <a:r>
              <a:rPr lang="ru-RU" sz="8000" dirty="0">
                <a:latin typeface="+mj-lt"/>
              </a:rPr>
              <a:t>Внешне растение довольно привлекательно. Благодаря мелким узеньким листочкам яркого зеленого цвета веточки напоминают маленькие елочки. Период цветения </a:t>
            </a:r>
            <a:r>
              <a:rPr lang="ru-RU" sz="8000" dirty="0" smtClean="0">
                <a:latin typeface="+mj-lt"/>
              </a:rPr>
              <a:t>можно </a:t>
            </a:r>
            <a:r>
              <a:rPr lang="ru-RU" sz="8000" dirty="0">
                <a:latin typeface="+mj-lt"/>
              </a:rPr>
              <a:t>даже не заметить, настолько малы цветочки, зато начало созревания проглядеть невозможно, ведь </a:t>
            </a:r>
            <a:r>
              <a:rPr lang="ru-RU" sz="8000" dirty="0" smtClean="0">
                <a:latin typeface="+mj-lt"/>
              </a:rPr>
              <a:t>ягоды, </a:t>
            </a:r>
            <a:r>
              <a:rPr lang="ru-RU" sz="8000" dirty="0">
                <a:latin typeface="+mj-lt"/>
              </a:rPr>
              <a:t>довольно быстро увеличивающиеся в размерах и набирающие цвет, бросаются в глаза в первую очередь.</a:t>
            </a:r>
          </a:p>
          <a:p>
            <a:endParaRPr lang="ru-RU" dirty="0"/>
          </a:p>
        </p:txBody>
      </p:sp>
      <p:pic>
        <p:nvPicPr>
          <p:cNvPr id="5" name="Рисунок 4"/>
          <p:cNvPicPr>
            <a:picLocks noChangeAspect="1"/>
          </p:cNvPicPr>
          <p:nvPr/>
        </p:nvPicPr>
        <p:blipFill>
          <a:blip r:embed="rId3"/>
          <a:stretch>
            <a:fillRect/>
          </a:stretch>
        </p:blipFill>
        <p:spPr>
          <a:xfrm>
            <a:off x="5741377" y="448409"/>
            <a:ext cx="6084275" cy="4563206"/>
          </a:xfrm>
          <a:prstGeom prst="rect">
            <a:avLst/>
          </a:prstGeom>
        </p:spPr>
      </p:pic>
    </p:spTree>
    <p:extLst>
      <p:ext uri="{BB962C8B-B14F-4D97-AF65-F5344CB8AC3E}">
        <p14:creationId xmlns:p14="http://schemas.microsoft.com/office/powerpoint/2010/main" val="42035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ppt_w</p:attrName>
                                        </p:attrNameLst>
                                      </p:cBhvr>
                                      <p:tavLst>
                                        <p:tav tm="0" fmla="#ppt_w*sin(2.5*pi*$)">
                                          <p:val>
                                            <p:fltVal val="0"/>
                                          </p:val>
                                        </p:tav>
                                        <p:tav tm="100000">
                                          <p:val>
                                            <p:fltVal val="1"/>
                                          </p:val>
                                        </p:tav>
                                      </p:tavLst>
                                    </p:anim>
                                    <p:anim calcmode="lin" valueType="num">
                                      <p:cBhvr>
                                        <p:cTn id="30"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1524000" y="744071"/>
            <a:ext cx="3751385" cy="4625787"/>
          </a:xfrm>
        </p:spPr>
        <p:txBody>
          <a:bodyPr>
            <a:noAutofit/>
          </a:bodyPr>
          <a:lstStyle/>
          <a:p>
            <a:r>
              <a:rPr lang="ru-RU" sz="2400" dirty="0" smtClean="0"/>
              <a:t>Это </a:t>
            </a:r>
            <a:r>
              <a:rPr lang="ru-RU" sz="2400" dirty="0"/>
              <a:t>ягода малиново-красного цвета. </a:t>
            </a:r>
            <a:r>
              <a:rPr lang="ru-RU" sz="2400" dirty="0" smtClean="0"/>
              <a:t>Она </a:t>
            </a:r>
            <a:r>
              <a:rPr lang="ru-RU" sz="2400" dirty="0"/>
              <a:t>обладает целебными свойствами. </a:t>
            </a:r>
            <a:r>
              <a:rPr lang="ru-RU" sz="2400" dirty="0" smtClean="0"/>
              <a:t>Чай из этой ягоды </a:t>
            </a:r>
            <a:r>
              <a:rPr lang="ru-RU" sz="2400" dirty="0"/>
              <a:t>помогает излечить простуду. Растет на кустах, которые чуть ниже взрослого человека. </a:t>
            </a:r>
            <a:r>
              <a:rPr lang="ru-RU" sz="2400" dirty="0" smtClean="0"/>
              <a:t>Ягоду </a:t>
            </a:r>
            <a:r>
              <a:rPr lang="ru-RU" sz="2400" dirty="0"/>
              <a:t>едят свежую, сушат, замораживают. Из </a:t>
            </a:r>
            <a:r>
              <a:rPr lang="ru-RU" sz="2400" dirty="0" smtClean="0"/>
              <a:t>нее готовят </a:t>
            </a:r>
            <a:r>
              <a:rPr lang="ru-RU" sz="2400" dirty="0"/>
              <a:t>варенье, джемы, сиропы.</a:t>
            </a:r>
            <a:br>
              <a:rPr lang="ru-RU" sz="2400" dirty="0"/>
            </a:br>
            <a:endParaRPr lang="ru-RU" sz="2400" dirty="0"/>
          </a:p>
        </p:txBody>
      </p:sp>
      <p:sp>
        <p:nvSpPr>
          <p:cNvPr id="3" name="Подзаголовок 2"/>
          <p:cNvSpPr>
            <a:spLocks noGrp="1"/>
          </p:cNvSpPr>
          <p:nvPr>
            <p:ph type="subTitle" idx="1"/>
          </p:nvPr>
        </p:nvSpPr>
        <p:spPr>
          <a:xfrm>
            <a:off x="7566212" y="5091953"/>
            <a:ext cx="3505200" cy="537881"/>
          </a:xfrm>
        </p:spPr>
        <p:txBody>
          <a:bodyPr>
            <a:noAutofit/>
          </a:bodyPr>
          <a:lstStyle/>
          <a:p>
            <a:r>
              <a:rPr lang="ru-RU" sz="3200" dirty="0" smtClean="0">
                <a:solidFill>
                  <a:srgbClr val="C00000"/>
                </a:solidFill>
                <a:latin typeface="Monotype Corsiva" panose="03010101010201010101" pitchFamily="66" charset="0"/>
              </a:rPr>
              <a:t>МАЛИНА</a:t>
            </a:r>
            <a:endParaRPr lang="ru-RU" sz="3200" dirty="0">
              <a:solidFill>
                <a:srgbClr val="C00000"/>
              </a:solidFill>
              <a:latin typeface="Monotype Corsiva" panose="03010101010201010101" pitchFamily="66" charset="0"/>
            </a:endParaRPr>
          </a:p>
        </p:txBody>
      </p:sp>
      <p:pic>
        <p:nvPicPr>
          <p:cNvPr id="5" name="Рисунок 4"/>
          <p:cNvPicPr>
            <a:picLocks noChangeAspect="1"/>
          </p:cNvPicPr>
          <p:nvPr/>
        </p:nvPicPr>
        <p:blipFill>
          <a:blip r:embed="rId3"/>
          <a:stretch>
            <a:fillRect/>
          </a:stretch>
        </p:blipFill>
        <p:spPr>
          <a:xfrm>
            <a:off x="6094878" y="860610"/>
            <a:ext cx="5653512" cy="3926541"/>
          </a:xfrm>
          <a:prstGeom prst="rect">
            <a:avLst/>
          </a:prstGeom>
        </p:spPr>
      </p:pic>
    </p:spTree>
    <p:extLst>
      <p:ext uri="{BB962C8B-B14F-4D97-AF65-F5344CB8AC3E}">
        <p14:creationId xmlns:p14="http://schemas.microsoft.com/office/powerpoint/2010/main" val="12368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562</Words>
  <Application>Microsoft Office PowerPoint</Application>
  <PresentationFormat>Широкоэкранный</PresentationFormat>
  <Paragraphs>26</Paragraphs>
  <Slides>12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Arial</vt:lpstr>
      <vt:lpstr>Calibri</vt:lpstr>
      <vt:lpstr>Calibri Light</vt:lpstr>
      <vt:lpstr>Monotype Corsiva</vt:lpstr>
      <vt:lpstr>Тема Office</vt:lpstr>
      <vt:lpstr>Викторина  «Угадай – ка  что за ягода?»</vt:lpstr>
      <vt:lpstr>Ягодное лето снова на пороге,  Раннею порою в лес ведут дороги,  Где шумят дубравы и поют ветра,  Где приятна даже летняя жара...  Солнышком согретых,ягод ароматных,  Наберу в лукошко,в лепестках нарядных  К солнцу повернулись,спинками игриво,  Словно шепчут каждая:-Я ли не красива?!  Сочных, спелых ягод лето припасло,  На лесной поляне много наросло,  Чтобы зарядить нас, бодростью своей,  Засверкали ярко, тысячи огней... </vt:lpstr>
      <vt:lpstr>Презентация PowerPoint</vt:lpstr>
      <vt:lpstr>ЗЕМЛЯНИКА</vt:lpstr>
      <vt:lpstr>ЧЕРНИКА</vt:lpstr>
      <vt:lpstr>КЛЮКВА</vt:lpstr>
      <vt:lpstr>МОРОШКА</vt:lpstr>
      <vt:lpstr>ВОДЯНИКА</vt:lpstr>
      <vt:lpstr>Это ягода малиново-красного цвета. Она обладает целебными свойствами. Чай из этой ягоды помогает излечить простуду. Растет на кустах, которые чуть ниже взрослого человека. Ягоду едят свежую, сушат, замораживают. Из нее готовят варенье, джемы, сиропы. </vt:lpstr>
      <vt:lpstr>Это ароматная, сочная ягода, которая созревает самой первой. Садовая ягода является близкой родственницей лесной земляники. Растет на небольших кустиках на грядке. Семена расположены не внутри, как у всех ягод, а снаружи. Из-за своего приятного сладкого вкуса эту ягоду любят взрослые и дети. Также она широко применяется в приготовлении различных десертов. </vt:lpstr>
      <vt:lpstr>Полезная ягода кисловатого вкуса. Она бывает чёрная, красная, белая. Сорта этой ягоды отличаются не только по цвету, но и по вкусу, по содержанию полезных веществ. Она растет на кустах. Об этой ягоде люди придумали такую загадку: «Она чёрная? Нет, красная. А почему же она белая? Потому что зелёная!» А "зелеными" называют ягоды, которые еще не созрели.   Из этой ягоды делают желе, варенье, компот и мармелад. </vt:lpstr>
      <vt:lpstr>МОЛОДЦЫ !</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 лес по ягоды</dc:title>
  <dc:creator>Пользователь Windows</dc:creator>
  <cp:lastModifiedBy>Пользователь Windows</cp:lastModifiedBy>
  <cp:revision>21</cp:revision>
  <dcterms:created xsi:type="dcterms:W3CDTF">2019-03-14T05:15:06Z</dcterms:created>
  <dcterms:modified xsi:type="dcterms:W3CDTF">2024-04-16T11:43:58Z</dcterms:modified>
</cp:coreProperties>
</file>