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84"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45" r:id="rId18"/>
    <p:sldId id="347" r:id="rId19"/>
    <p:sldId id="348" r:id="rId20"/>
    <p:sldId id="369" r:id="rId21"/>
    <p:sldId id="368" r:id="rId22"/>
    <p:sldId id="385" r:id="rId23"/>
    <p:sldId id="386" r:id="rId24"/>
    <p:sldId id="387" r:id="rId25"/>
    <p:sldId id="372" r:id="rId26"/>
    <p:sldId id="349" r:id="rId27"/>
    <p:sldId id="351" r:id="rId28"/>
    <p:sldId id="352" r:id="rId29"/>
    <p:sldId id="371" r:id="rId30"/>
    <p:sldId id="373" r:id="rId31"/>
    <p:sldId id="383" r:id="rId32"/>
    <p:sldId id="376" r:id="rId33"/>
    <p:sldId id="378" r:id="rId34"/>
    <p:sldId id="379" r:id="rId35"/>
    <p:sldId id="380" r:id="rId36"/>
    <p:sldId id="381" r:id="rId37"/>
    <p:sldId id="382" r:id="rId38"/>
    <p:sldId id="388" r:id="rId39"/>
    <p:sldId id="389" r:id="rId40"/>
    <p:sldId id="390" r:id="rId41"/>
    <p:sldId id="260" r:id="rId42"/>
    <p:sldId id="314" r:id="rId43"/>
    <p:sldId id="265" r:id="rId44"/>
    <p:sldId id="327" r:id="rId45"/>
    <p:sldId id="340" r:id="rId46"/>
    <p:sldId id="344" r:id="rId47"/>
    <p:sldId id="339" r:id="rId48"/>
    <p:sldId id="334" r:id="rId49"/>
    <p:sldId id="320" r:id="rId50"/>
    <p:sldId id="318" r:id="rId51"/>
    <p:sldId id="375"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Наталья" initials="Н"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201F"/>
    <a:srgbClr val="884106"/>
    <a:srgbClr val="FF9966"/>
    <a:srgbClr val="FF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750" autoAdjust="0"/>
    <p:restoredTop sz="45465" autoAdjust="0"/>
  </p:normalViewPr>
  <p:slideViewPr>
    <p:cSldViewPr>
      <p:cViewPr>
        <p:scale>
          <a:sx n="70" d="100"/>
          <a:sy n="70" d="100"/>
        </p:scale>
        <p:origin x="-125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F87F3-A84B-49F6-BE35-E08AD6FE26C2}" type="datetimeFigureOut">
              <a:rPr lang="ru-RU" smtClean="0"/>
              <a:pPr/>
              <a:t>07.02.2017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A0597-5965-4084-91F6-A1424141B22E}" type="slidenum">
              <a:rPr lang="ru-RU" smtClean="0"/>
              <a:pPr/>
              <a:t>‹#›</a:t>
            </a:fld>
            <a:endParaRPr lang="ru-RU"/>
          </a:p>
        </p:txBody>
      </p:sp>
    </p:spTree>
    <p:extLst>
      <p:ext uri="{BB962C8B-B14F-4D97-AF65-F5344CB8AC3E}">
        <p14:creationId xmlns:p14="http://schemas.microsoft.com/office/powerpoint/2010/main" xmlns="" val="271696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695E3A0E-47C7-4301-AF0C-7943A1E2B70E}" type="slidenum">
              <a:rPr lang="en-US" smtClean="0">
                <a:latin typeface="Times New Roman" pitchFamily="18" charset="0"/>
              </a:rPr>
              <a:pPr eaLnBrk="1" hangingPunct="1"/>
              <a:t>18</a:t>
            </a:fld>
            <a:endParaRPr lang="en-US" smtClean="0">
              <a:latin typeface="Times New Roman" pitchFamily="18" charset="0"/>
            </a:endParaRPr>
          </a:p>
        </p:txBody>
      </p:sp>
      <p:sp>
        <p:nvSpPr>
          <p:cNvPr id="36867" name="Rectangle 2"/>
          <p:cNvSpPr>
            <a:spLocks noGrp="1" noRot="1" noChangeAspect="1" noChangeArrowheads="1" noTextEdit="1"/>
          </p:cNvSpPr>
          <p:nvPr>
            <p:ph type="sldImg"/>
          </p:nvPr>
        </p:nvSpPr>
        <p:spPr>
          <a:xfrm>
            <a:off x="254000" y="209550"/>
            <a:ext cx="2714625" cy="2036763"/>
          </a:xfrm>
          <a:ln/>
        </p:spPr>
      </p:sp>
      <p:sp>
        <p:nvSpPr>
          <p:cNvPr id="36868" name="Text Box 5"/>
          <p:cNvSpPr txBox="1">
            <a:spLocks noChangeArrowheads="1"/>
          </p:cNvSpPr>
          <p:nvPr/>
        </p:nvSpPr>
        <p:spPr bwMode="auto">
          <a:xfrm>
            <a:off x="3116263" y="165100"/>
            <a:ext cx="3646487"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sz="1400" b="1"/>
              <a:t>Slide 3-Question/Answer (Cat1, $100)</a:t>
            </a:r>
          </a:p>
          <a:p>
            <a:pPr eaLnBrk="1" hangingPunct="1"/>
            <a:r>
              <a:rPr lang="en-US"/>
              <a:t>This slide is the first Question/Answer slide.  It corresponds to Category 1 for $100.  Once you have followed the instructions on Slide 2 to replace category name placeholders with your actual categories, the text “Cat1” on this slide will be replaced with </a:t>
            </a:r>
            <a:r>
              <a:rPr lang="en-US" u="sng"/>
              <a:t>your</a:t>
            </a:r>
            <a:r>
              <a:rPr lang="en-US"/>
              <a:t> 1</a:t>
            </a:r>
            <a:r>
              <a:rPr lang="en-US" baseline="30000"/>
              <a:t>st</a:t>
            </a:r>
            <a:r>
              <a:rPr lang="en-US"/>
              <a:t> category name.</a:t>
            </a:r>
          </a:p>
          <a:p>
            <a:pPr eaLnBrk="1" hangingPunct="1"/>
            <a:endParaRPr lang="en-US" sz="600"/>
          </a:p>
          <a:p>
            <a:pPr eaLnBrk="1" hangingPunct="1"/>
            <a:r>
              <a:rPr lang="en-US"/>
              <a:t>When you click on Category 1 for $100 on the main slide, this slide opens automatically, with the Question appearing at the top.  (Note: On TV Jeopardy, the contestant is actually shown an</a:t>
            </a:r>
          </a:p>
        </p:txBody>
      </p:sp>
      <p:sp>
        <p:nvSpPr>
          <p:cNvPr id="36869" name="Line 6"/>
          <p:cNvSpPr>
            <a:spLocks noChangeShapeType="1"/>
          </p:cNvSpPr>
          <p:nvPr/>
        </p:nvSpPr>
        <p:spPr bwMode="auto">
          <a:xfrm>
            <a:off x="3149600" y="152400"/>
            <a:ext cx="35528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0" name="Line 7"/>
          <p:cNvSpPr>
            <a:spLocks noChangeShapeType="1"/>
          </p:cNvSpPr>
          <p:nvPr/>
        </p:nvSpPr>
        <p:spPr bwMode="auto">
          <a:xfrm>
            <a:off x="3162300" y="152400"/>
            <a:ext cx="0" cy="2197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1" name="Line 8"/>
          <p:cNvSpPr>
            <a:spLocks noChangeShapeType="1"/>
          </p:cNvSpPr>
          <p:nvPr/>
        </p:nvSpPr>
        <p:spPr bwMode="auto">
          <a:xfrm flipH="1">
            <a:off x="282575" y="2349500"/>
            <a:ext cx="2879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2" name="Line 9"/>
          <p:cNvSpPr>
            <a:spLocks noChangeShapeType="1"/>
          </p:cNvSpPr>
          <p:nvPr/>
        </p:nvSpPr>
        <p:spPr bwMode="auto">
          <a:xfrm>
            <a:off x="276225" y="2336800"/>
            <a:ext cx="0" cy="2854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3" name="Line 10"/>
          <p:cNvSpPr>
            <a:spLocks noChangeShapeType="1"/>
          </p:cNvSpPr>
          <p:nvPr/>
        </p:nvSpPr>
        <p:spPr bwMode="auto">
          <a:xfrm>
            <a:off x="276225" y="5200650"/>
            <a:ext cx="64293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4" name="Line 11"/>
          <p:cNvSpPr>
            <a:spLocks noChangeShapeType="1"/>
          </p:cNvSpPr>
          <p:nvPr/>
        </p:nvSpPr>
        <p:spPr bwMode="auto">
          <a:xfrm flipH="1">
            <a:off x="6686550" y="155575"/>
            <a:ext cx="28575" cy="5035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36875" name="Text Box 12"/>
          <p:cNvSpPr txBox="1">
            <a:spLocks noChangeArrowheads="1"/>
          </p:cNvSpPr>
          <p:nvPr/>
        </p:nvSpPr>
        <p:spPr bwMode="auto">
          <a:xfrm>
            <a:off x="279400" y="2338388"/>
            <a:ext cx="6342063" cy="283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a:t>answer and is asked to offer a related question.  Since this concept is sometimes difficult to understand and implement, this PowerPoint version shows a question followed by the corresponding answer.)  </a:t>
            </a:r>
          </a:p>
          <a:p>
            <a:pPr eaLnBrk="1" hangingPunct="1"/>
            <a:endParaRPr lang="en-US" sz="600"/>
          </a:p>
          <a:p>
            <a:pPr eaLnBrk="1" hangingPunct="1"/>
            <a:r>
              <a:rPr lang="en-US"/>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pPr eaLnBrk="1" hangingPunct="1"/>
            <a:endParaRPr lang="en-US" sz="600"/>
          </a:p>
          <a:p>
            <a:pPr eaLnBrk="1" hangingPunct="1"/>
            <a:r>
              <a:rPr lang="en-US"/>
              <a:t>Note that this Jeopardy game does not have a Double Jeopardy question.</a:t>
            </a:r>
          </a:p>
        </p:txBody>
      </p:sp>
      <p:sp>
        <p:nvSpPr>
          <p:cNvPr id="36876" name="Text Box 13"/>
          <p:cNvSpPr txBox="1">
            <a:spLocks noChangeArrowheads="1"/>
          </p:cNvSpPr>
          <p:nvPr/>
        </p:nvSpPr>
        <p:spPr bwMode="auto">
          <a:xfrm>
            <a:off x="190500" y="5227638"/>
            <a:ext cx="655478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b="1"/>
              <a:t>To tailor this slide, follow these instructions:</a:t>
            </a:r>
            <a:endParaRPr lang="en-US"/>
          </a:p>
          <a:p>
            <a:pPr eaLnBrk="1" hangingPunct="1"/>
            <a:endParaRPr lang="en-US" sz="600"/>
          </a:p>
          <a:p>
            <a:pPr eaLnBrk="1" hangingPunct="1"/>
            <a:r>
              <a:rPr lang="en-US"/>
              <a:t>You are now ready to put in your questions and answers, but you might want to go ahead and save this file first, using </a:t>
            </a:r>
            <a:r>
              <a:rPr lang="en-US">
                <a:solidFill>
                  <a:srgbClr val="FF0000"/>
                </a:solidFill>
              </a:rPr>
              <a:t>Save As</a:t>
            </a:r>
            <a:r>
              <a:rPr lang="en-US"/>
              <a:t> and giving it a new name—one that makes sense for this particular Jeopardy game (e.g., </a:t>
            </a:r>
            <a:r>
              <a:rPr lang="en-US">
                <a:solidFill>
                  <a:srgbClr val="FF0000"/>
                </a:solidFill>
              </a:rPr>
              <a:t>Fractions Jeopardy</a:t>
            </a:r>
            <a:r>
              <a:rPr lang="en-US"/>
              <a:t>).</a:t>
            </a:r>
          </a:p>
        </p:txBody>
      </p:sp>
      <p:sp>
        <p:nvSpPr>
          <p:cNvPr id="36877" name="Rectangle 15"/>
          <p:cNvSpPr>
            <a:spLocks noChangeArrowheads="1"/>
          </p:cNvSpPr>
          <p:nvPr/>
        </p:nvSpPr>
        <p:spPr bwMode="auto">
          <a:xfrm>
            <a:off x="355600" y="6092825"/>
            <a:ext cx="6394450"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spcBef>
                <a:spcPct val="30000"/>
              </a:spcBef>
              <a:buFontTx/>
              <a:buAutoNum type="arabicPeriod"/>
            </a:pPr>
            <a:r>
              <a:rPr lang="en-US">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marL="228600" indent="-228600">
              <a:spcBef>
                <a:spcPct val="30000"/>
              </a:spcBef>
              <a:buFontTx/>
              <a:buAutoNum type="arabicPeriod"/>
            </a:pPr>
            <a:r>
              <a:rPr lang="en-US">
                <a:cs typeface="Times New Roman" pitchFamily="18" charset="0"/>
              </a:rPr>
              <a:t>Double click on the word “Answer” and type in your answer in the same way.</a:t>
            </a:r>
          </a:p>
          <a:p>
            <a:pPr marL="228600" indent="-228600">
              <a:spcBef>
                <a:spcPct val="30000"/>
              </a:spcBef>
              <a:buFontTx/>
              <a:buAutoNum type="arabicPeriod"/>
            </a:pPr>
            <a:r>
              <a:rPr lang="en-US">
                <a:cs typeface="Times New Roman" pitchFamily="18" charset="0"/>
              </a:rPr>
              <a:t>Do the same steps to tailor the remaining Question/Answer slides, remembering to make questions of higher dollar value more difficult.  </a:t>
            </a:r>
            <a:r>
              <a:rPr lang="en-US" b="1">
                <a:cs typeface="Times New Roman" pitchFamily="18" charset="0"/>
              </a:rPr>
              <a:t>Also remember to save your work.</a:t>
            </a:r>
          </a:p>
          <a:p>
            <a:pPr marL="228600" indent="-228600">
              <a:spcBef>
                <a:spcPct val="30000"/>
              </a:spcBef>
              <a:buFontTx/>
              <a:buAutoNum type="arabicPeriod"/>
            </a:pPr>
            <a:endParaRPr lang="en-US" b="1">
              <a:solidFill>
                <a:srgbClr val="FF0000"/>
              </a:solidFill>
              <a:cs typeface="Times New Roman" pitchFamily="18" charset="0"/>
            </a:endParaRPr>
          </a:p>
        </p:txBody>
      </p:sp>
      <p:sp>
        <p:nvSpPr>
          <p:cNvPr id="36878" name="Text Box 16"/>
          <p:cNvSpPr txBox="1">
            <a:spLocks noChangeArrowheads="1"/>
          </p:cNvSpPr>
          <p:nvPr/>
        </p:nvSpPr>
        <p:spPr bwMode="auto">
          <a:xfrm>
            <a:off x="190500" y="8148638"/>
            <a:ext cx="16494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US" b="1"/>
              <a:t>Example Questions:</a:t>
            </a:r>
          </a:p>
        </p:txBody>
      </p:sp>
      <p:pic>
        <p:nvPicPr>
          <p:cNvPr id="36879"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975" y="8491538"/>
            <a:ext cx="1433513"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80" name="Picture 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98663" y="8496300"/>
            <a:ext cx="1298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81" name="Picture 1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27413" y="8494713"/>
            <a:ext cx="13985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82" name="Picture 2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57763" y="8496300"/>
            <a:ext cx="13795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19</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20</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21</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22</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23</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F556283-FE25-414F-AB42-55BBDCA014A3}" type="slidenum">
              <a:rPr lang="en-US" smtClean="0">
                <a:latin typeface="Times New Roman" pitchFamily="18" charset="0"/>
              </a:rPr>
              <a:pPr eaLnBrk="1" hangingPunct="1"/>
              <a:t>24</a:t>
            </a:fld>
            <a:endParaRPr 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5418D2-1403-496F-BE8A-997BFB8ECD23}"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3D550C-4BAF-4B97-8782-8E5C707FFDB0}" type="slidenum">
              <a:rPr lang="ru-RU" smtClean="0"/>
              <a:pPr/>
              <a:t>‹#›</a:t>
            </a:fld>
            <a:endParaRPr lang="ru-RU"/>
          </a:p>
        </p:txBody>
      </p:sp>
      <p:sp>
        <p:nvSpPr>
          <p:cNvPr id="7" name="Скругленный прямоугольник 6"/>
          <p:cNvSpPr/>
          <p:nvPr userDrawn="1"/>
        </p:nvSpPr>
        <p:spPr>
          <a:xfrm>
            <a:off x="251520" y="260648"/>
            <a:ext cx="8640960" cy="6408712"/>
          </a:xfrm>
          <a:prstGeom prst="roundRect">
            <a:avLst/>
          </a:prstGeom>
          <a:solidFill>
            <a:schemeClr val="bg1"/>
          </a:solidFill>
          <a:ln w="38100">
            <a:solidFill>
              <a:schemeClr val="accent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ffectLst>
                <a:glow rad="228600">
                  <a:schemeClr val="accent2">
                    <a:satMod val="175000"/>
                    <a:alpha val="40000"/>
                  </a:schemeClr>
                </a:glow>
              </a:effectLst>
            </a:endParaRPr>
          </a:p>
        </p:txBody>
      </p:sp>
      <p:pic>
        <p:nvPicPr>
          <p:cNvPr id="8" name="Picture 2" descr="ldw_af_ (84).png"/>
          <p:cNvPicPr>
            <a:picLocks noChangeAspect="1" noChangeArrowheads="1"/>
          </p:cNvPicPr>
          <p:nvPr userDrawn="1"/>
        </p:nvPicPr>
        <p:blipFill>
          <a:blip r:embed="rId2" cstate="print"/>
          <a:srcRect/>
          <a:stretch>
            <a:fillRect/>
          </a:stretch>
        </p:blipFill>
        <p:spPr bwMode="auto">
          <a:xfrm>
            <a:off x="611560" y="332656"/>
            <a:ext cx="7283960" cy="6200249"/>
          </a:xfrm>
          <a:prstGeom prst="rect">
            <a:avLst/>
          </a:prstGeom>
          <a:noFill/>
        </p:spPr>
      </p:pic>
      <p:pic>
        <p:nvPicPr>
          <p:cNvPr id="17" name="Picture 12" descr="ОСЕННИЙ ДЕКОР (80).png"/>
          <p:cNvPicPr>
            <a:picLocks noChangeAspect="1" noChangeArrowheads="1"/>
          </p:cNvPicPr>
          <p:nvPr userDrawn="1"/>
        </p:nvPicPr>
        <p:blipFill>
          <a:blip r:embed="rId3" cstate="print"/>
          <a:srcRect/>
          <a:stretch>
            <a:fillRect/>
          </a:stretch>
        </p:blipFill>
        <p:spPr bwMode="auto">
          <a:xfrm>
            <a:off x="0" y="0"/>
            <a:ext cx="3131840" cy="3186648"/>
          </a:xfrm>
          <a:prstGeom prst="rect">
            <a:avLst/>
          </a:prstGeom>
          <a:noFill/>
        </p:spPr>
      </p:pic>
      <p:pic>
        <p:nvPicPr>
          <p:cNvPr id="19" name="Picture 12" descr="ОСЕННИЙ ДЕКОР (80).png"/>
          <p:cNvPicPr>
            <a:picLocks noChangeAspect="1" noChangeArrowheads="1"/>
          </p:cNvPicPr>
          <p:nvPr userDrawn="1"/>
        </p:nvPicPr>
        <p:blipFill>
          <a:blip r:embed="rId3" cstate="print"/>
          <a:srcRect/>
          <a:stretch>
            <a:fillRect/>
          </a:stretch>
        </p:blipFill>
        <p:spPr bwMode="auto">
          <a:xfrm rot="5400000">
            <a:off x="5984756" y="-27404"/>
            <a:ext cx="3131840" cy="3186648"/>
          </a:xfrm>
          <a:prstGeom prst="rect">
            <a:avLst/>
          </a:prstGeom>
          <a:noFill/>
        </p:spPr>
      </p:pic>
      <p:pic>
        <p:nvPicPr>
          <p:cNvPr id="20" name="Picture 12" descr="ОСЕННИЙ ДЕКОР (80).png"/>
          <p:cNvPicPr>
            <a:picLocks noChangeAspect="1" noChangeArrowheads="1"/>
          </p:cNvPicPr>
          <p:nvPr userDrawn="1"/>
        </p:nvPicPr>
        <p:blipFill>
          <a:blip r:embed="rId3" cstate="print"/>
          <a:srcRect/>
          <a:stretch>
            <a:fillRect/>
          </a:stretch>
        </p:blipFill>
        <p:spPr bwMode="auto">
          <a:xfrm rot="10800000">
            <a:off x="6012160" y="3671352"/>
            <a:ext cx="3131840" cy="3186648"/>
          </a:xfrm>
          <a:prstGeom prst="rect">
            <a:avLst/>
          </a:prstGeom>
          <a:noFill/>
        </p:spPr>
      </p:pic>
      <p:pic>
        <p:nvPicPr>
          <p:cNvPr id="13" name="Picture 12" descr="ОСЕННИЙ ДЕКОР (80).png"/>
          <p:cNvPicPr>
            <a:picLocks noChangeAspect="1" noChangeArrowheads="1"/>
          </p:cNvPicPr>
          <p:nvPr userDrawn="1"/>
        </p:nvPicPr>
        <p:blipFill>
          <a:blip r:embed="rId3" cstate="print"/>
          <a:srcRect/>
          <a:stretch>
            <a:fillRect/>
          </a:stretch>
        </p:blipFill>
        <p:spPr bwMode="auto">
          <a:xfrm rot="16200000">
            <a:off x="27404" y="3698756"/>
            <a:ext cx="3131840" cy="318664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5418D2-1403-496F-BE8A-997BFB8ECD23}" type="datetimeFigureOut">
              <a:rPr lang="ru-RU" smtClean="0"/>
              <a:pPr/>
              <a:t>07.02.2017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3D550C-4BAF-4B97-8782-8E5C707FFDB0}" type="slidenum">
              <a:rPr lang="ru-RU" smtClean="0"/>
              <a:pPr/>
              <a:t>‹#›</a:t>
            </a:fld>
            <a:endParaRPr lang="ru-RU"/>
          </a:p>
        </p:txBody>
      </p:sp>
      <p:sp>
        <p:nvSpPr>
          <p:cNvPr id="10" name="Скругленный прямоугольник 9"/>
          <p:cNvSpPr/>
          <p:nvPr userDrawn="1"/>
        </p:nvSpPr>
        <p:spPr>
          <a:xfrm>
            <a:off x="251520" y="260648"/>
            <a:ext cx="8640960" cy="6408712"/>
          </a:xfrm>
          <a:prstGeom prst="roundRect">
            <a:avLst/>
          </a:prstGeom>
          <a:solidFill>
            <a:schemeClr val="bg1"/>
          </a:solidFill>
          <a:ln w="38100">
            <a:solidFill>
              <a:schemeClr val="accent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ffectLst>
                <a:glow rad="228600">
                  <a:schemeClr val="accent2">
                    <a:satMod val="175000"/>
                    <a:alpha val="40000"/>
                  </a:schemeClr>
                </a:glow>
              </a:effectLst>
            </a:endParaRPr>
          </a:p>
        </p:txBody>
      </p:sp>
      <p:pic>
        <p:nvPicPr>
          <p:cNvPr id="5130" name="Picture 10" descr="ОСЕННИЙ ДЕКОР (91).png"/>
          <p:cNvPicPr>
            <a:picLocks noChangeAspect="1" noChangeArrowheads="1"/>
          </p:cNvPicPr>
          <p:nvPr userDrawn="1"/>
        </p:nvPicPr>
        <p:blipFill>
          <a:blip r:embed="rId2" cstate="print"/>
          <a:srcRect/>
          <a:stretch>
            <a:fillRect/>
          </a:stretch>
        </p:blipFill>
        <p:spPr bwMode="auto">
          <a:xfrm>
            <a:off x="2123728" y="5157192"/>
            <a:ext cx="4762500" cy="1905000"/>
          </a:xfrm>
          <a:prstGeom prst="rect">
            <a:avLst/>
          </a:prstGeom>
          <a:noFill/>
        </p:spPr>
      </p:pic>
      <p:pic>
        <p:nvPicPr>
          <p:cNvPr id="12" name="Picture 2" descr="ldw_af_ (84).png"/>
          <p:cNvPicPr>
            <a:picLocks noChangeAspect="1" noChangeArrowheads="1"/>
          </p:cNvPicPr>
          <p:nvPr userDrawn="1"/>
        </p:nvPicPr>
        <p:blipFill>
          <a:blip r:embed="rId3" cstate="print"/>
          <a:srcRect/>
          <a:stretch>
            <a:fillRect/>
          </a:stretch>
        </p:blipFill>
        <p:spPr bwMode="auto">
          <a:xfrm rot="20704109">
            <a:off x="611560" y="332656"/>
            <a:ext cx="7283960" cy="620024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5418D2-1403-496F-BE8A-997BFB8ECD23}" type="datetimeFigureOut">
              <a:rPr lang="ru-RU" smtClean="0"/>
              <a:pPr/>
              <a:t>07.02.2017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3D550C-4BAF-4B97-8782-8E5C707FFDB0}" type="slidenum">
              <a:rPr lang="ru-RU" smtClean="0"/>
              <a:pPr/>
              <a:t>‹#›</a:t>
            </a:fld>
            <a:endParaRPr lang="ru-RU"/>
          </a:p>
        </p:txBody>
      </p:sp>
      <p:sp>
        <p:nvSpPr>
          <p:cNvPr id="6" name="Скругленный прямоугольник 5"/>
          <p:cNvSpPr/>
          <p:nvPr userDrawn="1"/>
        </p:nvSpPr>
        <p:spPr>
          <a:xfrm>
            <a:off x="251520" y="188640"/>
            <a:ext cx="8784976" cy="6552728"/>
          </a:xfrm>
          <a:prstGeom prst="roundRect">
            <a:avLst/>
          </a:prstGeom>
          <a:solidFill>
            <a:schemeClr val="bg1"/>
          </a:solidFill>
          <a:ln w="38100">
            <a:solidFill>
              <a:schemeClr val="accent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ffectLst>
                <a:glow rad="228600">
                  <a:schemeClr val="accent2">
                    <a:satMod val="175000"/>
                    <a:alpha val="40000"/>
                  </a:schemeClr>
                </a:glow>
              </a:effectLst>
            </a:endParaRPr>
          </a:p>
        </p:txBody>
      </p:sp>
      <p:pic>
        <p:nvPicPr>
          <p:cNvPr id="7" name="Picture 12" descr="ОСЕННИЙ ДЕКОР (80).png"/>
          <p:cNvPicPr>
            <a:picLocks noChangeAspect="1" noChangeArrowheads="1"/>
          </p:cNvPicPr>
          <p:nvPr userDrawn="1"/>
        </p:nvPicPr>
        <p:blipFill>
          <a:blip r:embed="rId2" cstate="print"/>
          <a:srcRect/>
          <a:stretch>
            <a:fillRect/>
          </a:stretch>
        </p:blipFill>
        <p:spPr bwMode="auto">
          <a:xfrm>
            <a:off x="0" y="0"/>
            <a:ext cx="3131840" cy="3186648"/>
          </a:xfrm>
          <a:prstGeom prst="rect">
            <a:avLst/>
          </a:prstGeom>
          <a:noFill/>
        </p:spPr>
      </p:pic>
      <p:pic>
        <p:nvPicPr>
          <p:cNvPr id="8" name="Picture 8" descr="ОСЕННИЙ ДЕКОР (80).png"/>
          <p:cNvPicPr>
            <a:picLocks noChangeAspect="1" noChangeArrowheads="1"/>
          </p:cNvPicPr>
          <p:nvPr userDrawn="1"/>
        </p:nvPicPr>
        <p:blipFill>
          <a:blip r:embed="rId2" cstate="print"/>
          <a:srcRect/>
          <a:stretch>
            <a:fillRect/>
          </a:stretch>
        </p:blipFill>
        <p:spPr bwMode="auto">
          <a:xfrm rot="16200000">
            <a:off x="29411" y="3467537"/>
            <a:ext cx="3361053" cy="3419872"/>
          </a:xfrm>
          <a:prstGeom prst="rect">
            <a:avLst/>
          </a:prstGeom>
          <a:noFill/>
        </p:spPr>
      </p:pic>
      <p:pic>
        <p:nvPicPr>
          <p:cNvPr id="9" name="Picture 2" descr="ldw_af_ (84).png"/>
          <p:cNvPicPr>
            <a:picLocks noChangeAspect="1" noChangeArrowheads="1"/>
          </p:cNvPicPr>
          <p:nvPr userDrawn="1"/>
        </p:nvPicPr>
        <p:blipFill>
          <a:blip r:embed="rId3" cstate="print"/>
          <a:srcRect/>
          <a:stretch>
            <a:fillRect/>
          </a:stretch>
        </p:blipFill>
        <p:spPr bwMode="auto">
          <a:xfrm>
            <a:off x="1259632" y="404664"/>
            <a:ext cx="7283960" cy="6200249"/>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5418D2-1403-496F-BE8A-997BFB8ECD23}" type="datetimeFigureOut">
              <a:rPr lang="ru-RU" smtClean="0"/>
              <a:pPr/>
              <a:t>07.02.2017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3D550C-4BAF-4B97-8782-8E5C707FFDB0}" type="slidenum">
              <a:rPr lang="ru-RU" smtClean="0"/>
              <a:pPr/>
              <a:t>‹#›</a:t>
            </a:fld>
            <a:endParaRPr lang="ru-RU"/>
          </a:p>
        </p:txBody>
      </p:sp>
      <p:sp>
        <p:nvSpPr>
          <p:cNvPr id="6" name="Скругленный прямоугольник 5"/>
          <p:cNvSpPr/>
          <p:nvPr userDrawn="1"/>
        </p:nvSpPr>
        <p:spPr>
          <a:xfrm>
            <a:off x="251520" y="260648"/>
            <a:ext cx="8640960" cy="6408712"/>
          </a:xfrm>
          <a:prstGeom prst="roundRect">
            <a:avLst/>
          </a:prstGeom>
          <a:solidFill>
            <a:schemeClr val="bg1"/>
          </a:solidFill>
          <a:ln w="38100">
            <a:solidFill>
              <a:schemeClr val="accent6"/>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ffectLst>
                <a:glow rad="228600">
                  <a:schemeClr val="accent2">
                    <a:satMod val="175000"/>
                    <a:alpha val="40000"/>
                  </a:schemeClr>
                </a:glow>
              </a:effectLst>
            </a:endParaRPr>
          </a:p>
        </p:txBody>
      </p:sp>
      <p:pic>
        <p:nvPicPr>
          <p:cNvPr id="7" name="Picture 12" descr="ОСЕННИЙ ДЕКОР (80).png"/>
          <p:cNvPicPr>
            <a:picLocks noChangeAspect="1" noChangeArrowheads="1"/>
          </p:cNvPicPr>
          <p:nvPr userDrawn="1"/>
        </p:nvPicPr>
        <p:blipFill>
          <a:blip r:embed="rId2" cstate="print"/>
          <a:srcRect/>
          <a:stretch>
            <a:fillRect/>
          </a:stretch>
        </p:blipFill>
        <p:spPr bwMode="auto">
          <a:xfrm flipH="1">
            <a:off x="5796136" y="0"/>
            <a:ext cx="3131840" cy="3186648"/>
          </a:xfrm>
          <a:prstGeom prst="rect">
            <a:avLst/>
          </a:prstGeom>
          <a:noFill/>
        </p:spPr>
      </p:pic>
      <p:pic>
        <p:nvPicPr>
          <p:cNvPr id="8" name="Picture 8" descr="ОСЕННИЙ ДЕКОР (80).png"/>
          <p:cNvPicPr>
            <a:picLocks noChangeAspect="1" noChangeArrowheads="1"/>
          </p:cNvPicPr>
          <p:nvPr userDrawn="1"/>
        </p:nvPicPr>
        <p:blipFill>
          <a:blip r:embed="rId2" cstate="print"/>
          <a:srcRect/>
          <a:stretch>
            <a:fillRect/>
          </a:stretch>
        </p:blipFill>
        <p:spPr bwMode="auto">
          <a:xfrm rot="5400000" flipH="1">
            <a:off x="5825547" y="3467537"/>
            <a:ext cx="3361053" cy="3419872"/>
          </a:xfrm>
          <a:prstGeom prst="rect">
            <a:avLst/>
          </a:prstGeom>
          <a:noFill/>
        </p:spPr>
      </p:pic>
      <p:pic>
        <p:nvPicPr>
          <p:cNvPr id="9" name="Picture 2" descr="ldw_af_ (84).png"/>
          <p:cNvPicPr>
            <a:picLocks noChangeAspect="1" noChangeArrowheads="1"/>
          </p:cNvPicPr>
          <p:nvPr userDrawn="1"/>
        </p:nvPicPr>
        <p:blipFill>
          <a:blip r:embed="rId3" cstate="print"/>
          <a:srcRect/>
          <a:stretch>
            <a:fillRect/>
          </a:stretch>
        </p:blipFill>
        <p:spPr bwMode="auto">
          <a:xfrm>
            <a:off x="1259632" y="404664"/>
            <a:ext cx="7283960" cy="6200249"/>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B6B4F9-737D-4EAB-9AB9-D4948212C579}"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C277E-B6A5-48E9-9C46-BD17959F06D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alpha val="67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418D2-1403-496F-BE8A-997BFB8ECD23}" type="datetimeFigureOut">
              <a:rPr lang="ru-RU" smtClean="0"/>
              <a:pPr/>
              <a:t>07.02.2017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D550C-4BAF-4B97-8782-8E5C707FFD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ru.wikipedia.org/wiki/%D0%A7%D0%B0%D1%81%D1%82%D1%8C_%D1%80%D0%B5%D1%87%D0%B8" TargetMode="External"/><Relationship Id="rId7"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u.wikipedia.org/wiki/%D0%92%D0%BE%D0%BF%D1%80%D0%BE%D1%81" TargetMode="External"/><Relationship Id="rId5" Type="http://schemas.openxmlformats.org/officeDocument/2006/relationships/hyperlink" Target="https://ru.wikipedia.org/wiki/%D0%94%D0%B5%D1%8F%D1%82%D0%B5%D0%BB%D1%8C%D0%BD%D0%BE%D1%81%D1%82%D1%8C" TargetMode="External"/><Relationship Id="rId4" Type="http://schemas.openxmlformats.org/officeDocument/2006/relationships/hyperlink" Target="https://ru.wikipedia.org/wiki/%D0%A1%D0%BE%D1%81%D1%82%D0%BE%D1%8F%D0%BD%D0%B8%D0%B5"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A7%D0%B0%D1%81%D1%82%D1%8C_%D1%80%D0%B5%D1%87%D0%B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Layout" Target="../slideLayouts/slideLayout1.xml"/><Relationship Id="rId1" Type="http://schemas.openxmlformats.org/officeDocument/2006/relationships/audio" Target="file:///C:\Documents%20and%20Settings\&#1055;&#1086;&#1083;&#1100;&#1079;&#1086;&#1074;&#1072;&#1090;&#1077;&#1083;&#1100;\&#1056;&#1072;&#1073;&#1086;&#1095;&#1080;&#1081;%20&#1089;&#1090;&#1086;&#1083;\&#1089;&#1095;&#1072;&#1089;&#1090;&#1083;&#1080;&#1074;&#1099;&#1081;%20&#1089;&#1083;&#1091;&#1095;&#1072;&#1081;\&#1057;&#1095;&#1072;&#1089;&#1090;&#1083;&#1080;&#1074;&#1099;&#1081;%20&#1089;&#1083;&#1091;&#1095;&#1072;&#1081;.mp3" TargetMode="External"/><Relationship Id="rId5" Type="http://schemas.openxmlformats.org/officeDocument/2006/relationships/image" Target="../media/image26.png"/><Relationship Id="rId4" Type="http://schemas.openxmlformats.org/officeDocument/2006/relationships/image" Target="../media/image2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571480"/>
            <a:ext cx="7772400" cy="1112835"/>
          </a:xfrm>
        </p:spPr>
        <p:txBody>
          <a:bodyPr>
            <a:normAutofit/>
          </a:bodyPr>
          <a:lstStyle/>
          <a:p>
            <a:r>
              <a:rPr lang="ru-RU" sz="6000" i="1" dirty="0" smtClean="0">
                <a:latin typeface="Times New Roman" pitchFamily="18" charset="0"/>
                <a:cs typeface="Times New Roman" pitchFamily="18" charset="0"/>
              </a:rPr>
              <a:t>Викторина</a:t>
            </a:r>
            <a:endParaRPr lang="ru-RU" sz="60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00166" y="1928802"/>
            <a:ext cx="6400800" cy="2571768"/>
          </a:xfrm>
        </p:spPr>
        <p:txBody>
          <a:bodyPr>
            <a:noAutofit/>
          </a:bodyPr>
          <a:lstStyle/>
          <a:p>
            <a:r>
              <a:rPr lang="ru-RU" sz="7200" dirty="0" smtClean="0">
                <a:solidFill>
                  <a:srgbClr val="7030A0"/>
                </a:solidFill>
                <a:latin typeface="Monotype Corsiva" pitchFamily="66" charset="0"/>
              </a:rPr>
              <a:t>«Знатоки русского языка»</a:t>
            </a:r>
            <a:endParaRPr lang="ru-RU" sz="7200" dirty="0">
              <a:solidFill>
                <a:srgbClr val="7030A0"/>
              </a:solidFill>
              <a:latin typeface="Monotype Corsiva" pitchFamily="66" charset="0"/>
            </a:endParaRPr>
          </a:p>
        </p:txBody>
      </p:sp>
      <p:pic>
        <p:nvPicPr>
          <p:cNvPr id="62466" name="Picture 2" descr="https://lh6.ggpht.com/3ekLKd9jOsdCm9RM8DBjjJw3QT_laK2YxFzOfcgznh0sC2BJmYCMv1C69N91pzlgVw=w300"/>
          <p:cNvPicPr>
            <a:picLocks noChangeAspect="1" noChangeArrowheads="1"/>
          </p:cNvPicPr>
          <p:nvPr/>
        </p:nvPicPr>
        <p:blipFill>
          <a:blip r:embed="rId2"/>
          <a:srcRect/>
          <a:stretch>
            <a:fillRect/>
          </a:stretch>
        </p:blipFill>
        <p:spPr bwMode="auto">
          <a:xfrm>
            <a:off x="3428992" y="4286256"/>
            <a:ext cx="2214554" cy="22145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071538" y="357166"/>
            <a:ext cx="642942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Частица</a:t>
            </a:r>
            <a:r>
              <a:rPr kumimoji="0" lang="ru-RU" sz="6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0" b="0" i="1" u="none" strike="noStrike" cap="none" normalizeH="0" baseline="0" dirty="0" smtClean="0">
              <a:ln>
                <a:noFill/>
              </a:ln>
              <a:solidFill>
                <a:schemeClr val="tx1"/>
              </a:solidFill>
              <a:effectLst/>
              <a:latin typeface="Arial" pitchFamily="34" charset="0"/>
              <a:cs typeface="Arial" pitchFamily="34" charset="0"/>
            </a:endParaRPr>
          </a:p>
        </p:txBody>
      </p:sp>
      <p:pic>
        <p:nvPicPr>
          <p:cNvPr id="34819" name="Picture 3" descr="http://festival.1september.ru/articles/651980/presentation/02.jpg"/>
          <p:cNvPicPr>
            <a:picLocks noChangeAspect="1" noChangeArrowheads="1"/>
          </p:cNvPicPr>
          <p:nvPr/>
        </p:nvPicPr>
        <p:blipFill>
          <a:blip r:embed="rId2"/>
          <a:srcRect/>
          <a:stretch>
            <a:fillRect/>
          </a:stretch>
        </p:blipFill>
        <p:spPr bwMode="auto">
          <a:xfrm>
            <a:off x="3929058" y="1928802"/>
            <a:ext cx="4357718" cy="32682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1500174"/>
            <a:ext cx="7072362" cy="2308324"/>
          </a:xfrm>
          <a:prstGeom prst="rect">
            <a:avLst/>
          </a:prstGeom>
        </p:spPr>
        <p:txBody>
          <a:bodyPr wrap="square">
            <a:spAutoFit/>
          </a:bodyPr>
          <a:lstStyle/>
          <a:p>
            <a:r>
              <a:rPr lang="ru-RU" sz="4800" dirty="0" smtClean="0">
                <a:latin typeface="Times New Roman" pitchFamily="18" charset="0"/>
                <a:cs typeface="Times New Roman" pitchFamily="18" charset="0"/>
              </a:rPr>
              <a:t>5.Могут ли слова существовать вне речи, вне предложений?</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14316" y="785794"/>
            <a:ext cx="842968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 в словарях и учебных пособиях</a:t>
            </a:r>
            <a:endParaRPr kumimoji="0" lang="ru-RU" sz="4800" b="1" i="1" u="none" strike="noStrike" cap="none" normalizeH="0" baseline="0" dirty="0" smtClean="0">
              <a:ln>
                <a:noFill/>
              </a:ln>
              <a:solidFill>
                <a:schemeClr val="tx1"/>
              </a:solidFill>
              <a:effectLst/>
              <a:latin typeface="Arial" pitchFamily="34" charset="0"/>
              <a:cs typeface="Arial" pitchFamily="34" charset="0"/>
            </a:endParaRPr>
          </a:p>
        </p:txBody>
      </p:sp>
      <p:pic>
        <p:nvPicPr>
          <p:cNvPr id="36867" name="Picture 3" descr="Картинки по запросу словарь русского языка"/>
          <p:cNvPicPr>
            <a:picLocks noChangeAspect="1" noChangeArrowheads="1"/>
          </p:cNvPicPr>
          <p:nvPr/>
        </p:nvPicPr>
        <p:blipFill>
          <a:blip r:embed="rId2"/>
          <a:srcRect/>
          <a:stretch>
            <a:fillRect/>
          </a:stretch>
        </p:blipFill>
        <p:spPr bwMode="auto">
          <a:xfrm>
            <a:off x="5072066" y="2143116"/>
            <a:ext cx="2465699" cy="32099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857232"/>
            <a:ext cx="8858312" cy="3416320"/>
          </a:xfrm>
          <a:prstGeom prst="rect">
            <a:avLst/>
          </a:prstGeom>
        </p:spPr>
        <p:txBody>
          <a:bodyPr wrap="square">
            <a:spAutoFit/>
          </a:bodyPr>
          <a:lstStyle/>
          <a:p>
            <a:r>
              <a:rPr lang="ru-RU" sz="7200" dirty="0" smtClean="0">
                <a:latin typeface="Monotype Corsiva" pitchFamily="66" charset="0"/>
              </a:rPr>
              <a:t>6.Как называется искусство красивого письма? </a:t>
            </a:r>
            <a:endParaRPr lang="ru-RU" sz="7200"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857232"/>
            <a:ext cx="3722494" cy="1538883"/>
          </a:xfrm>
          <a:prstGeom prst="rect">
            <a:avLst/>
          </a:prstGeom>
        </p:spPr>
        <p:txBody>
          <a:bodyPr wrap="none">
            <a:spAutoFit/>
          </a:bodyPr>
          <a:lstStyle/>
          <a:p>
            <a:r>
              <a:rPr lang="ru-RU" sz="4000" dirty="0" smtClean="0">
                <a:latin typeface="Monotype Corsiva" pitchFamily="66" charset="0"/>
              </a:rPr>
              <a:t>Ответ:</a:t>
            </a:r>
          </a:p>
          <a:p>
            <a:r>
              <a:rPr lang="ru-RU" sz="5400" dirty="0" smtClean="0">
                <a:latin typeface="Monotype Corsiva" pitchFamily="66" charset="0"/>
              </a:rPr>
              <a:t>Каллиграфия</a:t>
            </a:r>
            <a:endParaRPr lang="ru-RU" sz="5400" dirty="0">
              <a:latin typeface="Monotype Corsiva" pitchFamily="66" charset="0"/>
            </a:endParaRPr>
          </a:p>
        </p:txBody>
      </p:sp>
      <p:pic>
        <p:nvPicPr>
          <p:cNvPr id="38914" name="Picture 2" descr="http://img-fotki.yandex.ru/get/6439/119587723.7/0_cb0dc_f71828ab_XL.jpg"/>
          <p:cNvPicPr>
            <a:picLocks noChangeAspect="1" noChangeArrowheads="1"/>
          </p:cNvPicPr>
          <p:nvPr/>
        </p:nvPicPr>
        <p:blipFill>
          <a:blip r:embed="rId2"/>
          <a:srcRect/>
          <a:stretch>
            <a:fillRect/>
          </a:stretch>
        </p:blipFill>
        <p:spPr bwMode="auto">
          <a:xfrm>
            <a:off x="2214546" y="2714620"/>
            <a:ext cx="5185034" cy="286701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1428736"/>
            <a:ext cx="6929486" cy="2862322"/>
          </a:xfrm>
          <a:prstGeom prst="rect">
            <a:avLst/>
          </a:prstGeom>
        </p:spPr>
        <p:txBody>
          <a:bodyPr wrap="square">
            <a:spAutoFit/>
          </a:bodyPr>
          <a:lstStyle/>
          <a:p>
            <a:r>
              <a:rPr lang="ru-RU" sz="6000" dirty="0" smtClean="0">
                <a:latin typeface="Monotype Corsiva" pitchFamily="66" charset="0"/>
              </a:rPr>
              <a:t>7.Как называется искусство быстрого, сокращенного письма? </a:t>
            </a:r>
            <a:endParaRPr lang="ru-RU" sz="6000"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928670"/>
            <a:ext cx="4214842" cy="1661993"/>
          </a:xfrm>
          <a:prstGeom prst="rect">
            <a:avLst/>
          </a:prstGeom>
        </p:spPr>
        <p:txBody>
          <a:bodyPr wrap="square">
            <a:spAutoFit/>
          </a:bodyPr>
          <a:lstStyle/>
          <a:p>
            <a:r>
              <a:rPr lang="ru-RU" sz="4800" dirty="0" smtClean="0">
                <a:latin typeface="Monotype Corsiva" pitchFamily="66" charset="0"/>
              </a:rPr>
              <a:t>Ответ:</a:t>
            </a:r>
          </a:p>
          <a:p>
            <a:r>
              <a:rPr lang="ru-RU" sz="5400" b="1" dirty="0" smtClean="0">
                <a:latin typeface="Monotype Corsiva" pitchFamily="66" charset="0"/>
              </a:rPr>
              <a:t>Стенография</a:t>
            </a:r>
            <a:endParaRPr lang="ru-RU" sz="5400" b="1" dirty="0">
              <a:latin typeface="Monotype Corsiva" pitchFamily="66" charset="0"/>
            </a:endParaRPr>
          </a:p>
        </p:txBody>
      </p:sp>
      <p:pic>
        <p:nvPicPr>
          <p:cNvPr id="40962" name="Picture 2" descr="http://favim.com/orig/201104/06/Favim.com-14150.jpg"/>
          <p:cNvPicPr>
            <a:picLocks noChangeAspect="1" noChangeArrowheads="1"/>
          </p:cNvPicPr>
          <p:nvPr/>
        </p:nvPicPr>
        <p:blipFill>
          <a:blip r:embed="rId2"/>
          <a:srcRect/>
          <a:stretch>
            <a:fillRect/>
          </a:stretch>
        </p:blipFill>
        <p:spPr bwMode="auto">
          <a:xfrm>
            <a:off x="3714744" y="2500306"/>
            <a:ext cx="4286250" cy="3048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00042"/>
            <a:ext cx="7572428" cy="3046988"/>
          </a:xfrm>
          <a:prstGeom prst="rect">
            <a:avLst/>
          </a:prstGeom>
          <a:noFill/>
        </p:spPr>
        <p:txBody>
          <a:bodyPr wrap="square" lIns="91440" tIns="45720" rIns="91440" bIns="45720">
            <a:spAutoFit/>
          </a:bodyPr>
          <a:lstStyle/>
          <a:p>
            <a:r>
              <a:rPr lang="ru-RU"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rPr>
              <a:t>«Вспомни </a:t>
            </a:r>
          </a:p>
          <a:p>
            <a:r>
              <a:rPr lang="ru-RU"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rPr>
              <a:t>        правило!»</a:t>
            </a:r>
            <a:endParaRPr lang="ru-RU"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endParaRPr>
          </a:p>
        </p:txBody>
      </p:sp>
      <p:pic>
        <p:nvPicPr>
          <p:cNvPr id="1026" name="Picture 2" descr="http://pravdamoskvy.ru/uploads/posts/2014-04/1397066378_13_page_6_image_0002.jpg"/>
          <p:cNvPicPr>
            <a:picLocks noChangeAspect="1" noChangeArrowheads="1"/>
          </p:cNvPicPr>
          <p:nvPr/>
        </p:nvPicPr>
        <p:blipFill>
          <a:blip r:embed="rId2"/>
          <a:srcRect/>
          <a:stretch>
            <a:fillRect/>
          </a:stretch>
        </p:blipFill>
        <p:spPr bwMode="auto">
          <a:xfrm>
            <a:off x="1928794" y="3500438"/>
            <a:ext cx="5072098" cy="304611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a:scene3d>
            <a:camera prst="orthographicFront"/>
            <a:lightRig rig="threePt" dir="t"/>
          </a:scene3d>
          <a:sp3d>
            <a:bevelT/>
          </a:sp3d>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4339" name="Rectangle 3"/>
          <p:cNvSpPr>
            <a:spLocks noChangeAspect="1" noChangeArrowheads="1"/>
          </p:cNvSpPr>
          <p:nvPr/>
        </p:nvSpPr>
        <p:spPr bwMode="auto">
          <a:xfrm>
            <a:off x="0" y="2456542"/>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434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6" name="TextBox 5"/>
          <p:cNvSpPr txBox="1"/>
          <p:nvPr/>
        </p:nvSpPr>
        <p:spPr>
          <a:xfrm>
            <a:off x="536575" y="1436688"/>
            <a:ext cx="8853488" cy="523220"/>
          </a:xfrm>
          <a:prstGeom prst="rect">
            <a:avLst/>
          </a:prstGeom>
          <a:noFill/>
        </p:spPr>
        <p:txBody>
          <a:bodyPr>
            <a:spAutoFit/>
          </a:bodyPr>
          <a:lstStyle/>
          <a:p>
            <a:pPr algn="ctr">
              <a:defRPr/>
            </a:pPr>
            <a:r>
              <a:rPr lang="ru-RU" sz="2800" b="1" dirty="0">
                <a:solidFill>
                  <a:schemeClr val="bg2"/>
                </a:solidFill>
                <a:latin typeface="Times New Roman" pitchFamily="18" charset="0"/>
                <a:cs typeface="Times New Roman" pitchFamily="18" charset="0"/>
              </a:rPr>
              <a:t> </a:t>
            </a:r>
            <a:r>
              <a:rPr lang="ru-RU" sz="2800" b="1" dirty="0" smtClean="0">
                <a:solidFill>
                  <a:schemeClr val="bg2"/>
                </a:solidFill>
                <a:latin typeface="Times New Roman" pitchFamily="18" charset="0"/>
                <a:cs typeface="Times New Roman" pitchFamily="18" charset="0"/>
              </a:rPr>
              <a:t>Дайте определение имени существительного.</a:t>
            </a:r>
            <a:endParaRPr lang="ru-RU" sz="2800" b="1" dirty="0">
              <a:solidFill>
                <a:schemeClr val="bg2"/>
              </a:solidFill>
              <a:latin typeface="Times New Roman" pitchFamily="18" charset="0"/>
              <a:cs typeface="Times New Roman" pitchFamily="18" charset="0"/>
            </a:endParaRPr>
          </a:p>
        </p:txBody>
      </p:sp>
      <p:sp>
        <p:nvSpPr>
          <p:cNvPr id="7" name="TextBox 6"/>
          <p:cNvSpPr txBox="1">
            <a:spLocks noChangeArrowheads="1"/>
          </p:cNvSpPr>
          <p:nvPr/>
        </p:nvSpPr>
        <p:spPr bwMode="auto">
          <a:xfrm>
            <a:off x="458854" y="4759345"/>
            <a:ext cx="84756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ru-RU" sz="2400" b="1" dirty="0" smtClean="0">
                <a:solidFill>
                  <a:srgbClr val="FFFF00"/>
                </a:solidFill>
                <a:latin typeface="Times New Roman" pitchFamily="18" charset="0"/>
                <a:cs typeface="Times New Roman" pitchFamily="18" charset="0"/>
              </a:rPr>
              <a:t>Имя существительное – часть речи, которая обозначает предмет и отвечает на вопрос кто? Или что?</a:t>
            </a:r>
            <a:endParaRPr lang="ru-RU" sz="2400" b="1" dirty="0">
              <a:solidFill>
                <a:srgbClr val="FFFF00"/>
              </a:solidFill>
              <a:latin typeface="Times New Roman" pitchFamily="18" charset="0"/>
              <a:cs typeface="Times New Roman" pitchFamily="18" charset="0"/>
            </a:endParaRPr>
          </a:p>
        </p:txBody>
      </p:sp>
      <p:pic>
        <p:nvPicPr>
          <p:cNvPr id="2050" name="Picture 2" descr="C:\Users\Александр\Desktop\дебют\картинки\m070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defRPr/>
            </a:pPr>
            <a:r>
              <a:rPr lang="ru-RU" sz="2400" b="1" dirty="0" smtClean="0">
                <a:ln w="11430"/>
                <a:solidFill>
                  <a:srgbClr val="FFFF00"/>
                </a:solidFill>
                <a:latin typeface="Times New Roman" pitchFamily="18" charset="0"/>
                <a:cs typeface="Times New Roman" pitchFamily="18" charset="0"/>
              </a:rPr>
              <a:t>Имя прилагательное-часть речи, </a:t>
            </a:r>
          </a:p>
          <a:p>
            <a:pPr algn="ctr">
              <a:defRPr/>
            </a:pPr>
            <a:r>
              <a:rPr lang="ru-RU" sz="2400" b="1" dirty="0" smtClean="0">
                <a:ln w="11430"/>
                <a:solidFill>
                  <a:srgbClr val="FFFF00"/>
                </a:solidFill>
                <a:latin typeface="Times New Roman" pitchFamily="18" charset="0"/>
                <a:cs typeface="Times New Roman" pitchFamily="18" charset="0"/>
              </a:rPr>
              <a:t>которая обозначает признак предмета и отвечает на вопросы</a:t>
            </a:r>
          </a:p>
          <a:p>
            <a:pPr algn="ctr">
              <a:defRPr/>
            </a:pPr>
            <a:r>
              <a:rPr lang="ru-RU" sz="2400" b="1" dirty="0" smtClean="0">
                <a:ln w="11430"/>
                <a:solidFill>
                  <a:srgbClr val="FFFF00"/>
                </a:solidFill>
                <a:latin typeface="Times New Roman" pitchFamily="18" charset="0"/>
                <a:cs typeface="Times New Roman" pitchFamily="18" charset="0"/>
              </a:rPr>
              <a:t>Какой? Чей?</a:t>
            </a: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Дайте определение имени прилагательного.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728" y="1000108"/>
            <a:ext cx="6400800" cy="1752600"/>
          </a:xfrm>
        </p:spPr>
        <p:txBody>
          <a:bodyPr>
            <a:normAutofit/>
          </a:bodyPr>
          <a:lstStyle/>
          <a:p>
            <a:r>
              <a:rPr lang="ru-RU" sz="7200" b="1" dirty="0" smtClean="0">
                <a:solidFill>
                  <a:schemeClr val="tx1"/>
                </a:solidFill>
                <a:latin typeface="Monotype Corsiva" pitchFamily="66" charset="0"/>
              </a:rPr>
              <a:t>«Вопрос-ответ»</a:t>
            </a:r>
            <a:endParaRPr lang="ru-RU" sz="7200" b="1" dirty="0">
              <a:solidFill>
                <a:schemeClr val="tx1"/>
              </a:solidFill>
              <a:latin typeface="Monotype Corsiva" pitchFamily="66" charset="0"/>
            </a:endParaRPr>
          </a:p>
        </p:txBody>
      </p:sp>
      <p:pic>
        <p:nvPicPr>
          <p:cNvPr id="1026" name="Picture 2" descr="https://dbelyaev.ru/uploads/2013/03/s-2013-03-10-v-10.00.18.png"/>
          <p:cNvPicPr>
            <a:picLocks noChangeAspect="1" noChangeArrowheads="1"/>
          </p:cNvPicPr>
          <p:nvPr/>
        </p:nvPicPr>
        <p:blipFill>
          <a:blip r:embed="rId2"/>
          <a:srcRect/>
          <a:stretch>
            <a:fillRect/>
          </a:stretch>
        </p:blipFill>
        <p:spPr bwMode="auto">
          <a:xfrm>
            <a:off x="2500298" y="2500306"/>
            <a:ext cx="4357718" cy="312785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defRPr/>
            </a:pPr>
            <a:r>
              <a:rPr lang="ru-RU" sz="2400" b="1" dirty="0" smtClean="0">
                <a:solidFill>
                  <a:srgbClr val="FFFF00"/>
                </a:solidFill>
              </a:rPr>
              <a:t>Наречие - это неизменяемая часть речи, которая обозначает </a:t>
            </a:r>
          </a:p>
          <a:p>
            <a:pPr algn="ctr">
              <a:defRPr/>
            </a:pPr>
            <a:r>
              <a:rPr lang="ru-RU" sz="2400" b="1" dirty="0" smtClean="0">
                <a:solidFill>
                  <a:srgbClr val="FFFF00"/>
                </a:solidFill>
              </a:rPr>
              <a:t>признак действия, признак другого признака,  </a:t>
            </a:r>
            <a:r>
              <a:rPr lang="ru-RU" sz="2400" dirty="0" smtClean="0">
                <a:solidFill>
                  <a:srgbClr val="FFFF00"/>
                </a:solidFill>
              </a:rPr>
              <a:t/>
            </a:r>
            <a:br>
              <a:rPr lang="ru-RU" sz="2400" dirty="0" smtClean="0">
                <a:solidFill>
                  <a:srgbClr val="FFFF00"/>
                </a:solidFill>
              </a:rPr>
            </a:br>
            <a:r>
              <a:rPr lang="ru-RU" sz="2400" b="1" dirty="0" smtClean="0">
                <a:solidFill>
                  <a:srgbClr val="FFFF00"/>
                </a:solidFill>
              </a:rPr>
              <a:t> реже признак предмета</a:t>
            </a:r>
            <a:r>
              <a:rPr lang="ru-RU" sz="2400" b="1" dirty="0" smtClean="0"/>
              <a:t>.  </a:t>
            </a:r>
            <a:r>
              <a:rPr lang="ru-RU" sz="2400" b="1" dirty="0" smtClean="0">
                <a:solidFill>
                  <a:srgbClr val="FFFF00"/>
                </a:solidFill>
              </a:rPr>
              <a:t>Отвечает на вопросы </a:t>
            </a:r>
          </a:p>
          <a:p>
            <a:pPr algn="ctr">
              <a:defRPr/>
            </a:pPr>
            <a:r>
              <a:rPr lang="ru-RU" sz="2400" dirty="0" smtClean="0">
                <a:solidFill>
                  <a:srgbClr val="FFFF00"/>
                </a:solidFill>
              </a:rPr>
              <a:t>где?», «когда?», «куда?», «откуда?», «почему?», «зачем?», «как?</a:t>
            </a:r>
            <a:r>
              <a:rPr lang="ru-RU" sz="2400" b="1" dirty="0" smtClean="0">
                <a:solidFill>
                  <a:srgbClr val="FFFF00"/>
                </a:solidFill>
              </a:rPr>
              <a:t>  </a:t>
            </a: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Наречие – это?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defRPr/>
            </a:pPr>
            <a:r>
              <a:rPr lang="ru-RU" sz="2400" dirty="0" smtClean="0">
                <a:solidFill>
                  <a:srgbClr val="FFFF00"/>
                </a:solidFill>
              </a:rPr>
              <a:t>Самостоятельная </a:t>
            </a:r>
            <a:r>
              <a:rPr lang="ru-RU" sz="2400" dirty="0" smtClean="0">
                <a:solidFill>
                  <a:srgbClr val="FFFF00"/>
                </a:solidFill>
                <a:hlinkClick r:id="rId3" tooltip="Часть речи"/>
              </a:rPr>
              <a:t>часть речи</a:t>
            </a:r>
            <a:r>
              <a:rPr lang="ru-RU" sz="2400" dirty="0" smtClean="0">
                <a:solidFill>
                  <a:srgbClr val="FFFF00"/>
                </a:solidFill>
              </a:rPr>
              <a:t>, которая обозначает </a:t>
            </a:r>
          </a:p>
          <a:p>
            <a:pPr algn="ctr">
              <a:defRPr/>
            </a:pPr>
            <a:r>
              <a:rPr lang="ru-RU" sz="2400" dirty="0" smtClean="0">
                <a:solidFill>
                  <a:srgbClr val="FFFF00"/>
                </a:solidFill>
                <a:hlinkClick r:id="rId4" tooltip="Состояние"/>
              </a:rPr>
              <a:t>состояние</a:t>
            </a:r>
            <a:r>
              <a:rPr lang="ru-RU" sz="2400" dirty="0" smtClean="0">
                <a:solidFill>
                  <a:srgbClr val="FFFF00"/>
                </a:solidFill>
              </a:rPr>
              <a:t> или </a:t>
            </a:r>
            <a:r>
              <a:rPr lang="ru-RU" sz="2400" dirty="0" smtClean="0">
                <a:solidFill>
                  <a:srgbClr val="FFFF00"/>
                </a:solidFill>
                <a:hlinkClick r:id="rId5" tooltip="Деятельность"/>
              </a:rPr>
              <a:t>действие</a:t>
            </a:r>
            <a:r>
              <a:rPr lang="ru-RU" sz="2400" dirty="0" smtClean="0">
                <a:solidFill>
                  <a:srgbClr val="FFFF00"/>
                </a:solidFill>
              </a:rPr>
              <a:t> </a:t>
            </a:r>
          </a:p>
          <a:p>
            <a:pPr algn="ctr">
              <a:defRPr/>
            </a:pPr>
            <a:r>
              <a:rPr lang="ru-RU" sz="2400" dirty="0" smtClean="0">
                <a:solidFill>
                  <a:srgbClr val="FFFF00"/>
                </a:solidFill>
              </a:rPr>
              <a:t>предмета и отвечает на </a:t>
            </a:r>
            <a:r>
              <a:rPr lang="ru-RU" sz="2400" dirty="0" smtClean="0">
                <a:solidFill>
                  <a:srgbClr val="FFFF00"/>
                </a:solidFill>
                <a:hlinkClick r:id="rId6" tooltip="Вопрос"/>
              </a:rPr>
              <a:t>вопросы</a:t>
            </a:r>
            <a:r>
              <a:rPr lang="ru-RU" sz="2400" dirty="0" smtClean="0">
                <a:solidFill>
                  <a:srgbClr val="FFFF00"/>
                </a:solidFill>
              </a:rPr>
              <a:t> </a:t>
            </a:r>
            <a:r>
              <a:rPr lang="ru-RU" sz="2400" i="1" dirty="0" smtClean="0">
                <a:solidFill>
                  <a:srgbClr val="FFFF00"/>
                </a:solidFill>
              </a:rPr>
              <a:t>что делать?</a:t>
            </a:r>
            <a:r>
              <a:rPr lang="ru-RU" sz="2400" dirty="0" smtClean="0">
                <a:solidFill>
                  <a:srgbClr val="FFFF00"/>
                </a:solidFill>
              </a:rPr>
              <a:t> </a:t>
            </a:r>
            <a:r>
              <a:rPr lang="ru-RU" sz="2400" i="1" dirty="0" smtClean="0">
                <a:solidFill>
                  <a:srgbClr val="FFFF00"/>
                </a:solidFill>
              </a:rPr>
              <a:t>что сделать</a:t>
            </a:r>
            <a:r>
              <a:rPr lang="ru-RU" sz="2400" i="1" dirty="0" smtClean="0"/>
              <a:t>?</a:t>
            </a: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7"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Глагол – это?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r>
              <a:rPr lang="ru-RU" sz="2400" b="1" dirty="0" smtClean="0">
                <a:solidFill>
                  <a:schemeClr val="bg1"/>
                </a:solidFill>
                <a:latin typeface="Times New Roman" pitchFamily="18" charset="0"/>
                <a:cs typeface="Times New Roman" pitchFamily="18" charset="0"/>
              </a:rPr>
              <a:t>Имя числительное</a:t>
            </a:r>
            <a:r>
              <a:rPr lang="ru-RU" sz="2400" dirty="0" smtClean="0">
                <a:solidFill>
                  <a:schemeClr val="bg1"/>
                </a:solidFill>
                <a:latin typeface="Times New Roman" pitchFamily="18" charset="0"/>
                <a:cs typeface="Times New Roman" pitchFamily="18" charset="0"/>
              </a:rPr>
              <a:t> — это самостоятельная часть речи, </a:t>
            </a:r>
          </a:p>
          <a:p>
            <a:pPr algn="ctr"/>
            <a:r>
              <a:rPr lang="ru-RU" sz="2400" dirty="0" smtClean="0">
                <a:solidFill>
                  <a:schemeClr val="bg1"/>
                </a:solidFill>
                <a:latin typeface="Times New Roman" pitchFamily="18" charset="0"/>
                <a:cs typeface="Times New Roman" pitchFamily="18" charset="0"/>
              </a:rPr>
              <a:t>которая обозначает число, </a:t>
            </a:r>
          </a:p>
          <a:p>
            <a:pPr algn="ctr"/>
            <a:r>
              <a:rPr lang="ru-RU" sz="2400" dirty="0" smtClean="0">
                <a:solidFill>
                  <a:schemeClr val="bg1"/>
                </a:solidFill>
                <a:latin typeface="Times New Roman" pitchFamily="18" charset="0"/>
                <a:cs typeface="Times New Roman" pitchFamily="18" charset="0"/>
              </a:rPr>
              <a:t>количество и порядок предметов. </a:t>
            </a:r>
          </a:p>
          <a:p>
            <a:pPr algn="ctr"/>
            <a:r>
              <a:rPr lang="ru-RU" sz="2400" dirty="0" smtClean="0">
                <a:solidFill>
                  <a:schemeClr val="bg1"/>
                </a:solidFill>
                <a:latin typeface="Times New Roman" pitchFamily="18" charset="0"/>
                <a:cs typeface="Times New Roman" pitchFamily="18" charset="0"/>
              </a:rPr>
              <a:t>Отвечает на вопросы: сколько? который?</a:t>
            </a:r>
          </a:p>
          <a:p>
            <a:r>
              <a:rPr lang="ru-RU" sz="2400" dirty="0" smtClean="0"/>
              <a:t/>
            </a:r>
            <a:br>
              <a:rPr lang="ru-RU" sz="2400" dirty="0" smtClean="0"/>
            </a:b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Имя числительное – это?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defRPr/>
            </a:pPr>
            <a:r>
              <a:rPr lang="ru-RU" sz="2000" dirty="0" err="1" smtClean="0">
                <a:solidFill>
                  <a:schemeClr val="bg1"/>
                </a:solidFill>
              </a:rPr>
              <a:t>Местоиме́ние</a:t>
            </a:r>
            <a:r>
              <a:rPr lang="ru-RU" sz="2000" dirty="0" smtClean="0">
                <a:solidFill>
                  <a:schemeClr val="bg1"/>
                </a:solidFill>
              </a:rPr>
              <a:t> — </a:t>
            </a:r>
            <a:r>
              <a:rPr lang="ru-RU" sz="2000" dirty="0" smtClean="0">
                <a:solidFill>
                  <a:schemeClr val="bg1"/>
                </a:solidFill>
                <a:hlinkClick r:id="rId3" tooltip="Часть речи"/>
              </a:rPr>
              <a:t>часть речи</a:t>
            </a:r>
            <a:r>
              <a:rPr lang="ru-RU" sz="2000" dirty="0" smtClean="0">
                <a:solidFill>
                  <a:schemeClr val="bg1"/>
                </a:solidFill>
              </a:rPr>
              <a:t>, которая указывает на предметы,</a:t>
            </a:r>
          </a:p>
          <a:p>
            <a:pPr algn="ctr">
              <a:defRPr/>
            </a:pPr>
            <a:r>
              <a:rPr lang="ru-RU" sz="2000" dirty="0" smtClean="0">
                <a:solidFill>
                  <a:schemeClr val="bg1"/>
                </a:solidFill>
              </a:rPr>
              <a:t> признаки, количество, но не называет их. </a:t>
            </a:r>
          </a:p>
          <a:p>
            <a:pPr algn="ctr">
              <a:defRPr/>
            </a:pPr>
            <a:r>
              <a:rPr lang="ru-RU" sz="2000" dirty="0" smtClean="0">
                <a:solidFill>
                  <a:schemeClr val="bg1"/>
                </a:solidFill>
              </a:rPr>
              <a:t>К местоимению можно задать вопросы: кто? что? (я, он, мы); какой? чей? </a:t>
            </a:r>
          </a:p>
          <a:p>
            <a:pPr algn="ctr">
              <a:defRPr/>
            </a:pPr>
            <a:r>
              <a:rPr lang="ru-RU" sz="2000" dirty="0" smtClean="0">
                <a:solidFill>
                  <a:schemeClr val="bg1"/>
                </a:solidFill>
              </a:rPr>
              <a:t>(этот, наш); как? где? когда? (так, там, тогда) и др.</a:t>
            </a:r>
          </a:p>
          <a:p>
            <a:pPr algn="ctr">
              <a:defRPr/>
            </a:pPr>
            <a:endParaRPr lang="ru-RU" sz="1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r>
              <a:rPr lang="ru-RU" sz="2400" dirty="0" smtClean="0"/>
              <a:t/>
            </a:r>
            <a:br>
              <a:rPr lang="ru-RU" sz="2400" dirty="0" smtClean="0"/>
            </a:b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Местоимение</a:t>
            </a:r>
            <a:r>
              <a:rPr lang="ru-RU" sz="2800" dirty="0" smtClean="0"/>
              <a:t> </a:t>
            </a:r>
            <a:r>
              <a:rPr lang="ru-RU" sz="2800" dirty="0" smtClean="0">
                <a:solidFill>
                  <a:schemeClr val="bg1"/>
                </a:solidFill>
              </a:rPr>
              <a:t>– это?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Вопрос</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081" name="Rectangle 9"/>
          <p:cNvSpPr>
            <a:spLocks noChangeAspect="1" noChangeArrowheads="1"/>
          </p:cNvSpPr>
          <p:nvPr/>
        </p:nvSpPr>
        <p:spPr bwMode="auto">
          <a:xfrm>
            <a:off x="0" y="2848428"/>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Ответ</a:t>
            </a:r>
          </a:p>
          <a:p>
            <a:pPr algn="ctr">
              <a:defRPr/>
            </a:pPr>
            <a:r>
              <a:rPr lang="ru-RU" sz="2000" b="1" dirty="0" smtClean="0">
                <a:solidFill>
                  <a:schemeClr val="bg1"/>
                </a:solidFill>
              </a:rPr>
              <a:t>Причастие</a:t>
            </a:r>
            <a:r>
              <a:rPr lang="ru-RU" sz="2000" dirty="0" smtClean="0">
                <a:solidFill>
                  <a:schemeClr val="bg1"/>
                </a:solidFill>
              </a:rPr>
              <a:t> - особая форма глагола, </a:t>
            </a:r>
          </a:p>
          <a:p>
            <a:pPr algn="ctr">
              <a:defRPr/>
            </a:pPr>
            <a:r>
              <a:rPr lang="ru-RU" sz="2000" dirty="0" smtClean="0">
                <a:solidFill>
                  <a:schemeClr val="bg1"/>
                </a:solidFill>
              </a:rPr>
              <a:t>которая обозначает признак предмета по действию </a:t>
            </a:r>
          </a:p>
          <a:p>
            <a:pPr algn="ctr">
              <a:defRPr/>
            </a:pPr>
            <a:r>
              <a:rPr lang="ru-RU" sz="2000" dirty="0" smtClean="0">
                <a:solidFill>
                  <a:schemeClr val="bg1"/>
                </a:solidFill>
              </a:rPr>
              <a:t>и отвечает на вопросы какой? какая? какое? какие?</a:t>
            </a:r>
            <a:endParaRPr lang="ru-RU" sz="1400"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a:p>
            <a:r>
              <a:rPr lang="ru-RU" sz="2400" dirty="0" smtClean="0"/>
              <a:t/>
            </a:r>
            <a:br>
              <a:rPr lang="ru-RU" sz="2400" dirty="0" smtClean="0"/>
            </a:br>
            <a:endParaRPr lang="en-US" sz="2400" b="1" dirty="0">
              <a:ln w="11430"/>
              <a:solidFill>
                <a:srgbClr val="FFFF00"/>
              </a:solidFill>
              <a:latin typeface="Times New Roman" pitchFamily="18" charset="0"/>
              <a:cs typeface="Times New Roman" pitchFamily="18" charset="0"/>
            </a:endParaRPr>
          </a:p>
        </p:txBody>
      </p:sp>
      <p:sp>
        <p:nvSpPr>
          <p:cNvPr id="3083" name="AutoShape 11">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3" name="TextBox 2"/>
          <p:cNvSpPr txBox="1"/>
          <p:nvPr/>
        </p:nvSpPr>
        <p:spPr>
          <a:xfrm>
            <a:off x="925975" y="1840375"/>
            <a:ext cx="7731888" cy="523220"/>
          </a:xfrm>
          <a:prstGeom prst="rect">
            <a:avLst/>
          </a:prstGeom>
          <a:noFill/>
        </p:spPr>
        <p:txBody>
          <a:bodyPr wrap="square" rtlCol="0">
            <a:spAutoFit/>
          </a:bodyPr>
          <a:lstStyle/>
          <a:p>
            <a:r>
              <a:rPr lang="ru-RU" sz="2800" dirty="0" smtClean="0">
                <a:solidFill>
                  <a:schemeClr val="bg1"/>
                </a:solidFill>
              </a:rPr>
              <a:t>Причастие</a:t>
            </a:r>
            <a:r>
              <a:rPr lang="ru-RU" sz="2800" dirty="0" smtClean="0"/>
              <a:t> </a:t>
            </a:r>
            <a:r>
              <a:rPr lang="ru-RU" sz="2800" dirty="0" smtClean="0">
                <a:solidFill>
                  <a:schemeClr val="bg1"/>
                </a:solidFill>
              </a:rPr>
              <a:t>– это?</a:t>
            </a:r>
            <a:endParaRPr lang="ru-RU" sz="2800" dirty="0">
              <a:solidFill>
                <a:schemeClr val="bg1"/>
              </a:solidFill>
            </a:endParaRPr>
          </a:p>
        </p:txBody>
      </p:sp>
      <p:pic>
        <p:nvPicPr>
          <p:cNvPr id="8" name="Picture 2" descr="C:\Users\Александр\Desktop\дебют\картинки\m070_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152337">
            <a:off x="532358" y="345246"/>
            <a:ext cx="973885" cy="11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onotype Corsiva" pitchFamily="66" charset="0"/>
              </a:rPr>
              <a:t>Конкурс «Грамотей»</a:t>
            </a:r>
            <a:endParaRPr lang="ru-RU" b="1" dirty="0">
              <a:latin typeface="Monotype Corsiva" pitchFamily="66" charset="0"/>
            </a:endParaRPr>
          </a:p>
        </p:txBody>
      </p:sp>
      <p:sp>
        <p:nvSpPr>
          <p:cNvPr id="43009" name="Rectangle 1"/>
          <p:cNvSpPr>
            <a:spLocks noChangeArrowheads="1"/>
          </p:cNvSpPr>
          <p:nvPr/>
        </p:nvSpPr>
        <p:spPr bwMode="auto">
          <a:xfrm>
            <a:off x="500034" y="2071678"/>
            <a:ext cx="84296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Придумайте слова на каждую букву слова «яблочки».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Сколько букв в сумме окажется в</a:t>
            </a:r>
            <a:r>
              <a:rPr kumimoji="0" lang="ru-RU" sz="3200" b="1" i="1"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словах</a:t>
            </a:r>
            <a:r>
              <a:rPr kumimoji="0" lang="ru-RU" sz="32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(более длинные слова), тот получает</a:t>
            </a:r>
            <a:r>
              <a:rPr kumimoji="0" lang="ru-RU" sz="3200" b="1" i="1"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столько баллов. </a:t>
            </a:r>
            <a:endParaRPr kumimoji="0" lang="ru-RU" sz="3200" b="0" i="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a:xfrm>
            <a:off x="0" y="0"/>
            <a:ext cx="9144000" cy="6858000"/>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a:glow rad="101600">
              <a:schemeClr val="accent1">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algn="ctr" fontAlgn="auto">
              <a:spcBef>
                <a:spcPct val="20000"/>
              </a:spcBef>
              <a:spcAft>
                <a:spcPts val="0"/>
              </a:spcAft>
              <a:buFont typeface="Arial" pitchFamily="34" charset="0"/>
              <a:buNone/>
              <a:defRPr/>
            </a:pPr>
            <a:r>
              <a:rPr lang="ru-RU" sz="4000" b="1" i="1" dirty="0">
                <a:solidFill>
                  <a:srgbClr val="FF0000"/>
                </a:solidFill>
                <a:latin typeface="Arial" pitchFamily="34" charset="0"/>
                <a:cs typeface="Arial" pitchFamily="34" charset="0"/>
              </a:rPr>
              <a:t> </a:t>
            </a:r>
          </a:p>
        </p:txBody>
      </p:sp>
      <p:sp>
        <p:nvSpPr>
          <p:cNvPr id="2" name="Прямоугольник 1"/>
          <p:cNvSpPr/>
          <p:nvPr/>
        </p:nvSpPr>
        <p:spPr>
          <a:xfrm>
            <a:off x="1142976" y="142852"/>
            <a:ext cx="7572428"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a:p>
            <a:pPr algn="ctr"/>
            <a:endParaRPr lang="ru-RU"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p:txBody>
      </p:sp>
      <p:sp>
        <p:nvSpPr>
          <p:cNvPr id="4" name="Прямоугольник 3"/>
          <p:cNvSpPr/>
          <p:nvPr/>
        </p:nvSpPr>
        <p:spPr>
          <a:xfrm>
            <a:off x="317899" y="357166"/>
            <a:ext cx="8642238" cy="1015663"/>
          </a:xfrm>
          <a:prstGeom prst="rect">
            <a:avLst/>
          </a:prstGeom>
          <a:noFill/>
        </p:spPr>
        <p:txBody>
          <a:bodyPr wrap="none" lIns="91440" tIns="45720" rIns="91440" bIns="45720">
            <a:spAutoFit/>
          </a:bodyPr>
          <a:lstStyle/>
          <a:p>
            <a:pPr algn="ct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Собери пословицу</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099" name="Picture 3"/>
          <p:cNvPicPr>
            <a:picLocks noChangeAspect="1" noChangeArrowheads="1"/>
          </p:cNvPicPr>
          <p:nvPr/>
        </p:nvPicPr>
        <p:blipFill>
          <a:blip r:embed="rId2" cstate="print"/>
          <a:srcRect b="12283"/>
          <a:stretch>
            <a:fillRect/>
          </a:stretch>
        </p:blipFill>
        <p:spPr bwMode="auto">
          <a:xfrm>
            <a:off x="107504" y="1412776"/>
            <a:ext cx="2574383" cy="4032448"/>
          </a:xfrm>
          <a:prstGeom prst="rect">
            <a:avLst/>
          </a:prstGeom>
          <a:noFill/>
          <a:ln w="9525">
            <a:noFill/>
            <a:miter lim="800000"/>
            <a:headEnd/>
            <a:tailEnd/>
          </a:ln>
        </p:spPr>
      </p:pic>
      <p:sp>
        <p:nvSpPr>
          <p:cNvPr id="8" name="TextBox 7"/>
          <p:cNvSpPr txBox="1"/>
          <p:nvPr/>
        </p:nvSpPr>
        <p:spPr>
          <a:xfrm>
            <a:off x="3275856" y="1556792"/>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без </a:t>
            </a:r>
            <a:endParaRPr lang="ru-RU" sz="6000" b="1" dirty="0">
              <a:solidFill>
                <a:srgbClr val="FFFF00"/>
              </a:solidFill>
            </a:endParaRPr>
          </a:p>
        </p:txBody>
      </p:sp>
      <p:sp>
        <p:nvSpPr>
          <p:cNvPr id="9" name="TextBox 8"/>
          <p:cNvSpPr txBox="1"/>
          <p:nvPr/>
        </p:nvSpPr>
        <p:spPr>
          <a:xfrm>
            <a:off x="4932040" y="1556792"/>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не </a:t>
            </a:r>
            <a:endParaRPr lang="ru-RU" sz="6000" b="1" dirty="0">
              <a:solidFill>
                <a:srgbClr val="FFFF00"/>
              </a:solidFill>
            </a:endParaRPr>
          </a:p>
        </p:txBody>
      </p:sp>
      <p:sp>
        <p:nvSpPr>
          <p:cNvPr id="10" name="TextBox 9"/>
          <p:cNvSpPr txBox="1"/>
          <p:nvPr/>
        </p:nvSpPr>
        <p:spPr>
          <a:xfrm>
            <a:off x="5004048" y="2924944"/>
            <a:ext cx="216024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тишь </a:t>
            </a:r>
            <a:endParaRPr lang="ru-RU" sz="6000" b="1" dirty="0">
              <a:solidFill>
                <a:srgbClr val="FFFF00"/>
              </a:solidFill>
            </a:endParaRPr>
          </a:p>
        </p:txBody>
      </p:sp>
      <p:sp>
        <p:nvSpPr>
          <p:cNvPr id="11" name="TextBox 10"/>
          <p:cNvSpPr txBox="1"/>
          <p:nvPr/>
        </p:nvSpPr>
        <p:spPr>
          <a:xfrm>
            <a:off x="7020272" y="1556792"/>
            <a:ext cx="1584176"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ско</a:t>
            </a:r>
            <a:r>
              <a:rPr lang="ru-RU" sz="6000" b="1" dirty="0" smtClean="0">
                <a:solidFill>
                  <a:srgbClr val="FFFF00"/>
                </a:solidFill>
              </a:rPr>
              <a:t> </a:t>
            </a:r>
            <a:endParaRPr lang="ru-RU" sz="6000" b="1" dirty="0">
              <a:solidFill>
                <a:srgbClr val="FFFF00"/>
              </a:solidFill>
            </a:endParaRPr>
          </a:p>
        </p:txBody>
      </p:sp>
      <p:sp>
        <p:nvSpPr>
          <p:cNvPr id="12" name="TextBox 11"/>
          <p:cNvSpPr txBox="1"/>
          <p:nvPr/>
        </p:nvSpPr>
        <p:spPr>
          <a:xfrm>
            <a:off x="3347864" y="2924944"/>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са</a:t>
            </a:r>
            <a:r>
              <a:rPr lang="ru-RU" sz="6000" b="1" dirty="0" smtClean="0">
                <a:solidFill>
                  <a:srgbClr val="FFFF00"/>
                </a:solidFill>
              </a:rPr>
              <a:t> </a:t>
            </a:r>
            <a:endParaRPr lang="ru-RU" sz="6000" b="1" dirty="0">
              <a:solidFill>
                <a:srgbClr val="FFFF00"/>
              </a:solidFill>
            </a:endParaRPr>
          </a:p>
        </p:txBody>
      </p:sp>
      <p:sp>
        <p:nvSpPr>
          <p:cNvPr id="13" name="TextBox 12"/>
          <p:cNvSpPr txBox="1"/>
          <p:nvPr/>
        </p:nvSpPr>
        <p:spPr>
          <a:xfrm>
            <a:off x="1331640" y="5661248"/>
            <a:ext cx="1584176"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рус </a:t>
            </a:r>
            <a:endParaRPr lang="ru-RU" sz="6000" b="1" dirty="0">
              <a:solidFill>
                <a:srgbClr val="FFFF00"/>
              </a:solidFill>
            </a:endParaRPr>
          </a:p>
        </p:txBody>
      </p:sp>
      <p:sp>
        <p:nvSpPr>
          <p:cNvPr id="14" name="TextBox 13"/>
          <p:cNvSpPr txBox="1"/>
          <p:nvPr/>
        </p:nvSpPr>
        <p:spPr>
          <a:xfrm>
            <a:off x="7452320" y="2924944"/>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по </a:t>
            </a:r>
            <a:endParaRPr lang="ru-RU" sz="6000" b="1" dirty="0">
              <a:solidFill>
                <a:srgbClr val="FFFF00"/>
              </a:solidFill>
            </a:endParaRPr>
          </a:p>
        </p:txBody>
      </p:sp>
      <p:sp>
        <p:nvSpPr>
          <p:cNvPr id="15" name="TextBox 14"/>
          <p:cNvSpPr txBox="1"/>
          <p:nvPr/>
        </p:nvSpPr>
        <p:spPr>
          <a:xfrm>
            <a:off x="3347864" y="4365104"/>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го </a:t>
            </a:r>
            <a:endParaRPr lang="ru-RU" sz="6000" b="1" dirty="0">
              <a:solidFill>
                <a:srgbClr val="FFFF00"/>
              </a:solidFill>
            </a:endParaRPr>
          </a:p>
        </p:txBody>
      </p:sp>
      <p:sp>
        <p:nvSpPr>
          <p:cNvPr id="16" name="TextBox 15"/>
          <p:cNvSpPr txBox="1"/>
          <p:nvPr/>
        </p:nvSpPr>
        <p:spPr>
          <a:xfrm>
            <a:off x="8207896" y="4581128"/>
            <a:ext cx="936104"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я </a:t>
            </a:r>
            <a:endParaRPr lang="ru-RU" sz="6000" b="1" dirty="0">
              <a:solidFill>
                <a:srgbClr val="FFFF00"/>
              </a:solidFill>
            </a:endParaRPr>
          </a:p>
        </p:txBody>
      </p:sp>
      <p:sp>
        <p:nvSpPr>
          <p:cNvPr id="17" name="TextBox 16"/>
          <p:cNvSpPr txBox="1"/>
          <p:nvPr/>
        </p:nvSpPr>
        <p:spPr>
          <a:xfrm>
            <a:off x="6660232" y="4149080"/>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зы</a:t>
            </a:r>
            <a:r>
              <a:rPr lang="ru-RU" sz="6000" b="1" dirty="0" smtClean="0">
                <a:solidFill>
                  <a:srgbClr val="FFFF00"/>
                </a:solidFill>
              </a:rPr>
              <a:t> </a:t>
            </a:r>
            <a:endParaRPr lang="ru-RU" sz="6000" b="1" dirty="0">
              <a:solidFill>
                <a:srgbClr val="FFFF00"/>
              </a:solidFill>
            </a:endParaRPr>
          </a:p>
        </p:txBody>
      </p:sp>
      <p:sp>
        <p:nvSpPr>
          <p:cNvPr id="18" name="TextBox 17"/>
          <p:cNvSpPr txBox="1"/>
          <p:nvPr/>
        </p:nvSpPr>
        <p:spPr>
          <a:xfrm>
            <a:off x="5004048" y="5661248"/>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ка</a:t>
            </a:r>
            <a:r>
              <a:rPr lang="ru-RU" sz="6000" b="1" dirty="0" smtClean="0">
                <a:solidFill>
                  <a:srgbClr val="FFFF00"/>
                </a:solidFill>
              </a:rPr>
              <a:t> </a:t>
            </a:r>
            <a:endParaRPr lang="ru-RU" sz="6000" b="1" dirty="0">
              <a:solidFill>
                <a:srgbClr val="FFFF00"/>
              </a:solidFill>
            </a:endParaRPr>
          </a:p>
        </p:txBody>
      </p:sp>
      <p:sp>
        <p:nvSpPr>
          <p:cNvPr id="19" name="TextBox 18"/>
          <p:cNvSpPr txBox="1"/>
          <p:nvPr/>
        </p:nvSpPr>
        <p:spPr>
          <a:xfrm>
            <a:off x="3275856" y="5661248"/>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ло</a:t>
            </a:r>
            <a:r>
              <a:rPr lang="ru-RU" sz="6000" b="1" dirty="0" smtClean="0">
                <a:solidFill>
                  <a:srgbClr val="FFFF00"/>
                </a:solidFill>
              </a:rPr>
              <a:t> </a:t>
            </a:r>
            <a:endParaRPr lang="ru-RU" sz="6000" b="1" dirty="0">
              <a:solidFill>
                <a:srgbClr val="FFFF00"/>
              </a:solidFill>
            </a:endParaRPr>
          </a:p>
        </p:txBody>
      </p:sp>
      <p:sp>
        <p:nvSpPr>
          <p:cNvPr id="20" name="TextBox 19"/>
          <p:cNvSpPr txBox="1"/>
          <p:nvPr/>
        </p:nvSpPr>
        <p:spPr>
          <a:xfrm>
            <a:off x="251520" y="5661248"/>
            <a:ext cx="792088"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и </a:t>
            </a:r>
            <a:endParaRPr lang="ru-RU" sz="6000" b="1" dirty="0">
              <a:solidFill>
                <a:srgbClr val="FFFF00"/>
              </a:solidFill>
            </a:endParaRPr>
          </a:p>
        </p:txBody>
      </p:sp>
      <p:sp>
        <p:nvSpPr>
          <p:cNvPr id="21" name="TextBox 20"/>
          <p:cNvSpPr txBox="1"/>
          <p:nvPr/>
        </p:nvSpPr>
        <p:spPr>
          <a:xfrm>
            <a:off x="5076056" y="4365104"/>
            <a:ext cx="144016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smtClean="0">
                <a:solidFill>
                  <a:srgbClr val="FFFF00"/>
                </a:solidFill>
              </a:rPr>
              <a:t>га </a:t>
            </a:r>
            <a:endParaRPr lang="ru-RU" sz="6000" b="1" dirty="0">
              <a:solidFill>
                <a:srgbClr val="FFFF00"/>
              </a:solidFill>
            </a:endParaRPr>
          </a:p>
        </p:txBody>
      </p:sp>
      <p:sp>
        <p:nvSpPr>
          <p:cNvPr id="22" name="TextBox 21"/>
          <p:cNvSpPr txBox="1"/>
          <p:nvPr/>
        </p:nvSpPr>
        <p:spPr>
          <a:xfrm>
            <a:off x="6660232" y="5661248"/>
            <a:ext cx="1584176"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6000" b="1" dirty="0" err="1" smtClean="0">
                <a:solidFill>
                  <a:srgbClr val="FFFF00"/>
                </a:solidFill>
              </a:rPr>
              <a:t>ско</a:t>
            </a:r>
            <a:r>
              <a:rPr lang="ru-RU" sz="6000" b="1" dirty="0" smtClean="0">
                <a:solidFill>
                  <a:srgbClr val="FFFF00"/>
                </a:solidFill>
              </a:rPr>
              <a:t> </a:t>
            </a:r>
            <a:endParaRPr lang="ru-RU" sz="6000" b="1" dirty="0">
              <a:solidFill>
                <a:srgbClr val="FFFF00"/>
              </a:solidFill>
            </a:endParaRPr>
          </a:p>
        </p:txBody>
      </p:sp>
      <p:sp>
        <p:nvSpPr>
          <p:cNvPr id="23" name="TextBox 22"/>
          <p:cNvSpPr txBox="1"/>
          <p:nvPr/>
        </p:nvSpPr>
        <p:spPr>
          <a:xfrm>
            <a:off x="3059832" y="2420888"/>
            <a:ext cx="5832648" cy="400110"/>
          </a:xfrm>
          <a:prstGeom prst="rect">
            <a:avLst/>
          </a:prstGeom>
          <a:ln>
            <a:solidFill>
              <a:srgbClr val="8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dirty="0" smtClean="0">
                <a:solidFill>
                  <a:srgbClr val="002060"/>
                </a:solidFill>
              </a:rPr>
              <a:t>Без русского языка не сколотишь и сапога.</a:t>
            </a:r>
            <a:endParaRPr lang="ru-RU" sz="20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amond(out)">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20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20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2000"/>
                                        <p:tgtEl>
                                          <p:spTgt spid="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2000"/>
                                        <p:tgtEl>
                                          <p:spTgt spid="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20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2000"/>
                                        <p:tgtEl>
                                          <p:spTgt spid="1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2000"/>
                                        <p:tgtEl>
                                          <p:spTgt spid="2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2000"/>
                                        <p:tgtEl>
                                          <p:spTgt spid="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2000"/>
                                        <p:tgtEl>
                                          <p:spTgt spid="1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2000"/>
                                        <p:tgtEl>
                                          <p:spTgt spid="2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2000"/>
                                        <p:tgtEl>
                                          <p:spTgt spid="1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2000"/>
                                        <p:tgtEl>
                                          <p:spTgt spid="1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2000"/>
                                        <p:tgtEl>
                                          <p:spTgt spid="1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xit" presetSubtype="16" fill="hold" grpId="1" nodeType="clickEffect">
                                  <p:stCondLst>
                                    <p:cond delay="0"/>
                                  </p:stCondLst>
                                  <p:childTnLst>
                                    <p:animEffect transition="out" filter="circle(in)">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6" presetClass="exit" presetSubtype="16" fill="hold" grpId="1" nodeType="withEffect">
                                  <p:stCondLst>
                                    <p:cond delay="0"/>
                                  </p:stCondLst>
                                  <p:childTnLst>
                                    <p:animEffect transition="out" filter="circle(in)">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6" presetClass="exit" presetSubtype="16" fill="hold" grpId="1" nodeType="withEffect">
                                  <p:stCondLst>
                                    <p:cond delay="0"/>
                                  </p:stCondLst>
                                  <p:childTnLst>
                                    <p:animEffect transition="out" filter="circle(in)">
                                      <p:cBhvr>
                                        <p:cTn id="69" dur="2000"/>
                                        <p:tgtEl>
                                          <p:spTgt spid="11"/>
                                        </p:tgtEl>
                                      </p:cBhvr>
                                    </p:animEffect>
                                    <p:set>
                                      <p:cBhvr>
                                        <p:cTn id="70" dur="1" fill="hold">
                                          <p:stCondLst>
                                            <p:cond delay="1999"/>
                                          </p:stCondLst>
                                        </p:cTn>
                                        <p:tgtEl>
                                          <p:spTgt spid="11"/>
                                        </p:tgtEl>
                                        <p:attrNameLst>
                                          <p:attrName>style.visibility</p:attrName>
                                        </p:attrNameLst>
                                      </p:cBhvr>
                                      <p:to>
                                        <p:strVal val="hidden"/>
                                      </p:to>
                                    </p:set>
                                  </p:childTnLst>
                                </p:cTn>
                              </p:par>
                              <p:par>
                                <p:cTn id="71" presetID="6" presetClass="exit" presetSubtype="16" fill="hold" grpId="1" nodeType="withEffect">
                                  <p:stCondLst>
                                    <p:cond delay="0"/>
                                  </p:stCondLst>
                                  <p:childTnLst>
                                    <p:animEffect transition="out" filter="circle(in)">
                                      <p:cBhvr>
                                        <p:cTn id="72" dur="2000"/>
                                        <p:tgtEl>
                                          <p:spTgt spid="12"/>
                                        </p:tgtEl>
                                      </p:cBhvr>
                                    </p:animEffect>
                                    <p:set>
                                      <p:cBhvr>
                                        <p:cTn id="73" dur="1" fill="hold">
                                          <p:stCondLst>
                                            <p:cond delay="1999"/>
                                          </p:stCondLst>
                                        </p:cTn>
                                        <p:tgtEl>
                                          <p:spTgt spid="12"/>
                                        </p:tgtEl>
                                        <p:attrNameLst>
                                          <p:attrName>style.visibility</p:attrName>
                                        </p:attrNameLst>
                                      </p:cBhvr>
                                      <p:to>
                                        <p:strVal val="hidden"/>
                                      </p:to>
                                    </p:set>
                                  </p:childTnLst>
                                </p:cTn>
                              </p:par>
                              <p:par>
                                <p:cTn id="74" presetID="6" presetClass="exit" presetSubtype="16" fill="hold" grpId="1" nodeType="withEffect">
                                  <p:stCondLst>
                                    <p:cond delay="0"/>
                                  </p:stCondLst>
                                  <p:childTnLst>
                                    <p:animEffect transition="out" filter="circle(in)">
                                      <p:cBhvr>
                                        <p:cTn id="75" dur="2000"/>
                                        <p:tgtEl>
                                          <p:spTgt spid="10"/>
                                        </p:tgtEl>
                                      </p:cBhvr>
                                    </p:animEffect>
                                    <p:set>
                                      <p:cBhvr>
                                        <p:cTn id="76" dur="1" fill="hold">
                                          <p:stCondLst>
                                            <p:cond delay="1999"/>
                                          </p:stCondLst>
                                        </p:cTn>
                                        <p:tgtEl>
                                          <p:spTgt spid="10"/>
                                        </p:tgtEl>
                                        <p:attrNameLst>
                                          <p:attrName>style.visibility</p:attrName>
                                        </p:attrNameLst>
                                      </p:cBhvr>
                                      <p:to>
                                        <p:strVal val="hidden"/>
                                      </p:to>
                                    </p:set>
                                  </p:childTnLst>
                                </p:cTn>
                              </p:par>
                              <p:par>
                                <p:cTn id="77" presetID="6" presetClass="exit" presetSubtype="16" fill="hold" grpId="1" nodeType="withEffect">
                                  <p:stCondLst>
                                    <p:cond delay="0"/>
                                  </p:stCondLst>
                                  <p:childTnLst>
                                    <p:animEffect transition="out" filter="circle(in)">
                                      <p:cBhvr>
                                        <p:cTn id="78" dur="2000"/>
                                        <p:tgtEl>
                                          <p:spTgt spid="14"/>
                                        </p:tgtEl>
                                      </p:cBhvr>
                                    </p:animEffect>
                                    <p:set>
                                      <p:cBhvr>
                                        <p:cTn id="79" dur="1" fill="hold">
                                          <p:stCondLst>
                                            <p:cond delay="1999"/>
                                          </p:stCondLst>
                                        </p:cTn>
                                        <p:tgtEl>
                                          <p:spTgt spid="14"/>
                                        </p:tgtEl>
                                        <p:attrNameLst>
                                          <p:attrName>style.visibility</p:attrName>
                                        </p:attrNameLst>
                                      </p:cBhvr>
                                      <p:to>
                                        <p:strVal val="hidden"/>
                                      </p:to>
                                    </p:set>
                                  </p:childTnLst>
                                </p:cTn>
                              </p:par>
                              <p:par>
                                <p:cTn id="80" presetID="6" presetClass="exit" presetSubtype="16" fill="hold" grpId="1" nodeType="withEffect">
                                  <p:stCondLst>
                                    <p:cond delay="0"/>
                                  </p:stCondLst>
                                  <p:childTnLst>
                                    <p:animEffect transition="out" filter="circle(in)">
                                      <p:cBhvr>
                                        <p:cTn id="81" dur="2000"/>
                                        <p:tgtEl>
                                          <p:spTgt spid="15"/>
                                        </p:tgtEl>
                                      </p:cBhvr>
                                    </p:animEffect>
                                    <p:set>
                                      <p:cBhvr>
                                        <p:cTn id="82" dur="1" fill="hold">
                                          <p:stCondLst>
                                            <p:cond delay="1999"/>
                                          </p:stCondLst>
                                        </p:cTn>
                                        <p:tgtEl>
                                          <p:spTgt spid="15"/>
                                        </p:tgtEl>
                                        <p:attrNameLst>
                                          <p:attrName>style.visibility</p:attrName>
                                        </p:attrNameLst>
                                      </p:cBhvr>
                                      <p:to>
                                        <p:strVal val="hidden"/>
                                      </p:to>
                                    </p:set>
                                  </p:childTnLst>
                                </p:cTn>
                              </p:par>
                              <p:par>
                                <p:cTn id="83" presetID="6" presetClass="exit" presetSubtype="16" fill="hold" grpId="1" nodeType="withEffect">
                                  <p:stCondLst>
                                    <p:cond delay="0"/>
                                  </p:stCondLst>
                                  <p:childTnLst>
                                    <p:animEffect transition="out" filter="circle(in)">
                                      <p:cBhvr>
                                        <p:cTn id="84" dur="2000"/>
                                        <p:tgtEl>
                                          <p:spTgt spid="21"/>
                                        </p:tgtEl>
                                      </p:cBhvr>
                                    </p:animEffect>
                                    <p:set>
                                      <p:cBhvr>
                                        <p:cTn id="85" dur="1" fill="hold">
                                          <p:stCondLst>
                                            <p:cond delay="1999"/>
                                          </p:stCondLst>
                                        </p:cTn>
                                        <p:tgtEl>
                                          <p:spTgt spid="21"/>
                                        </p:tgtEl>
                                        <p:attrNameLst>
                                          <p:attrName>style.visibility</p:attrName>
                                        </p:attrNameLst>
                                      </p:cBhvr>
                                      <p:to>
                                        <p:strVal val="hidden"/>
                                      </p:to>
                                    </p:set>
                                  </p:childTnLst>
                                </p:cTn>
                              </p:par>
                              <p:par>
                                <p:cTn id="86" presetID="6" presetClass="exit" presetSubtype="16" fill="hold" grpId="1" nodeType="withEffect">
                                  <p:stCondLst>
                                    <p:cond delay="0"/>
                                  </p:stCondLst>
                                  <p:childTnLst>
                                    <p:animEffect transition="out" filter="circle(in)">
                                      <p:cBhvr>
                                        <p:cTn id="87" dur="2000"/>
                                        <p:tgtEl>
                                          <p:spTgt spid="17"/>
                                        </p:tgtEl>
                                      </p:cBhvr>
                                    </p:animEffect>
                                    <p:set>
                                      <p:cBhvr>
                                        <p:cTn id="88" dur="1" fill="hold">
                                          <p:stCondLst>
                                            <p:cond delay="1999"/>
                                          </p:stCondLst>
                                        </p:cTn>
                                        <p:tgtEl>
                                          <p:spTgt spid="17"/>
                                        </p:tgtEl>
                                        <p:attrNameLst>
                                          <p:attrName>style.visibility</p:attrName>
                                        </p:attrNameLst>
                                      </p:cBhvr>
                                      <p:to>
                                        <p:strVal val="hidden"/>
                                      </p:to>
                                    </p:set>
                                  </p:childTnLst>
                                </p:cTn>
                              </p:par>
                              <p:par>
                                <p:cTn id="89" presetID="6" presetClass="exit" presetSubtype="16" fill="hold" grpId="1" nodeType="withEffect">
                                  <p:stCondLst>
                                    <p:cond delay="0"/>
                                  </p:stCondLst>
                                  <p:childTnLst>
                                    <p:animEffect transition="out" filter="circle(in)">
                                      <p:cBhvr>
                                        <p:cTn id="90" dur="2000"/>
                                        <p:tgtEl>
                                          <p:spTgt spid="16"/>
                                        </p:tgtEl>
                                      </p:cBhvr>
                                    </p:animEffect>
                                    <p:set>
                                      <p:cBhvr>
                                        <p:cTn id="91" dur="1" fill="hold">
                                          <p:stCondLst>
                                            <p:cond delay="1999"/>
                                          </p:stCondLst>
                                        </p:cTn>
                                        <p:tgtEl>
                                          <p:spTgt spid="16"/>
                                        </p:tgtEl>
                                        <p:attrNameLst>
                                          <p:attrName>style.visibility</p:attrName>
                                        </p:attrNameLst>
                                      </p:cBhvr>
                                      <p:to>
                                        <p:strVal val="hidden"/>
                                      </p:to>
                                    </p:set>
                                  </p:childTnLst>
                                </p:cTn>
                              </p:par>
                              <p:par>
                                <p:cTn id="92" presetID="6" presetClass="exit" presetSubtype="16" fill="hold" grpId="1" nodeType="withEffect">
                                  <p:stCondLst>
                                    <p:cond delay="0"/>
                                  </p:stCondLst>
                                  <p:childTnLst>
                                    <p:animEffect transition="out" filter="circle(in)">
                                      <p:cBhvr>
                                        <p:cTn id="93" dur="2000"/>
                                        <p:tgtEl>
                                          <p:spTgt spid="20"/>
                                        </p:tgtEl>
                                      </p:cBhvr>
                                    </p:animEffect>
                                    <p:set>
                                      <p:cBhvr>
                                        <p:cTn id="94" dur="1" fill="hold">
                                          <p:stCondLst>
                                            <p:cond delay="1999"/>
                                          </p:stCondLst>
                                        </p:cTn>
                                        <p:tgtEl>
                                          <p:spTgt spid="20"/>
                                        </p:tgtEl>
                                        <p:attrNameLst>
                                          <p:attrName>style.visibility</p:attrName>
                                        </p:attrNameLst>
                                      </p:cBhvr>
                                      <p:to>
                                        <p:strVal val="hidden"/>
                                      </p:to>
                                    </p:set>
                                  </p:childTnLst>
                                </p:cTn>
                              </p:par>
                              <p:par>
                                <p:cTn id="95" presetID="6" presetClass="exit" presetSubtype="16" fill="hold" grpId="1" nodeType="withEffect">
                                  <p:stCondLst>
                                    <p:cond delay="0"/>
                                  </p:stCondLst>
                                  <p:childTnLst>
                                    <p:animEffect transition="out" filter="circle(in)">
                                      <p:cBhvr>
                                        <p:cTn id="96" dur="2000"/>
                                        <p:tgtEl>
                                          <p:spTgt spid="13"/>
                                        </p:tgtEl>
                                      </p:cBhvr>
                                    </p:animEffect>
                                    <p:set>
                                      <p:cBhvr>
                                        <p:cTn id="97" dur="1" fill="hold">
                                          <p:stCondLst>
                                            <p:cond delay="1999"/>
                                          </p:stCondLst>
                                        </p:cTn>
                                        <p:tgtEl>
                                          <p:spTgt spid="13"/>
                                        </p:tgtEl>
                                        <p:attrNameLst>
                                          <p:attrName>style.visibility</p:attrName>
                                        </p:attrNameLst>
                                      </p:cBhvr>
                                      <p:to>
                                        <p:strVal val="hidden"/>
                                      </p:to>
                                    </p:set>
                                  </p:childTnLst>
                                </p:cTn>
                              </p:par>
                              <p:par>
                                <p:cTn id="98" presetID="6" presetClass="exit" presetSubtype="16" fill="hold" grpId="1" nodeType="withEffect">
                                  <p:stCondLst>
                                    <p:cond delay="0"/>
                                  </p:stCondLst>
                                  <p:childTnLst>
                                    <p:animEffect transition="out" filter="circle(in)">
                                      <p:cBhvr>
                                        <p:cTn id="99" dur="2000"/>
                                        <p:tgtEl>
                                          <p:spTgt spid="19"/>
                                        </p:tgtEl>
                                      </p:cBhvr>
                                    </p:animEffect>
                                    <p:set>
                                      <p:cBhvr>
                                        <p:cTn id="100" dur="1" fill="hold">
                                          <p:stCondLst>
                                            <p:cond delay="1999"/>
                                          </p:stCondLst>
                                        </p:cTn>
                                        <p:tgtEl>
                                          <p:spTgt spid="19"/>
                                        </p:tgtEl>
                                        <p:attrNameLst>
                                          <p:attrName>style.visibility</p:attrName>
                                        </p:attrNameLst>
                                      </p:cBhvr>
                                      <p:to>
                                        <p:strVal val="hidden"/>
                                      </p:to>
                                    </p:set>
                                  </p:childTnLst>
                                </p:cTn>
                              </p:par>
                              <p:par>
                                <p:cTn id="101" presetID="6" presetClass="exit" presetSubtype="16" fill="hold" grpId="1" nodeType="withEffect">
                                  <p:stCondLst>
                                    <p:cond delay="0"/>
                                  </p:stCondLst>
                                  <p:childTnLst>
                                    <p:animEffect transition="out" filter="circle(in)">
                                      <p:cBhvr>
                                        <p:cTn id="102" dur="2000"/>
                                        <p:tgtEl>
                                          <p:spTgt spid="18"/>
                                        </p:tgtEl>
                                      </p:cBhvr>
                                    </p:animEffect>
                                    <p:set>
                                      <p:cBhvr>
                                        <p:cTn id="103" dur="1" fill="hold">
                                          <p:stCondLst>
                                            <p:cond delay="1999"/>
                                          </p:stCondLst>
                                        </p:cTn>
                                        <p:tgtEl>
                                          <p:spTgt spid="18"/>
                                        </p:tgtEl>
                                        <p:attrNameLst>
                                          <p:attrName>style.visibility</p:attrName>
                                        </p:attrNameLst>
                                      </p:cBhvr>
                                      <p:to>
                                        <p:strVal val="hidden"/>
                                      </p:to>
                                    </p:set>
                                  </p:childTnLst>
                                </p:cTn>
                              </p:par>
                              <p:par>
                                <p:cTn id="104" presetID="6" presetClass="exit" presetSubtype="16" fill="hold" grpId="1" nodeType="withEffect">
                                  <p:stCondLst>
                                    <p:cond delay="0"/>
                                  </p:stCondLst>
                                  <p:childTnLst>
                                    <p:animEffect transition="out" filter="circle(in)">
                                      <p:cBhvr>
                                        <p:cTn id="105" dur="2000"/>
                                        <p:tgtEl>
                                          <p:spTgt spid="22"/>
                                        </p:tgtEl>
                                      </p:cBhvr>
                                    </p:animEffect>
                                    <p:set>
                                      <p:cBhvr>
                                        <p:cTn id="106" dur="1" fill="hold">
                                          <p:stCondLst>
                                            <p:cond delay="19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box(in)">
                                      <p:cBhvr>
                                        <p:cTn id="1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228600" y="357166"/>
            <a:ext cx="8534400" cy="6286544"/>
          </a:xfrm>
        </p:spPr>
        <p:txBody>
          <a:bodyPr>
            <a:normAutofit lnSpcReduction="10000"/>
          </a:bodyPr>
          <a:lstStyle/>
          <a:p>
            <a:pPr eaLnBrk="1" hangingPunct="1">
              <a:lnSpc>
                <a:spcPct val="80000"/>
              </a:lnSpc>
              <a:buFontTx/>
              <a:buNone/>
            </a:pPr>
            <a:r>
              <a:rPr lang="ru-RU" sz="2400" b="1" dirty="0" smtClean="0"/>
              <a:t>    </a:t>
            </a:r>
          </a:p>
          <a:p>
            <a:pPr eaLnBrk="1" hangingPunct="1">
              <a:lnSpc>
                <a:spcPct val="80000"/>
              </a:lnSpc>
              <a:buFontTx/>
              <a:buNone/>
            </a:pPr>
            <a:r>
              <a:rPr lang="ru-RU" sz="2400" b="1" dirty="0" smtClean="0"/>
              <a:t>     1. Не ударить в грязь лицом.</a:t>
            </a:r>
            <a:br>
              <a:rPr lang="ru-RU" sz="2400" b="1" dirty="0" smtClean="0"/>
            </a:br>
            <a:r>
              <a:rPr lang="ru-RU" sz="2400" b="1" dirty="0" smtClean="0"/>
              <a:t>2. Держать себя в руках.</a:t>
            </a:r>
            <a:br>
              <a:rPr lang="ru-RU" sz="2400" b="1" dirty="0" smtClean="0"/>
            </a:br>
            <a:r>
              <a:rPr lang="ru-RU" sz="2400" b="1" dirty="0" smtClean="0"/>
              <a:t>3. Мелькнуть, как молния.</a:t>
            </a:r>
            <a:br>
              <a:rPr lang="ru-RU" sz="2400" b="1" dirty="0" smtClean="0"/>
            </a:br>
            <a:r>
              <a:rPr lang="ru-RU" sz="2400" b="1" dirty="0" smtClean="0"/>
              <a:t>4. Игра не стоит свеч.</a:t>
            </a:r>
            <a:br>
              <a:rPr lang="ru-RU" sz="2400" b="1" dirty="0" smtClean="0"/>
            </a:br>
            <a:r>
              <a:rPr lang="ru-RU" sz="2400" b="1" dirty="0" smtClean="0"/>
              <a:t>5. Стрелять без промаха.</a:t>
            </a:r>
            <a:br>
              <a:rPr lang="ru-RU" sz="2400" b="1" dirty="0" smtClean="0"/>
            </a:br>
            <a:r>
              <a:rPr lang="ru-RU" sz="2400" b="1" dirty="0" smtClean="0"/>
              <a:t>6. Во что бы то ни стало.</a:t>
            </a:r>
            <a:br>
              <a:rPr lang="ru-RU" sz="2400" b="1" dirty="0" smtClean="0"/>
            </a:br>
            <a:r>
              <a:rPr lang="ru-RU" sz="2400" b="1" dirty="0" smtClean="0"/>
              <a:t>7. Не находить себе места.</a:t>
            </a:r>
            <a:br>
              <a:rPr lang="ru-RU" sz="2400" b="1" dirty="0" smtClean="0"/>
            </a:br>
            <a:r>
              <a:rPr lang="ru-RU" sz="2400" b="1" dirty="0" smtClean="0"/>
              <a:t>8. Вешать голову. </a:t>
            </a:r>
          </a:p>
          <a:p>
            <a:pPr eaLnBrk="1" hangingPunct="1">
              <a:lnSpc>
                <a:spcPct val="80000"/>
              </a:lnSpc>
            </a:pPr>
            <a:endParaRPr lang="ru-RU" sz="2200" dirty="0" smtClean="0"/>
          </a:p>
          <a:p>
            <a:pPr eaLnBrk="1" hangingPunct="1">
              <a:lnSpc>
                <a:spcPct val="80000"/>
              </a:lnSpc>
            </a:pPr>
            <a:endParaRPr lang="ru-RU" sz="2200" dirty="0" smtClean="0"/>
          </a:p>
          <a:p>
            <a:pPr eaLnBrk="1" hangingPunct="1">
              <a:lnSpc>
                <a:spcPct val="80000"/>
              </a:lnSpc>
            </a:pPr>
            <a:endParaRPr lang="ru-RU" sz="2200" dirty="0" smtClean="0"/>
          </a:p>
          <a:p>
            <a:pPr eaLnBrk="1" hangingPunct="1">
              <a:lnSpc>
                <a:spcPct val="80000"/>
              </a:lnSpc>
              <a:buFontTx/>
              <a:buNone/>
            </a:pPr>
            <a:r>
              <a:rPr lang="ru-RU" sz="2200" dirty="0" smtClean="0"/>
              <a:t>                                    </a:t>
            </a:r>
            <a:r>
              <a:rPr lang="ru-RU" sz="2400" b="1" dirty="0" smtClean="0"/>
              <a:t>А. Занятие, которое себя не оправдывает.</a:t>
            </a:r>
          </a:p>
          <a:p>
            <a:pPr eaLnBrk="1" hangingPunct="1">
              <a:lnSpc>
                <a:spcPct val="80000"/>
              </a:lnSpc>
              <a:buFontTx/>
              <a:buNone/>
            </a:pPr>
            <a:r>
              <a:rPr lang="ru-RU" sz="2400" b="1" dirty="0" smtClean="0"/>
              <a:t>                                 Б. Обязательно.</a:t>
            </a:r>
            <a:br>
              <a:rPr lang="ru-RU" sz="2400" b="1" dirty="0" smtClean="0"/>
            </a:br>
            <a:r>
              <a:rPr lang="ru-RU" sz="2400" b="1" dirty="0" smtClean="0"/>
              <a:t>                            В. Очень быстро.</a:t>
            </a:r>
            <a:br>
              <a:rPr lang="ru-RU" sz="2400" b="1" dirty="0" smtClean="0"/>
            </a:br>
            <a:r>
              <a:rPr lang="ru-RU" sz="2400" b="1" dirty="0" smtClean="0"/>
              <a:t>                            Г. Точно в цель.</a:t>
            </a:r>
            <a:br>
              <a:rPr lang="ru-RU" sz="2400" b="1" dirty="0" smtClean="0"/>
            </a:br>
            <a:r>
              <a:rPr lang="ru-RU" sz="2400" b="1" dirty="0" smtClean="0"/>
              <a:t>                            Д. Сохранять самообладание.</a:t>
            </a:r>
            <a:br>
              <a:rPr lang="ru-RU" sz="2400" b="1" dirty="0" smtClean="0"/>
            </a:br>
            <a:r>
              <a:rPr lang="ru-RU" sz="2400" b="1" dirty="0" smtClean="0"/>
              <a:t>                            Е. Показать себя с лучшей стороны.</a:t>
            </a:r>
            <a:br>
              <a:rPr lang="ru-RU" sz="2400" b="1" dirty="0" smtClean="0"/>
            </a:br>
            <a:r>
              <a:rPr lang="ru-RU" sz="2400" b="1" dirty="0" smtClean="0"/>
              <a:t>                            Ж. Быть в состоянии большого волнения.</a:t>
            </a:r>
            <a:br>
              <a:rPr lang="ru-RU" sz="2400" b="1" dirty="0" smtClean="0"/>
            </a:br>
            <a:r>
              <a:rPr lang="ru-RU" sz="2400" b="1" dirty="0" smtClean="0"/>
              <a:t>                            З. Огорчаться.</a:t>
            </a:r>
          </a:p>
          <a:p>
            <a:pPr eaLnBrk="1" hangingPunct="1">
              <a:lnSpc>
                <a:spcPct val="80000"/>
              </a:lnSpc>
              <a:buFontTx/>
              <a:buNone/>
            </a:pPr>
            <a:r>
              <a:rPr lang="ru-RU" sz="2400" b="1" dirty="0" smtClean="0"/>
              <a:t>                   </a:t>
            </a:r>
          </a:p>
          <a:p>
            <a:pPr eaLnBrk="1" hangingPunct="1">
              <a:lnSpc>
                <a:spcPct val="80000"/>
              </a:lnSpc>
              <a:buFontTx/>
              <a:buNone/>
            </a:pPr>
            <a:r>
              <a:rPr lang="ru-RU" sz="2200" dirty="0" smtClean="0"/>
              <a:t>                      </a:t>
            </a:r>
          </a:p>
        </p:txBody>
      </p:sp>
      <p:pic>
        <p:nvPicPr>
          <p:cNvPr id="14339" name="Picture 5"/>
          <p:cNvPicPr>
            <a:picLocks noChangeAspect="1" noChangeArrowheads="1"/>
          </p:cNvPicPr>
          <p:nvPr/>
        </p:nvPicPr>
        <p:blipFill>
          <a:blip r:embed="rId2"/>
          <a:srcRect/>
          <a:stretch>
            <a:fillRect/>
          </a:stretch>
        </p:blipFill>
        <p:spPr bwMode="auto">
          <a:xfrm rot="-5400000">
            <a:off x="285725" y="4105271"/>
            <a:ext cx="1428750" cy="1143008"/>
          </a:xfrm>
          <a:prstGeom prst="rect">
            <a:avLst/>
          </a:prstGeom>
          <a:noFill/>
          <a:ln w="9525">
            <a:noFill/>
            <a:round/>
            <a:headEnd/>
            <a:tailEnd/>
          </a:ln>
        </p:spPr>
      </p:pic>
      <p:sp>
        <p:nvSpPr>
          <p:cNvPr id="4" name="Прямоугольник 3"/>
          <p:cNvSpPr/>
          <p:nvPr/>
        </p:nvSpPr>
        <p:spPr>
          <a:xfrm>
            <a:off x="0" y="0"/>
            <a:ext cx="8715436" cy="523220"/>
          </a:xfrm>
          <a:prstGeom prst="rect">
            <a:avLst/>
          </a:prstGeom>
        </p:spPr>
        <p:txBody>
          <a:bodyPr wrap="square">
            <a:spAutoFit/>
          </a:bodyPr>
          <a:lstStyle/>
          <a:p>
            <a:pPr algn="ctr"/>
            <a:r>
              <a:rPr lang="ru-RU" sz="2800" b="1" dirty="0" smtClean="0">
                <a:solidFill>
                  <a:srgbClr val="FF0000"/>
                </a:solidFill>
              </a:rPr>
              <a:t>Соедините фразеологическое.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10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10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71">
                                            <p:txEl>
                                              <p:pRg st="5" end="5"/>
                                            </p:txEl>
                                          </p:spTgt>
                                        </p:tgtEl>
                                        <p:attrNameLst>
                                          <p:attrName>style.visibility</p:attrName>
                                        </p:attrNameLst>
                                      </p:cBhvr>
                                      <p:to>
                                        <p:strVal val="visible"/>
                                      </p:to>
                                    </p:set>
                                    <p:animEffect transition="in" filter="box(in)">
                                      <p:cBhvr>
                                        <p:cTn id="17" dur="1000"/>
                                        <p:tgtEl>
                                          <p:spTgt spid="3277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71">
                                            <p:txEl>
                                              <p:pRg st="6" end="6"/>
                                            </p:txEl>
                                          </p:spTgt>
                                        </p:tgtEl>
                                        <p:attrNameLst>
                                          <p:attrName>style.visibility</p:attrName>
                                        </p:attrNameLst>
                                      </p:cBhvr>
                                      <p:to>
                                        <p:strVal val="visible"/>
                                      </p:to>
                                    </p:set>
                                    <p:animEffect transition="in" filter="box(in)">
                                      <p:cBhvr>
                                        <p:cTn id="22" dur="1000"/>
                                        <p:tgtEl>
                                          <p:spTgt spid="327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animEffect transition="in" filter="box(in)">
                                      <p:cBhvr>
                                        <p:cTn id="27" dur="1000"/>
                                        <p:tgtEl>
                                          <p:spTgt spid="3277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771">
                                            <p:txEl>
                                              <p:pRg st="8" end="8"/>
                                            </p:txEl>
                                          </p:spTgt>
                                        </p:tgtEl>
                                        <p:attrNameLst>
                                          <p:attrName>style.visibility</p:attrName>
                                        </p:attrNameLst>
                                      </p:cBhvr>
                                      <p:to>
                                        <p:strVal val="visible"/>
                                      </p:to>
                                    </p:set>
                                    <p:animEffect transition="in" filter="box(in)">
                                      <p:cBhvr>
                                        <p:cTn id="32" dur="10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Проверка</a:t>
            </a:r>
            <a:endParaRPr lang="ru-RU" b="1" dirty="0">
              <a:solidFill>
                <a:srgbClr val="FF0000"/>
              </a:solidFill>
            </a:endParaRPr>
          </a:p>
        </p:txBody>
      </p:sp>
      <p:sp>
        <p:nvSpPr>
          <p:cNvPr id="3" name="Содержимое 2"/>
          <p:cNvSpPr>
            <a:spLocks noGrp="1"/>
          </p:cNvSpPr>
          <p:nvPr>
            <p:ph idx="1"/>
          </p:nvPr>
        </p:nvSpPr>
        <p:spPr/>
        <p:txBody>
          <a:bodyPr>
            <a:normAutofit lnSpcReduction="10000"/>
          </a:bodyPr>
          <a:lstStyle/>
          <a:p>
            <a:r>
              <a:rPr lang="ru-RU" b="1" dirty="0" smtClean="0"/>
              <a:t>1-Е</a:t>
            </a:r>
          </a:p>
          <a:p>
            <a:r>
              <a:rPr lang="ru-RU" b="1" dirty="0" smtClean="0"/>
              <a:t>2-Д</a:t>
            </a:r>
          </a:p>
          <a:p>
            <a:r>
              <a:rPr lang="ru-RU" b="1" dirty="0" smtClean="0"/>
              <a:t>3-В</a:t>
            </a:r>
          </a:p>
          <a:p>
            <a:r>
              <a:rPr lang="ru-RU" b="1" dirty="0" smtClean="0"/>
              <a:t>4-А</a:t>
            </a:r>
          </a:p>
          <a:p>
            <a:r>
              <a:rPr lang="ru-RU" b="1" dirty="0" smtClean="0"/>
              <a:t>5-Г</a:t>
            </a:r>
          </a:p>
          <a:p>
            <a:r>
              <a:rPr lang="ru-RU" b="1" dirty="0" smtClean="0"/>
              <a:t>6-Б</a:t>
            </a:r>
          </a:p>
          <a:p>
            <a:r>
              <a:rPr lang="ru-RU" b="1" dirty="0" smtClean="0"/>
              <a:t>7-Ж</a:t>
            </a:r>
          </a:p>
          <a:p>
            <a:r>
              <a:rPr lang="ru-RU" b="1" dirty="0" smtClean="0"/>
              <a:t>8-З</a:t>
            </a:r>
            <a:endParaRPr lang="ru-RU" b="1" dirty="0"/>
          </a:p>
        </p:txBody>
      </p:sp>
      <p:pic>
        <p:nvPicPr>
          <p:cNvPr id="4" name="Picture 4" descr="девочка"/>
          <p:cNvPicPr>
            <a:picLocks noChangeAspect="1" noChangeArrowheads="1"/>
          </p:cNvPicPr>
          <p:nvPr/>
        </p:nvPicPr>
        <p:blipFill>
          <a:blip r:embed="rId2"/>
          <a:srcRect/>
          <a:stretch>
            <a:fillRect/>
          </a:stretch>
        </p:blipFill>
        <p:spPr bwMode="auto">
          <a:xfrm>
            <a:off x="5143504" y="2285992"/>
            <a:ext cx="2554287" cy="31623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71472" y="357166"/>
            <a:ext cx="8015287" cy="1023923"/>
          </a:xfrm>
        </p:spPr>
        <p:txBody>
          <a:bodyPr lIns="91436" tIns="45718" rIns="91436" bIns="45718">
            <a:normAutofit fontScale="90000"/>
          </a:bodyPr>
          <a:lstStyle/>
          <a:p>
            <a:pPr algn="ctr" eaLnBrk="1" hangingPunct="1"/>
            <a:r>
              <a:rPr lang="ru-RU" sz="3400" b="1" dirty="0" smtClean="0"/>
              <a:t>Что объединяет следующие существительные?</a:t>
            </a:r>
          </a:p>
        </p:txBody>
      </p:sp>
      <p:sp>
        <p:nvSpPr>
          <p:cNvPr id="3075" name="Rectangle 3"/>
          <p:cNvSpPr>
            <a:spLocks noGrp="1" noChangeArrowheads="1"/>
          </p:cNvSpPr>
          <p:nvPr>
            <p:ph type="body" idx="4294967295"/>
          </p:nvPr>
        </p:nvSpPr>
        <p:spPr>
          <a:xfrm>
            <a:off x="457200" y="1600201"/>
            <a:ext cx="8229600" cy="2614618"/>
          </a:xfrm>
        </p:spPr>
        <p:txBody>
          <a:bodyPr lIns="91436" tIns="45718" rIns="91436" bIns="45718"/>
          <a:lstStyle/>
          <a:p>
            <a:pPr eaLnBrk="1" hangingPunct="1">
              <a:buFont typeface="Wingdings" pitchFamily="2" charset="2"/>
              <a:buNone/>
            </a:pPr>
            <a:r>
              <a:rPr lang="ru-RU" dirty="0" smtClean="0"/>
              <a:t>	</a:t>
            </a:r>
            <a:r>
              <a:rPr lang="ru-RU" b="1" dirty="0" smtClean="0">
                <a:solidFill>
                  <a:srgbClr val="002060"/>
                </a:solidFill>
              </a:rPr>
              <a:t>1.Тбилиси, Дели, Токио, кофе.</a:t>
            </a:r>
          </a:p>
          <a:p>
            <a:pPr eaLnBrk="1" hangingPunct="1">
              <a:buFont typeface="Wingdings" pitchFamily="2" charset="2"/>
              <a:buNone/>
            </a:pPr>
            <a:r>
              <a:rPr lang="ru-RU" b="1" dirty="0" smtClean="0">
                <a:solidFill>
                  <a:srgbClr val="002060"/>
                </a:solidFill>
              </a:rPr>
              <a:t>	2. Уссури, </a:t>
            </a:r>
            <a:r>
              <a:rPr lang="ru-RU" b="1" dirty="0" err="1" smtClean="0">
                <a:solidFill>
                  <a:srgbClr val="002060"/>
                </a:solidFill>
              </a:rPr>
              <a:t>Нейси</a:t>
            </a:r>
            <a:r>
              <a:rPr lang="ru-RU" b="1" dirty="0" smtClean="0">
                <a:solidFill>
                  <a:srgbClr val="002060"/>
                </a:solidFill>
              </a:rPr>
              <a:t> , Миссисипи, По.</a:t>
            </a:r>
          </a:p>
          <a:p>
            <a:pPr eaLnBrk="1" hangingPunct="1">
              <a:buFont typeface="Wingdings" pitchFamily="2" charset="2"/>
              <a:buNone/>
            </a:pPr>
            <a:r>
              <a:rPr lang="ru-RU" b="1" dirty="0" smtClean="0">
                <a:solidFill>
                  <a:srgbClr val="002060"/>
                </a:solidFill>
              </a:rPr>
              <a:t>	3.Онтарио, пальто, какао, пенсне.</a:t>
            </a:r>
          </a:p>
          <a:p>
            <a:pPr eaLnBrk="1" hangingPunct="1">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928670"/>
            <a:ext cx="3929090" cy="3170099"/>
          </a:xfrm>
          <a:prstGeom prst="rect">
            <a:avLst/>
          </a:prstGeom>
        </p:spPr>
        <p:txBody>
          <a:bodyPr wrap="square">
            <a:spAutoFit/>
          </a:bodyPr>
          <a:lstStyle/>
          <a:p>
            <a:r>
              <a:rPr lang="ru-RU" sz="4000" b="1" i="1" dirty="0" smtClean="0">
                <a:latin typeface="Times New Roman" pitchFamily="18" charset="0"/>
                <a:cs typeface="Times New Roman" pitchFamily="18" charset="0"/>
              </a:rPr>
              <a:t>1.Кто был создателем первого славянского алфавита?</a:t>
            </a:r>
            <a:endParaRPr lang="ru-RU" sz="4000" b="1" i="1" dirty="0">
              <a:latin typeface="Times New Roman" pitchFamily="18" charset="0"/>
              <a:cs typeface="Times New Roman" pitchFamily="18" charset="0"/>
            </a:endParaRPr>
          </a:p>
        </p:txBody>
      </p:sp>
      <p:pic>
        <p:nvPicPr>
          <p:cNvPr id="28674" name="Picture 2" descr="Картинки по запросу русский язык"/>
          <p:cNvPicPr>
            <a:picLocks noChangeAspect="1" noChangeArrowheads="1"/>
          </p:cNvPicPr>
          <p:nvPr/>
        </p:nvPicPr>
        <p:blipFill>
          <a:blip r:embed="rId2"/>
          <a:srcRect/>
          <a:stretch>
            <a:fillRect/>
          </a:stretch>
        </p:blipFill>
        <p:spPr bwMode="auto">
          <a:xfrm>
            <a:off x="5143504" y="714356"/>
            <a:ext cx="3214710" cy="49457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8501122" cy="4401205"/>
          </a:xfrm>
          <a:prstGeom prst="rect">
            <a:avLst/>
          </a:prstGeom>
        </p:spPr>
        <p:txBody>
          <a:bodyPr wrap="square">
            <a:spAutoFit/>
          </a:bodyPr>
          <a:lstStyle/>
          <a:p>
            <a:r>
              <a:rPr lang="ru-RU" sz="4000" b="1" dirty="0" smtClean="0">
                <a:latin typeface="Monotype Corsiva" pitchFamily="66" charset="0"/>
              </a:rPr>
              <a:t>Ответы</a:t>
            </a:r>
            <a:r>
              <a:rPr lang="ru-RU" sz="4000" dirty="0" smtClean="0">
                <a:latin typeface="Monotype Corsiva" pitchFamily="66" charset="0"/>
              </a:rPr>
              <a:t>:</a:t>
            </a:r>
          </a:p>
          <a:p>
            <a:r>
              <a:rPr lang="ru-RU" sz="4000" dirty="0" smtClean="0">
                <a:latin typeface="Monotype Corsiva" pitchFamily="66" charset="0"/>
              </a:rPr>
              <a:t>Все эти слова –несклоняемые существительные.</a:t>
            </a:r>
          </a:p>
          <a:p>
            <a:r>
              <a:rPr lang="ru-RU" sz="4000" dirty="0" smtClean="0">
                <a:latin typeface="Monotype Corsiva" pitchFamily="66" charset="0"/>
              </a:rPr>
              <a:t>Они сгруппированы по родам: </a:t>
            </a:r>
          </a:p>
          <a:p>
            <a:r>
              <a:rPr lang="ru-RU" sz="4000" b="1" dirty="0" smtClean="0">
                <a:solidFill>
                  <a:srgbClr val="002060"/>
                </a:solidFill>
                <a:latin typeface="Monotype Corsiva" pitchFamily="66" charset="0"/>
              </a:rPr>
              <a:t>1 -  существительные мужского рода;</a:t>
            </a:r>
          </a:p>
          <a:p>
            <a:r>
              <a:rPr lang="ru-RU" sz="4000" b="1" dirty="0" smtClean="0">
                <a:solidFill>
                  <a:srgbClr val="002060"/>
                </a:solidFill>
                <a:latin typeface="Monotype Corsiva" pitchFamily="66" charset="0"/>
              </a:rPr>
              <a:t>2 -  женского рода;</a:t>
            </a:r>
          </a:p>
          <a:p>
            <a:r>
              <a:rPr lang="ru-RU" sz="4000" b="1" dirty="0" smtClean="0">
                <a:solidFill>
                  <a:srgbClr val="002060"/>
                </a:solidFill>
                <a:latin typeface="Monotype Corsiva" pitchFamily="66" charset="0"/>
              </a:rPr>
              <a:t>3-   среднего рода.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4357694"/>
            <a:ext cx="8458200" cy="1222375"/>
          </a:xfrm>
        </p:spPr>
        <p:txBody>
          <a:bodyPr/>
          <a:lstStyle/>
          <a:p>
            <a:pPr algn="ctr" eaLnBrk="1" fontAlgn="auto" hangingPunct="1">
              <a:spcAft>
                <a:spcPts val="0"/>
              </a:spcAft>
              <a:defRPr/>
            </a:pPr>
            <a:r>
              <a:rPr lang="ru-RU" sz="6000" i="1" dirty="0" smtClean="0">
                <a:solidFill>
                  <a:srgbClr val="002060"/>
                </a:solidFill>
              </a:rPr>
              <a:t>«СЧАСТЛИВЫЙ СЛУЧАЙ»</a:t>
            </a:r>
            <a:endParaRPr lang="ru-RU" sz="6000" i="1" dirty="0">
              <a:solidFill>
                <a:srgbClr val="002060"/>
              </a:solidFill>
            </a:endParaRPr>
          </a:p>
        </p:txBody>
      </p:sp>
      <p:pic>
        <p:nvPicPr>
          <p:cNvPr id="4" name="Picture 3" descr="mouse_mad"/>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072188" y="1785938"/>
            <a:ext cx="2165350" cy="240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eb53b7f52e9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1479035">
            <a:off x="706438" y="660400"/>
            <a:ext cx="2271712"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Счастливый случай.mp3">
            <a:hlinkClick r:id="" action="ppaction://media"/>
          </p:cNvPr>
          <p:cNvPicPr>
            <a:picLocks noRot="1" noChangeAspect="1"/>
          </p:cNvPicPr>
          <p:nvPr>
            <a:audioFile r:link="rId1"/>
          </p:nvPr>
        </p:nvPicPr>
        <p:blipFill>
          <a:blip r:embed="rId5">
            <a:extLst>
              <a:ext uri="{28A0092B-C50C-407E-A947-70E740481C1C}">
                <a14:useLocalDpi xmlns=""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9969" fill="hold"/>
                                        <p:tgtEl>
                                          <p:spTgt spid="9"/>
                                        </p:tgtEl>
                                      </p:cBhvr>
                                    </p:cmd>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par>
                                <p:cTn id="13" presetID="10" presetClass="entr" presetSubtype="0" fill="hold" nodeType="with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lgn="ctr"/>
            <a:r>
              <a:rPr lang="ru-RU" b="1" i="1" u="sng" dirty="0" smtClean="0">
                <a:latin typeface="Times New Roman" pitchFamily="18" charset="0"/>
                <a:cs typeface="Times New Roman" pitchFamily="18" charset="0"/>
              </a:rPr>
              <a:t>Определите лексическое значение диалектизма. Что это такое?</a:t>
            </a:r>
          </a:p>
          <a:p>
            <a:pPr marL="2509838"/>
            <a:r>
              <a:rPr lang="ru-RU" b="1" dirty="0" smtClean="0">
                <a:latin typeface="Times New Roman" pitchFamily="18" charset="0"/>
                <a:cs typeface="Times New Roman" pitchFamily="18" charset="0"/>
              </a:rPr>
              <a:t>1. ноговицы</a:t>
            </a:r>
          </a:p>
          <a:p>
            <a:pPr marL="2509838"/>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издёвленок</a:t>
            </a:r>
            <a:endParaRPr lang="ru-RU" b="1" dirty="0" smtClean="0">
              <a:latin typeface="Times New Roman" pitchFamily="18" charset="0"/>
              <a:cs typeface="Times New Roman" pitchFamily="18" charset="0"/>
            </a:endParaRPr>
          </a:p>
          <a:p>
            <a:pPr marL="2509838"/>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хлопанцы</a:t>
            </a:r>
            <a:endParaRPr lang="ru-RU" b="1" dirty="0" smtClean="0">
              <a:latin typeface="Times New Roman" pitchFamily="18" charset="0"/>
              <a:cs typeface="Times New Roman" pitchFamily="18" charset="0"/>
            </a:endParaRPr>
          </a:p>
          <a:p>
            <a:pPr marL="2509838"/>
            <a:r>
              <a:rPr lang="ru-RU" b="1" dirty="0" smtClean="0">
                <a:latin typeface="Times New Roman" pitchFamily="18" charset="0"/>
                <a:cs typeface="Times New Roman" pitchFamily="18" charset="0"/>
              </a:rPr>
              <a:t>4. шмыгало</a:t>
            </a:r>
          </a:p>
          <a:p>
            <a:pPr marL="2509838"/>
            <a:r>
              <a:rPr lang="ru-RU" b="1" dirty="0" smtClean="0">
                <a:latin typeface="Times New Roman" pitchFamily="18" charset="0"/>
                <a:cs typeface="Times New Roman" pitchFamily="18" charset="0"/>
              </a:rPr>
              <a:t>5. </a:t>
            </a:r>
            <a:r>
              <a:rPr lang="ru-RU" b="1" dirty="0" err="1" smtClean="0">
                <a:latin typeface="Times New Roman" pitchFamily="18" charset="0"/>
                <a:cs typeface="Times New Roman" pitchFamily="18" charset="0"/>
              </a:rPr>
              <a:t>провинка</a:t>
            </a:r>
            <a:endParaRPr lang="ru-RU" b="1" dirty="0" smtClean="0">
              <a:latin typeface="Times New Roman" pitchFamily="18" charset="0"/>
              <a:cs typeface="Times New Roman" pitchFamily="18" charset="0"/>
            </a:endParaRPr>
          </a:p>
          <a:p>
            <a:pPr marL="2509838"/>
            <a:r>
              <a:rPr lang="ru-RU" b="1" dirty="0" smtClean="0">
                <a:latin typeface="Times New Roman" pitchFamily="18" charset="0"/>
                <a:cs typeface="Times New Roman" pitchFamily="18" charset="0"/>
              </a:rPr>
              <a:t>6. седмица</a:t>
            </a:r>
          </a:p>
          <a:p>
            <a:pPr marL="2509838"/>
            <a:r>
              <a:rPr lang="ru-RU" b="1" dirty="0" smtClean="0">
                <a:latin typeface="Times New Roman" pitchFamily="18" charset="0"/>
                <a:cs typeface="Times New Roman" pitchFamily="18" charset="0"/>
              </a:rPr>
              <a:t>7. </a:t>
            </a:r>
            <a:r>
              <a:rPr lang="ru-RU" b="1" dirty="0" err="1" smtClean="0">
                <a:latin typeface="Times New Roman" pitchFamily="18" charset="0"/>
                <a:cs typeface="Times New Roman" pitchFamily="18" charset="0"/>
              </a:rPr>
              <a:t>рех</a:t>
            </a:r>
            <a:endParaRPr lang="ru-RU" b="1" dirty="0" smtClean="0">
              <a:latin typeface="Times New Roman" pitchFamily="18" charset="0"/>
              <a:cs typeface="Times New Roman" pitchFamily="18" charset="0"/>
            </a:endParaRPr>
          </a:p>
          <a:p>
            <a:pPr marL="2509838"/>
            <a:r>
              <a:rPr lang="ru-RU" b="1" dirty="0" smtClean="0">
                <a:latin typeface="Times New Roman" pitchFamily="18" charset="0"/>
                <a:cs typeface="Times New Roman" pitchFamily="18" charset="0"/>
              </a:rPr>
              <a:t>8. подлокотник</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Ответы: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4840303"/>
          </a:xfrm>
        </p:spPr>
        <p:txBody>
          <a:bodyPr>
            <a:normAutofit fontScale="92500"/>
          </a:bodyPr>
          <a:lstStyle/>
          <a:p>
            <a:pPr marL="1430338" indent="736600"/>
            <a:r>
              <a:rPr lang="ru-RU" b="1" dirty="0" smtClean="0">
                <a:latin typeface="Times New Roman" pitchFamily="18" charset="0"/>
                <a:cs typeface="Times New Roman" pitchFamily="18" charset="0"/>
              </a:rPr>
              <a:t>1. ноговицы - </a:t>
            </a:r>
            <a:r>
              <a:rPr lang="ru-RU" b="1" dirty="0" smtClean="0">
                <a:solidFill>
                  <a:srgbClr val="FF0000"/>
                </a:solidFill>
                <a:latin typeface="Times New Roman" pitchFamily="18" charset="0"/>
                <a:cs typeface="Times New Roman" pitchFamily="18" charset="0"/>
              </a:rPr>
              <a:t>носки</a:t>
            </a:r>
          </a:p>
          <a:p>
            <a:pPr marL="1430338" indent="736600"/>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издевленок</a:t>
            </a:r>
            <a:r>
              <a:rPr lang="ru-RU" b="1" dirty="0" smtClean="0">
                <a:latin typeface="Times New Roman" pitchFamily="18" charset="0"/>
                <a:cs typeface="Times New Roman" pitchFamily="18" charset="0"/>
              </a:rPr>
              <a:t> - </a:t>
            </a:r>
            <a:r>
              <a:rPr lang="ru-RU" b="1" dirty="0" smtClean="0">
                <a:solidFill>
                  <a:srgbClr val="FF0000"/>
                </a:solidFill>
                <a:latin typeface="Times New Roman" pitchFamily="18" charset="0"/>
                <a:cs typeface="Times New Roman" pitchFamily="18" charset="0"/>
              </a:rPr>
              <a:t>шутник</a:t>
            </a:r>
          </a:p>
          <a:p>
            <a:pPr marL="1430338" indent="736600"/>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хлопанцы</a:t>
            </a:r>
            <a:r>
              <a:rPr lang="ru-RU"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 шлепанцы</a:t>
            </a:r>
          </a:p>
          <a:p>
            <a:pPr marL="1430338" indent="736600"/>
            <a:r>
              <a:rPr lang="ru-RU" b="1" dirty="0" smtClean="0">
                <a:latin typeface="Times New Roman" pitchFamily="18" charset="0"/>
                <a:cs typeface="Times New Roman" pitchFamily="18" charset="0"/>
              </a:rPr>
              <a:t>4. шмыгало- </a:t>
            </a:r>
            <a:r>
              <a:rPr lang="ru-RU" b="1" dirty="0" smtClean="0">
                <a:solidFill>
                  <a:srgbClr val="FF0000"/>
                </a:solidFill>
                <a:latin typeface="Times New Roman" pitchFamily="18" charset="0"/>
                <a:cs typeface="Times New Roman" pitchFamily="18" charset="0"/>
              </a:rPr>
              <a:t>подвижный человек</a:t>
            </a:r>
          </a:p>
          <a:p>
            <a:pPr marL="1430338" indent="736600"/>
            <a:r>
              <a:rPr lang="ru-RU" b="1" dirty="0" smtClean="0">
                <a:latin typeface="Times New Roman" pitchFamily="18" charset="0"/>
                <a:cs typeface="Times New Roman" pitchFamily="18" charset="0"/>
              </a:rPr>
              <a:t>5. </a:t>
            </a:r>
            <a:r>
              <a:rPr lang="ru-RU" b="1" dirty="0" err="1" smtClean="0">
                <a:latin typeface="Times New Roman" pitchFamily="18" charset="0"/>
                <a:cs typeface="Times New Roman" pitchFamily="18" charset="0"/>
              </a:rPr>
              <a:t>провинка</a:t>
            </a:r>
            <a:r>
              <a:rPr lang="ru-RU"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ошибка</a:t>
            </a:r>
          </a:p>
          <a:p>
            <a:pPr marL="1430338" indent="736600"/>
            <a:r>
              <a:rPr lang="ru-RU" b="1" dirty="0" smtClean="0">
                <a:latin typeface="Times New Roman" pitchFamily="18" charset="0"/>
                <a:cs typeface="Times New Roman" pitchFamily="18" charset="0"/>
              </a:rPr>
              <a:t>6. седмица - </a:t>
            </a:r>
            <a:r>
              <a:rPr lang="ru-RU" b="1" dirty="0" smtClean="0">
                <a:solidFill>
                  <a:srgbClr val="FF0000"/>
                </a:solidFill>
                <a:latin typeface="Times New Roman" pitchFamily="18" charset="0"/>
                <a:cs typeface="Times New Roman" pitchFamily="18" charset="0"/>
              </a:rPr>
              <a:t>неделя</a:t>
            </a:r>
          </a:p>
          <a:p>
            <a:pPr marL="1430338" indent="736600"/>
            <a:r>
              <a:rPr lang="ru-RU" b="1" dirty="0" smtClean="0">
                <a:latin typeface="Times New Roman" pitchFamily="18" charset="0"/>
                <a:cs typeface="Times New Roman" pitchFamily="18" charset="0"/>
              </a:rPr>
              <a:t>7. </a:t>
            </a:r>
            <a:r>
              <a:rPr lang="ru-RU" b="1" dirty="0" err="1" smtClean="0">
                <a:latin typeface="Times New Roman" pitchFamily="18" charset="0"/>
                <a:cs typeface="Times New Roman" pitchFamily="18" charset="0"/>
              </a:rPr>
              <a:t>рех</a:t>
            </a:r>
            <a:r>
              <a:rPr lang="ru-RU" b="1" dirty="0" smtClean="0">
                <a:latin typeface="Times New Roman" pitchFamily="18" charset="0"/>
                <a:cs typeface="Times New Roman" pitchFamily="18" charset="0"/>
              </a:rPr>
              <a:t> – </a:t>
            </a:r>
            <a:r>
              <a:rPr lang="ru-RU" b="1" dirty="0" smtClean="0">
                <a:solidFill>
                  <a:srgbClr val="FF0000"/>
                </a:solidFill>
                <a:latin typeface="Times New Roman" pitchFamily="18" charset="0"/>
                <a:cs typeface="Times New Roman" pitchFamily="18" charset="0"/>
              </a:rPr>
              <a:t>дыра, отверстие, прореха</a:t>
            </a:r>
          </a:p>
          <a:p>
            <a:pPr marL="1430338" indent="736600"/>
            <a:r>
              <a:rPr lang="ru-RU" b="1" dirty="0" smtClean="0">
                <a:latin typeface="Times New Roman" pitchFamily="18" charset="0"/>
                <a:cs typeface="Times New Roman" pitchFamily="18" charset="0"/>
              </a:rPr>
              <a:t>8. подлокотник - </a:t>
            </a:r>
            <a:r>
              <a:rPr lang="ru-RU" b="1" dirty="0" smtClean="0">
                <a:solidFill>
                  <a:srgbClr val="FF0000"/>
                </a:solidFill>
                <a:latin typeface="Times New Roman" pitchFamily="18" charset="0"/>
                <a:cs typeface="Times New Roman" pitchFamily="18" charset="0"/>
              </a:rPr>
              <a:t>помощник</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 каком из слов нет окончания?</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marL="2879725"/>
            <a:r>
              <a:rPr lang="ru-RU" sz="4000" b="1" dirty="0" smtClean="0">
                <a:latin typeface="Times New Roman" pitchFamily="18" charset="0"/>
                <a:cs typeface="Times New Roman" pitchFamily="18" charset="0"/>
              </a:rPr>
              <a:t>1. степной</a:t>
            </a:r>
          </a:p>
          <a:p>
            <a:pPr marL="2879725"/>
            <a:r>
              <a:rPr lang="ru-RU" sz="4000" b="1" dirty="0" smtClean="0">
                <a:latin typeface="Times New Roman" pitchFamily="18" charset="0"/>
                <a:cs typeface="Times New Roman" pitchFamily="18" charset="0"/>
              </a:rPr>
              <a:t>2. стеной</a:t>
            </a:r>
          </a:p>
          <a:p>
            <a:pPr marL="2879725"/>
            <a:r>
              <a:rPr lang="ru-RU" sz="4000" b="1" dirty="0" smtClean="0">
                <a:latin typeface="Times New Roman" pitchFamily="18" charset="0"/>
                <a:cs typeface="Times New Roman" pitchFamily="18" charset="0"/>
              </a:rPr>
              <a:t>3. герой</a:t>
            </a:r>
          </a:p>
          <a:p>
            <a:pPr marL="2879725"/>
            <a:r>
              <a:rPr lang="ru-RU" sz="4000" b="1" dirty="0" smtClean="0">
                <a:latin typeface="Times New Roman" pitchFamily="18" charset="0"/>
                <a:cs typeface="Times New Roman" pitchFamily="18" charset="0"/>
              </a:rPr>
              <a:t>4. долой</a:t>
            </a:r>
          </a:p>
          <a:p>
            <a:pPr marL="2879725"/>
            <a:r>
              <a:rPr lang="ru-RU" sz="4000" b="1" dirty="0" smtClean="0">
                <a:latin typeface="Times New Roman" pitchFamily="18" charset="0"/>
                <a:cs typeface="Times New Roman" pitchFamily="18" charset="0"/>
              </a:rPr>
              <a:t>5. второй</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latin typeface="Times New Roman" pitchFamily="18" charset="0"/>
                <a:cs typeface="Times New Roman" pitchFamily="18" charset="0"/>
              </a:rPr>
              <a:t>Ответы на задание:</a:t>
            </a:r>
            <a:endParaRPr lang="ru-RU" b="1" u="sng"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214554"/>
            <a:ext cx="8229600" cy="3911609"/>
          </a:xfrm>
        </p:spPr>
        <p:txBody>
          <a:bodyPr/>
          <a:lstStyle/>
          <a:p>
            <a:pPr marL="442913" indent="0"/>
            <a:r>
              <a:rPr lang="ru-RU" b="1" dirty="0" smtClean="0">
                <a:latin typeface="Times New Roman" pitchFamily="18" charset="0"/>
                <a:cs typeface="Times New Roman" pitchFamily="18" charset="0"/>
              </a:rPr>
              <a:t>1. степной (-ой)</a:t>
            </a:r>
          </a:p>
          <a:p>
            <a:pPr marL="442913" indent="0"/>
            <a:r>
              <a:rPr lang="ru-RU" b="1" dirty="0" smtClean="0">
                <a:latin typeface="Times New Roman" pitchFamily="18" charset="0"/>
                <a:cs typeface="Times New Roman" pitchFamily="18" charset="0"/>
              </a:rPr>
              <a:t>2. стеной – (-ой)</a:t>
            </a:r>
          </a:p>
          <a:p>
            <a:pPr marL="442913" indent="0"/>
            <a:r>
              <a:rPr lang="ru-RU" b="1" dirty="0" smtClean="0">
                <a:latin typeface="Times New Roman" pitchFamily="18" charset="0"/>
                <a:cs typeface="Times New Roman" pitchFamily="18" charset="0"/>
              </a:rPr>
              <a:t>3. герой – (нулевое)</a:t>
            </a:r>
          </a:p>
          <a:p>
            <a:pPr marL="442913" indent="0"/>
            <a:r>
              <a:rPr lang="ru-RU" b="1" dirty="0" smtClean="0">
                <a:latin typeface="Times New Roman" pitchFamily="18" charset="0"/>
                <a:cs typeface="Times New Roman" pitchFamily="18" charset="0"/>
              </a:rPr>
              <a:t>4. долой – (нет окончания, это наречие)</a:t>
            </a:r>
          </a:p>
          <a:p>
            <a:pPr marL="442913" indent="0"/>
            <a:r>
              <a:rPr lang="ru-RU" b="1" dirty="0" smtClean="0">
                <a:latin typeface="Times New Roman" pitchFamily="18" charset="0"/>
                <a:cs typeface="Times New Roman" pitchFamily="18" charset="0"/>
              </a:rPr>
              <a:t>5. второй – (-ой)</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500198"/>
          </a:xfrm>
        </p:spPr>
        <p:txBody>
          <a:bodyPr>
            <a:noAutofit/>
          </a:bodyPr>
          <a:lstStyle/>
          <a:p>
            <a:r>
              <a:rPr lang="ru-RU" sz="3600" b="1" dirty="0" smtClean="0"/>
              <a:t/>
            </a:r>
            <a:br>
              <a:rPr lang="ru-RU" sz="3600" b="1" dirty="0" smtClean="0"/>
            </a:br>
            <a:r>
              <a:rPr lang="ru-RU" sz="3600" b="1" dirty="0" smtClean="0"/>
              <a:t>Как правильно обратиться </a:t>
            </a:r>
            <a:br>
              <a:rPr lang="ru-RU" sz="3600" b="1" dirty="0" smtClean="0"/>
            </a:br>
            <a:r>
              <a:rPr lang="ru-RU" sz="3600" b="1" dirty="0" smtClean="0"/>
              <a:t>к человеку в </a:t>
            </a:r>
            <a:r>
              <a:rPr lang="ru-RU" sz="3600" b="1" dirty="0"/>
              <a:t>И</a:t>
            </a:r>
            <a:r>
              <a:rPr lang="ru-RU" sz="3600" b="1" dirty="0" smtClean="0"/>
              <a:t>спании?</a:t>
            </a:r>
            <a:endParaRPr lang="ru-RU" sz="3600" b="1" dirty="0"/>
          </a:p>
        </p:txBody>
      </p:sp>
      <p:sp>
        <p:nvSpPr>
          <p:cNvPr id="3" name="Содержимое 2"/>
          <p:cNvSpPr>
            <a:spLocks noGrp="1"/>
          </p:cNvSpPr>
          <p:nvPr>
            <p:ph idx="1"/>
          </p:nvPr>
        </p:nvSpPr>
        <p:spPr>
          <a:xfrm>
            <a:off x="457200" y="1857364"/>
            <a:ext cx="8229600" cy="4268799"/>
          </a:xfrm>
        </p:spPr>
        <p:txBody>
          <a:bodyPr/>
          <a:lstStyle/>
          <a:p>
            <a:pPr marL="2879725" indent="11113"/>
            <a:r>
              <a:rPr lang="ru-RU" b="1" dirty="0">
                <a:latin typeface="Times New Roman" pitchFamily="18" charset="0"/>
                <a:cs typeface="Times New Roman" pitchFamily="18" charset="0"/>
              </a:rPr>
              <a:t>1) </a:t>
            </a:r>
            <a:r>
              <a:rPr lang="ru-RU" b="1" dirty="0" smtClean="0">
                <a:latin typeface="Times New Roman" pitchFamily="18" charset="0"/>
                <a:cs typeface="Times New Roman" pitchFamily="18" charset="0"/>
              </a:rPr>
              <a:t>пан</a:t>
            </a:r>
          </a:p>
          <a:p>
            <a:pPr marL="2879725" indent="11113"/>
            <a:r>
              <a:rPr lang="ru-RU" b="1" dirty="0" smtClean="0">
                <a:latin typeface="Times New Roman" pitchFamily="18" charset="0"/>
                <a:cs typeface="Times New Roman" pitchFamily="18" charset="0"/>
              </a:rPr>
              <a:t>2</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сеньор</a:t>
            </a:r>
          </a:p>
          <a:p>
            <a:pPr marL="2879725" indent="11113"/>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3) </a:t>
            </a:r>
            <a:r>
              <a:rPr lang="ru-RU" b="1" dirty="0" smtClean="0">
                <a:latin typeface="Times New Roman" pitchFamily="18" charset="0"/>
                <a:cs typeface="Times New Roman" pitchFamily="18" charset="0"/>
              </a:rPr>
              <a:t>месье</a:t>
            </a:r>
          </a:p>
          <a:p>
            <a:pPr marL="2879725" indent="11113"/>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4) </a:t>
            </a:r>
            <a:r>
              <a:rPr lang="ru-RU" b="1" dirty="0" smtClean="0">
                <a:latin typeface="Times New Roman" pitchFamily="18" charset="0"/>
                <a:cs typeface="Times New Roman" pitchFamily="18" charset="0"/>
              </a:rPr>
              <a:t>мистер</a:t>
            </a:r>
          </a:p>
          <a:p>
            <a:pPr marL="2879725" indent="11113"/>
            <a:r>
              <a:rPr lang="ru-RU" b="1" dirty="0" smtClean="0">
                <a:latin typeface="Times New Roman" pitchFamily="18" charset="0"/>
                <a:cs typeface="Times New Roman" pitchFamily="18" charset="0"/>
              </a:rPr>
              <a:t>5</a:t>
            </a:r>
            <a:r>
              <a:rPr lang="ru-RU" b="1" dirty="0">
                <a:latin typeface="Times New Roman" pitchFamily="18" charset="0"/>
                <a:cs typeface="Times New Roman" pitchFamily="18" charset="0"/>
              </a:rPr>
              <a:t>) дон</a:t>
            </a:r>
          </a:p>
          <a:p>
            <a:pPr marL="2879725" indent="11113"/>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latin typeface="Times New Roman" pitchFamily="18" charset="0"/>
                <a:cs typeface="Times New Roman" pitchFamily="18" charset="0"/>
              </a:rPr>
              <a:t>Ответ:</a:t>
            </a:r>
            <a:endParaRPr lang="ru-RU" b="1" u="sng" dirty="0">
              <a:latin typeface="Times New Roman" pitchFamily="18" charset="0"/>
              <a:cs typeface="Times New Roman" pitchFamily="18" charset="0"/>
            </a:endParaRPr>
          </a:p>
        </p:txBody>
      </p:sp>
      <p:sp>
        <p:nvSpPr>
          <p:cNvPr id="3" name="Содержимое 2"/>
          <p:cNvSpPr>
            <a:spLocks noGrp="1"/>
          </p:cNvSpPr>
          <p:nvPr>
            <p:ph idx="1"/>
          </p:nvPr>
        </p:nvSpPr>
        <p:spPr>
          <a:xfrm>
            <a:off x="3143240" y="1571612"/>
            <a:ext cx="2714644" cy="1400172"/>
          </a:xfrm>
        </p:spPr>
        <p:txBody>
          <a:bodyPr>
            <a:normAutofit/>
          </a:bodyPr>
          <a:lstStyle/>
          <a:p>
            <a:pPr algn="ctr">
              <a:buNone/>
            </a:pPr>
            <a:r>
              <a:rPr lang="ru-RU" sz="5400" b="1" dirty="0" smtClean="0">
                <a:latin typeface="Times New Roman" pitchFamily="18" charset="0"/>
                <a:cs typeface="Times New Roman" pitchFamily="18" charset="0"/>
              </a:rPr>
              <a:t>ДОН </a:t>
            </a:r>
            <a:endParaRPr lang="ru-RU" sz="5400" b="1" dirty="0">
              <a:latin typeface="Times New Roman" pitchFamily="18" charset="0"/>
              <a:cs typeface="Times New Roman" pitchFamily="18" charset="0"/>
            </a:endParaRPr>
          </a:p>
        </p:txBody>
      </p:sp>
      <p:pic>
        <p:nvPicPr>
          <p:cNvPr id="52226" name="Picture 2" descr="Картинки по запросу дон в испании"/>
          <p:cNvPicPr>
            <a:picLocks noChangeAspect="1" noChangeArrowheads="1"/>
          </p:cNvPicPr>
          <p:nvPr/>
        </p:nvPicPr>
        <p:blipFill>
          <a:blip r:embed="rId2" cstate="print"/>
          <a:srcRect/>
          <a:stretch>
            <a:fillRect/>
          </a:stretch>
        </p:blipFill>
        <p:spPr bwMode="auto">
          <a:xfrm>
            <a:off x="1714480" y="2714620"/>
            <a:ext cx="5630109" cy="37534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74720"/>
          </a:xfrm>
        </p:spPr>
        <p:txBody>
          <a:bodyPr>
            <a:normAutofit fontScale="90000"/>
          </a:bodyPr>
          <a:lstStyle/>
          <a:p>
            <a:r>
              <a:rPr lang="ru-RU" sz="5400" dirty="0" smtClean="0">
                <a:latin typeface="Monotype Corsiva" pitchFamily="66" charset="0"/>
              </a:rPr>
              <a:t>«Вспомним детство»</a:t>
            </a:r>
            <a:endParaRPr lang="ru-RU" sz="5400" dirty="0">
              <a:latin typeface="Monotype Corsiva" pitchFamily="66" charset="0"/>
            </a:endParaRPr>
          </a:p>
        </p:txBody>
      </p:sp>
      <p:pic>
        <p:nvPicPr>
          <p:cNvPr id="2050" name="Picture 2" descr="http://ru.fishki.net/picsw/052012/22/bonus/detenishi/001.jpg"/>
          <p:cNvPicPr>
            <a:picLocks noChangeAspect="1" noChangeArrowheads="1"/>
          </p:cNvPicPr>
          <p:nvPr/>
        </p:nvPicPr>
        <p:blipFill>
          <a:blip r:embed="rId2"/>
          <a:srcRect/>
          <a:stretch>
            <a:fillRect/>
          </a:stretch>
        </p:blipFill>
        <p:spPr bwMode="auto">
          <a:xfrm>
            <a:off x="571472" y="928670"/>
            <a:ext cx="4277127" cy="3195625"/>
          </a:xfrm>
          <a:prstGeom prst="rect">
            <a:avLst/>
          </a:prstGeom>
          <a:noFill/>
        </p:spPr>
      </p:pic>
      <p:pic>
        <p:nvPicPr>
          <p:cNvPr id="2052" name="Picture 4" descr="https://pp.vk.me/c625216/v625216192/23ed5/_kVnBU9iYWA.jpg"/>
          <p:cNvPicPr>
            <a:picLocks noChangeAspect="1" noChangeArrowheads="1"/>
          </p:cNvPicPr>
          <p:nvPr/>
        </p:nvPicPr>
        <p:blipFill>
          <a:blip r:embed="rId3"/>
          <a:srcRect/>
          <a:stretch>
            <a:fillRect/>
          </a:stretch>
        </p:blipFill>
        <p:spPr bwMode="auto">
          <a:xfrm>
            <a:off x="6786578" y="4572008"/>
            <a:ext cx="1905000" cy="2105026"/>
          </a:xfrm>
          <a:prstGeom prst="rect">
            <a:avLst/>
          </a:prstGeom>
          <a:noFill/>
        </p:spPr>
      </p:pic>
      <p:sp>
        <p:nvSpPr>
          <p:cNvPr id="2054" name="AutoShape 6" descr="http://pic1.dbw.cn/0/00/11/04/110434_741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http://pic1.dbw.cn/0/00/11/04/110434_741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8" name="Picture 10" descr="http://klimbo.ru/images/photoblog/animals/1/982_baby_animals%20(18).jpeg"/>
          <p:cNvPicPr>
            <a:picLocks noChangeAspect="1" noChangeArrowheads="1"/>
          </p:cNvPicPr>
          <p:nvPr/>
        </p:nvPicPr>
        <p:blipFill>
          <a:blip r:embed="rId4"/>
          <a:srcRect/>
          <a:stretch>
            <a:fillRect/>
          </a:stretch>
        </p:blipFill>
        <p:spPr bwMode="auto">
          <a:xfrm>
            <a:off x="5857884" y="714356"/>
            <a:ext cx="3007779" cy="3808411"/>
          </a:xfrm>
          <a:prstGeom prst="rect">
            <a:avLst/>
          </a:prstGeom>
          <a:noFill/>
        </p:spPr>
      </p:pic>
      <p:pic>
        <p:nvPicPr>
          <p:cNvPr id="2060" name="Picture 12" descr="http://spynet.ru/uploads/images/07/17/62/2012/03/17/34fc73.jpg"/>
          <p:cNvPicPr>
            <a:picLocks noChangeAspect="1" noChangeArrowheads="1"/>
          </p:cNvPicPr>
          <p:nvPr/>
        </p:nvPicPr>
        <p:blipFill>
          <a:blip r:embed="rId5"/>
          <a:srcRect/>
          <a:stretch>
            <a:fillRect/>
          </a:stretch>
        </p:blipFill>
        <p:spPr bwMode="auto">
          <a:xfrm>
            <a:off x="3857620" y="3071810"/>
            <a:ext cx="2483641" cy="3548058"/>
          </a:xfrm>
          <a:prstGeom prst="rect">
            <a:avLst/>
          </a:prstGeom>
          <a:noFill/>
        </p:spPr>
      </p:pic>
      <p:pic>
        <p:nvPicPr>
          <p:cNvPr id="2062" name="Picture 14" descr="http://dreempics.com/img/picture/Jun/04/696b5f78a36ee81f937617cf8a5dc09e/11.jpg"/>
          <p:cNvPicPr>
            <a:picLocks noChangeAspect="1" noChangeArrowheads="1"/>
          </p:cNvPicPr>
          <p:nvPr/>
        </p:nvPicPr>
        <p:blipFill>
          <a:blip r:embed="rId6"/>
          <a:srcRect/>
          <a:stretch>
            <a:fillRect/>
          </a:stretch>
        </p:blipFill>
        <p:spPr bwMode="auto">
          <a:xfrm>
            <a:off x="357158" y="4357694"/>
            <a:ext cx="3286148" cy="218412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ьян\Desktop\57364a036a298.jpg"/>
          <p:cNvPicPr>
            <a:picLocks noChangeAspect="1" noChangeArrowheads="1"/>
          </p:cNvPicPr>
          <p:nvPr/>
        </p:nvPicPr>
        <p:blipFill>
          <a:blip r:embed="rId2"/>
          <a:srcRect/>
          <a:stretch>
            <a:fillRect/>
          </a:stretch>
        </p:blipFill>
        <p:spPr bwMode="auto">
          <a:xfrm>
            <a:off x="428596" y="214290"/>
            <a:ext cx="8477282" cy="63579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785794"/>
            <a:ext cx="7429552" cy="1015663"/>
          </a:xfrm>
          <a:prstGeom prst="rect">
            <a:avLst/>
          </a:prstGeom>
        </p:spPr>
        <p:txBody>
          <a:bodyPr wrap="square">
            <a:spAutoFit/>
          </a:bodyPr>
          <a:lstStyle/>
          <a:p>
            <a:pPr algn="ctr"/>
            <a:r>
              <a:rPr lang="ru-RU" sz="6000" i="1" dirty="0" smtClean="0">
                <a:latin typeface="Monotype Corsiva" pitchFamily="66" charset="0"/>
                <a:cs typeface="Times New Roman" pitchFamily="18" charset="0"/>
              </a:rPr>
              <a:t>Кирилл и </a:t>
            </a:r>
            <a:r>
              <a:rPr lang="ru-RU" sz="6000" i="1" dirty="0" err="1" smtClean="0">
                <a:latin typeface="Monotype Corsiva" pitchFamily="66" charset="0"/>
                <a:cs typeface="Times New Roman" pitchFamily="18" charset="0"/>
              </a:rPr>
              <a:t>Мефодий</a:t>
            </a:r>
            <a:endParaRPr lang="ru-RU" sz="6000" i="1" dirty="0">
              <a:latin typeface="Monotype Corsiva" pitchFamily="66" charset="0"/>
              <a:cs typeface="Times New Roman" pitchFamily="18" charset="0"/>
            </a:endParaRPr>
          </a:p>
        </p:txBody>
      </p:sp>
      <p:pic>
        <p:nvPicPr>
          <p:cNvPr id="29698" name="Picture 2" descr="http://www.ruskerealie.zcu.cz/sites/default/files/images/km.jpg"/>
          <p:cNvPicPr>
            <a:picLocks noChangeAspect="1" noChangeArrowheads="1"/>
          </p:cNvPicPr>
          <p:nvPr/>
        </p:nvPicPr>
        <p:blipFill>
          <a:blip r:embed="rId2"/>
          <a:srcRect/>
          <a:stretch>
            <a:fillRect/>
          </a:stretch>
        </p:blipFill>
        <p:spPr bwMode="auto">
          <a:xfrm>
            <a:off x="3071802" y="1714488"/>
            <a:ext cx="2981325" cy="4286250"/>
          </a:xfrm>
          <a:prstGeom prst="rect">
            <a:avLst/>
          </a:prstGeom>
          <a:noFill/>
        </p:spPr>
      </p:pic>
      <p:sp>
        <p:nvSpPr>
          <p:cNvPr id="4" name="Прямоугольник 3"/>
          <p:cNvSpPr/>
          <p:nvPr/>
        </p:nvSpPr>
        <p:spPr>
          <a:xfrm>
            <a:off x="571472" y="285728"/>
            <a:ext cx="1755481" cy="769441"/>
          </a:xfrm>
          <a:prstGeom prst="rect">
            <a:avLst/>
          </a:prstGeom>
        </p:spPr>
        <p:txBody>
          <a:bodyPr wrap="none">
            <a:spAutoFit/>
          </a:bodyPr>
          <a:lstStyle/>
          <a:p>
            <a:r>
              <a:rPr lang="ru-RU" sz="4400" dirty="0" smtClean="0">
                <a:latin typeface="Times New Roman" pitchFamily="18" charset="0"/>
                <a:cs typeface="Times New Roman" pitchFamily="18" charset="0"/>
              </a:rPr>
              <a:t>Ответ:</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p.vk.me/c418921/v418921140/7251/UdnyWhXlO8Y.jpg"/>
          <p:cNvPicPr>
            <a:picLocks noChangeAspect="1" noChangeArrowheads="1"/>
          </p:cNvPicPr>
          <p:nvPr/>
        </p:nvPicPr>
        <p:blipFill>
          <a:blip r:embed="rId2"/>
          <a:srcRect/>
          <a:stretch>
            <a:fillRect/>
          </a:stretch>
        </p:blipFill>
        <p:spPr bwMode="auto">
          <a:xfrm>
            <a:off x="3143240" y="285728"/>
            <a:ext cx="2286016" cy="2286016"/>
          </a:xfrm>
          <a:prstGeom prst="rect">
            <a:avLst/>
          </a:prstGeom>
          <a:noFill/>
        </p:spPr>
      </p:pic>
      <p:sp>
        <p:nvSpPr>
          <p:cNvPr id="67587" name="Rectangle 3"/>
          <p:cNvSpPr>
            <a:spLocks noChangeArrowheads="1"/>
          </p:cNvSpPr>
          <p:nvPr/>
        </p:nvSpPr>
        <p:spPr bwMode="auto">
          <a:xfrm>
            <a:off x="3357554" y="2928934"/>
            <a:ext cx="214314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1.Дрова</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2.Дракон</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3.Дерево</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4.Дыня</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5.Дом</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6.Дятел</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7.Дельфин </a:t>
            </a:r>
            <a:endParaRPr kumimoji="0" lang="ru-RU" sz="3200"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7"/>
          <p:cNvSpPr>
            <a:spLocks noChangeArrowheads="1" noChangeShapeType="1" noTextEdit="1"/>
          </p:cNvSpPr>
          <p:nvPr/>
        </p:nvSpPr>
        <p:spPr bwMode="auto">
          <a:xfrm>
            <a:off x="971600" y="836712"/>
            <a:ext cx="7429552" cy="3929090"/>
          </a:xfrm>
          <a:prstGeom prst="rect">
            <a:avLst/>
          </a:prstGeom>
        </p:spPr>
        <p:txBody>
          <a:bodyPr wrap="none" fromWordArt="1">
            <a:prstTxWarp prst="textCanUp">
              <a:avLst/>
            </a:prstTxWarp>
          </a:bodyPr>
          <a:lstStyle/>
          <a:p>
            <a:pPr algn="ctr">
              <a:defRPr/>
            </a:pPr>
            <a:r>
              <a:rPr lang="ru-RU" sz="7200" kern="10" dirty="0" smtClean="0">
                <a:ln w="38100">
                  <a:solidFill>
                    <a:schemeClr val="accent6">
                      <a:lumMod val="75000"/>
                    </a:schemeClr>
                  </a:solidFill>
                  <a:round/>
                  <a:headEnd/>
                  <a:tailEnd/>
                </a:ln>
                <a:gradFill flip="none" rotWithShape="1">
                  <a:gsLst>
                    <a:gs pos="0">
                      <a:srgbClr val="FFF200"/>
                    </a:gs>
                    <a:gs pos="45000">
                      <a:srgbClr val="FF7A00"/>
                    </a:gs>
                    <a:gs pos="70000">
                      <a:srgbClr val="FF0300"/>
                    </a:gs>
                    <a:gs pos="100000">
                      <a:srgbClr val="4D0808"/>
                    </a:gs>
                  </a:gsLst>
                  <a:lin ang="16200000" scaled="1"/>
                  <a:tileRect/>
                </a:gradFill>
                <a:effectLst>
                  <a:outerShdw dist="35921" dir="2700000" algn="ctr" rotWithShape="0">
                    <a:srgbClr val="C0C0C0">
                      <a:alpha val="79999"/>
                    </a:srgbClr>
                  </a:outerShdw>
                </a:effectLst>
                <a:latin typeface="Impact"/>
              </a:rPr>
              <a:t>Шарады</a:t>
            </a:r>
            <a:endParaRPr lang="ru-RU" sz="4400" kern="10" dirty="0">
              <a:ln w="38100">
                <a:solidFill>
                  <a:schemeClr val="accent6">
                    <a:lumMod val="75000"/>
                  </a:schemeClr>
                </a:solidFill>
                <a:round/>
                <a:headEnd/>
                <a:tailEnd/>
              </a:ln>
              <a:gradFill flip="none" rotWithShape="1">
                <a:gsLst>
                  <a:gs pos="0">
                    <a:srgbClr val="FFF200"/>
                  </a:gs>
                  <a:gs pos="45000">
                    <a:srgbClr val="FF7A00"/>
                  </a:gs>
                  <a:gs pos="70000">
                    <a:srgbClr val="FF0300"/>
                  </a:gs>
                  <a:gs pos="100000">
                    <a:srgbClr val="4D0808"/>
                  </a:gs>
                </a:gsLst>
                <a:lin ang="16200000" scaled="1"/>
                <a:tileRect/>
              </a:gradFill>
              <a:effectLst>
                <a:outerShdw dist="35921" dir="2700000" algn="ctr" rotWithShape="0">
                  <a:srgbClr val="C0C0C0">
                    <a:alpha val="79999"/>
                  </a:srgbClr>
                </a:outerShdw>
              </a:effectLst>
              <a:latin typeface="Impact"/>
            </a:endParaRPr>
          </a:p>
          <a:p>
            <a:pPr algn="ctr">
              <a:defRPr/>
            </a:pPr>
            <a:r>
              <a:rPr lang="ru-RU" sz="4800" kern="10" dirty="0">
                <a:ln w="38100">
                  <a:solidFill>
                    <a:schemeClr val="accent6">
                      <a:lumMod val="75000"/>
                    </a:schemeClr>
                  </a:solidFill>
                  <a:round/>
                  <a:headEnd/>
                  <a:tailEnd/>
                </a:ln>
                <a:gradFill flip="none" rotWithShape="1">
                  <a:gsLst>
                    <a:gs pos="0">
                      <a:srgbClr val="FFF200"/>
                    </a:gs>
                    <a:gs pos="45000">
                      <a:srgbClr val="FF7A00"/>
                    </a:gs>
                    <a:gs pos="70000">
                      <a:srgbClr val="FF0300"/>
                    </a:gs>
                    <a:gs pos="100000">
                      <a:srgbClr val="4D0808"/>
                    </a:gs>
                  </a:gsLst>
                  <a:lin ang="16200000" scaled="1"/>
                  <a:tileRect/>
                </a:gradFill>
                <a:effectLst>
                  <a:outerShdw dist="35921" dir="2700000" algn="ctr" rotWithShape="0">
                    <a:srgbClr val="C0C0C0">
                      <a:alpha val="79999"/>
                    </a:srgbClr>
                  </a:outerShdw>
                </a:effectLst>
                <a:latin typeface="Impact"/>
              </a:rPr>
              <a:t>         </a:t>
            </a:r>
            <a:r>
              <a:rPr lang="ru-RU" sz="5400" kern="10" dirty="0">
                <a:ln w="38100">
                  <a:solidFill>
                    <a:schemeClr val="accent6">
                      <a:lumMod val="75000"/>
                    </a:schemeClr>
                  </a:solidFill>
                  <a:round/>
                  <a:headEnd/>
                  <a:tailEnd/>
                </a:ln>
                <a:gradFill flip="none" rotWithShape="1">
                  <a:gsLst>
                    <a:gs pos="0">
                      <a:srgbClr val="FFF200"/>
                    </a:gs>
                    <a:gs pos="45000">
                      <a:srgbClr val="FF7A00"/>
                    </a:gs>
                    <a:gs pos="70000">
                      <a:srgbClr val="FF0300"/>
                    </a:gs>
                    <a:gs pos="100000">
                      <a:srgbClr val="4D0808"/>
                    </a:gs>
                  </a:gsLst>
                  <a:lin ang="16200000" scaled="1"/>
                  <a:tileRect/>
                </a:gradFill>
                <a:effectLst>
                  <a:outerShdw dist="35921" dir="2700000" algn="ctr" rotWithShape="0">
                    <a:srgbClr val="C0C0C0">
                      <a:alpha val="79999"/>
                    </a:srgbClr>
                  </a:outerShdw>
                </a:effectLst>
                <a:latin typeface="Impact"/>
              </a:rPr>
              <a:t>Незнайки</a:t>
            </a:r>
            <a:endParaRPr lang="ru-RU" sz="6000" kern="10" dirty="0">
              <a:ln w="38100">
                <a:solidFill>
                  <a:schemeClr val="accent6">
                    <a:lumMod val="75000"/>
                  </a:schemeClr>
                </a:solidFill>
                <a:round/>
                <a:headEnd/>
                <a:tailEnd/>
              </a:ln>
              <a:gradFill flip="none" rotWithShape="1">
                <a:gsLst>
                  <a:gs pos="0">
                    <a:srgbClr val="FFF200"/>
                  </a:gs>
                  <a:gs pos="45000">
                    <a:srgbClr val="FF7A00"/>
                  </a:gs>
                  <a:gs pos="70000">
                    <a:srgbClr val="FF0300"/>
                  </a:gs>
                  <a:gs pos="100000">
                    <a:srgbClr val="4D0808"/>
                  </a:gs>
                </a:gsLst>
                <a:lin ang="16200000" scaled="1"/>
                <a:tileRect/>
              </a:gradFill>
              <a:effectLst>
                <a:outerShdw dist="35921" dir="2700000" algn="ctr" rotWithShape="0">
                  <a:srgbClr val="C0C0C0">
                    <a:alpha val="79999"/>
                  </a:srgbClr>
                </a:outerShdw>
              </a:effectLst>
              <a:latin typeface="Impact"/>
            </a:endParaRPr>
          </a:p>
        </p:txBody>
      </p:sp>
      <p:pic>
        <p:nvPicPr>
          <p:cNvPr id="2052" name="Picture 3" descr="D:\Документы\Незнайка\multik297.png"/>
          <p:cNvPicPr>
            <a:picLocks noChangeAspect="1" noChangeArrowheads="1"/>
          </p:cNvPicPr>
          <p:nvPr/>
        </p:nvPicPr>
        <p:blipFill>
          <a:blip r:embed="rId2" cstate="print"/>
          <a:srcRect/>
          <a:stretch>
            <a:fillRect/>
          </a:stretch>
        </p:blipFill>
        <p:spPr bwMode="auto">
          <a:xfrm>
            <a:off x="827584" y="2780928"/>
            <a:ext cx="1867424" cy="3044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79512" y="1052736"/>
            <a:ext cx="8715436" cy="3170099"/>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i="1" dirty="0">
                <a:ln w="11430"/>
                <a:solidFill>
                  <a:srgbClr val="743A00"/>
                </a:solidFill>
                <a:effectLst>
                  <a:outerShdw blurRad="50800" dist="39000" dir="5460000" algn="tl">
                    <a:srgbClr val="000000">
                      <a:alpha val="38000"/>
                    </a:srgbClr>
                  </a:outerShdw>
                </a:effectLst>
              </a:rPr>
              <a:t> Начало деревом зовётся,</a:t>
            </a:r>
          </a:p>
          <a:p>
            <a:pPr algn="ctr">
              <a:defRPr/>
            </a:pPr>
            <a:r>
              <a:rPr lang="ru-RU" sz="4000" b="1" i="1" dirty="0">
                <a:ln w="11430"/>
                <a:solidFill>
                  <a:srgbClr val="743A00"/>
                </a:solidFill>
                <a:effectLst>
                  <a:outerShdw blurRad="50800" dist="39000" dir="5460000" algn="tl">
                    <a:srgbClr val="000000">
                      <a:alpha val="38000"/>
                    </a:srgbClr>
                  </a:outerShdw>
                </a:effectLst>
              </a:rPr>
              <a:t>конец – читатели мои.</a:t>
            </a:r>
          </a:p>
          <a:p>
            <a:pPr algn="ctr">
              <a:defRPr/>
            </a:pPr>
            <a:r>
              <a:rPr lang="ru-RU" sz="4000" b="1" i="1" dirty="0">
                <a:ln w="11430"/>
                <a:solidFill>
                  <a:srgbClr val="743A00"/>
                </a:solidFill>
                <a:effectLst>
                  <a:outerShdw blurRad="50800" dist="39000" dir="5460000" algn="tl">
                    <a:srgbClr val="000000">
                      <a:alpha val="38000"/>
                    </a:srgbClr>
                  </a:outerShdw>
                </a:effectLst>
              </a:rPr>
              <a:t>А в книге целое найдётся,</a:t>
            </a:r>
          </a:p>
          <a:p>
            <a:pPr algn="ctr">
              <a:defRPr/>
            </a:pPr>
            <a:r>
              <a:rPr lang="ru-RU" sz="4000" b="1" i="1" dirty="0">
                <a:ln w="11430"/>
                <a:solidFill>
                  <a:srgbClr val="743A00"/>
                </a:solidFill>
                <a:effectLst>
                  <a:outerShdw blurRad="50800" dist="39000" dir="5460000" algn="tl">
                    <a:srgbClr val="000000">
                      <a:alpha val="38000"/>
                    </a:srgbClr>
                  </a:outerShdw>
                </a:effectLst>
              </a:rPr>
              <a:t> ведь в каждой строчке есть они.</a:t>
            </a:r>
            <a:endParaRPr lang="ru-RU" sz="36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3600" b="1" i="1" dirty="0">
              <a:ln w="11430"/>
              <a:solidFill>
                <a:srgbClr val="743A00"/>
              </a:solidFill>
              <a:effectLst>
                <a:outerShdw blurRad="50800" dist="39000" dir="5460000" algn="tl">
                  <a:srgbClr val="000000">
                    <a:alpha val="38000"/>
                  </a:srgbClr>
                </a:outerShdw>
              </a:effectLst>
              <a:cs typeface="Arial" pitchFamily="34" charset="0"/>
            </a:endParaRPr>
          </a:p>
        </p:txBody>
      </p:sp>
      <p:grpSp>
        <p:nvGrpSpPr>
          <p:cNvPr id="2" name="Группа 19"/>
          <p:cNvGrpSpPr>
            <a:grpSpLocks/>
          </p:cNvGrpSpPr>
          <p:nvPr/>
        </p:nvGrpSpPr>
        <p:grpSpPr bwMode="auto">
          <a:xfrm>
            <a:off x="611560" y="3645024"/>
            <a:ext cx="4032448" cy="2376264"/>
            <a:chOff x="857224" y="3936214"/>
            <a:chExt cx="4013328" cy="2089488"/>
          </a:xfrm>
        </p:grpSpPr>
        <p:pic>
          <p:nvPicPr>
            <p:cNvPr id="4103" name="Picture 10" descr="C:\Users\Лариса\Pictures\буквы цифры\Б.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4207670"/>
              <a:ext cx="1368466" cy="1818032"/>
            </a:xfrm>
            <a:prstGeom prst="rect">
              <a:avLst/>
            </a:prstGeom>
            <a:noFill/>
            <a:ln w="9525">
              <a:noFill/>
              <a:miter lim="800000"/>
              <a:headEnd/>
              <a:tailEnd/>
            </a:ln>
          </p:spPr>
        </p:pic>
        <p:pic>
          <p:nvPicPr>
            <p:cNvPr id="4104" name="Picture 11" descr="C:\Users\Лариса\Pictures\буквы цифры\К.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54329" y="3936214"/>
              <a:ext cx="1616223" cy="1911380"/>
            </a:xfrm>
            <a:prstGeom prst="rect">
              <a:avLst/>
            </a:prstGeom>
            <a:noFill/>
            <a:ln w="9525">
              <a:noFill/>
              <a:miter lim="800000"/>
              <a:headEnd/>
              <a:tailEnd/>
            </a:ln>
          </p:spPr>
        </p:pic>
        <p:pic>
          <p:nvPicPr>
            <p:cNvPr id="4105" name="Picture 12" descr="C:\Users\Лариса\Pictures\буквы цифры\У.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5777" y="4071942"/>
              <a:ext cx="1383174" cy="1940340"/>
            </a:xfrm>
            <a:prstGeom prst="rect">
              <a:avLst/>
            </a:prstGeom>
            <a:noFill/>
            <a:ln w="9525">
              <a:noFill/>
              <a:miter lim="800000"/>
              <a:headEnd/>
              <a:tailEnd/>
            </a:ln>
          </p:spPr>
        </p:pic>
      </p:grpSp>
      <p:grpSp>
        <p:nvGrpSpPr>
          <p:cNvPr id="3" name="Группа 20"/>
          <p:cNvGrpSpPr>
            <a:grpSpLocks/>
          </p:cNvGrpSpPr>
          <p:nvPr/>
        </p:nvGrpSpPr>
        <p:grpSpPr bwMode="auto">
          <a:xfrm>
            <a:off x="4860032" y="3789040"/>
            <a:ext cx="3067496" cy="2232248"/>
            <a:chOff x="4643438" y="4357694"/>
            <a:chExt cx="3210804" cy="2127288"/>
          </a:xfrm>
        </p:grpSpPr>
        <p:pic>
          <p:nvPicPr>
            <p:cNvPr id="4101" name="Picture 4"/>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643438" y="4572008"/>
              <a:ext cx="1556339" cy="1912974"/>
            </a:xfrm>
            <a:prstGeom prst="rect">
              <a:avLst/>
            </a:prstGeom>
            <a:noFill/>
            <a:ln w="9525">
              <a:noFill/>
              <a:miter lim="800000"/>
              <a:headEnd/>
              <a:tailEnd/>
            </a:ln>
          </p:spPr>
        </p:pic>
        <p:pic>
          <p:nvPicPr>
            <p:cNvPr id="4102" name="Picture 9" descr="C:\Users\Лариса\Pictures\буквы цифры\Ы.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72198" y="4357694"/>
              <a:ext cx="1782044" cy="1867938"/>
            </a:xfrm>
            <a:prstGeom prst="rect">
              <a:avLst/>
            </a:prstGeom>
            <a:noFill/>
            <a:ln w="9525">
              <a:noFill/>
              <a:miter lim="800000"/>
              <a:headEnd/>
              <a:tailEnd/>
            </a:ln>
          </p:spPr>
        </p:pic>
      </p:grpSp>
      <p:sp>
        <p:nvSpPr>
          <p:cNvPr id="12" name="Rectangle 1"/>
          <p:cNvSpPr>
            <a:spLocks noChangeArrowheads="1"/>
          </p:cNvSpPr>
          <p:nvPr/>
        </p:nvSpPr>
        <p:spPr bwMode="auto">
          <a:xfrm>
            <a:off x="-684584" y="332656"/>
            <a:ext cx="8001056" cy="769441"/>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ru-RU" sz="4400" b="1" i="1" dirty="0">
                <a:ln w="11430"/>
                <a:solidFill>
                  <a:schemeClr val="accent2">
                    <a:lumMod val="50000"/>
                  </a:schemeClr>
                </a:solidFill>
                <a:effectLst>
                  <a:outerShdw blurRad="50800" dist="39000" dir="5460000" algn="tl">
                    <a:srgbClr val="000000">
                      <a:alpha val="38000"/>
                    </a:srgbClr>
                  </a:outerShdw>
                </a:effectLst>
                <a:ea typeface="Calibri" pitchFamily="34" charset="0"/>
                <a:cs typeface="Arial" pitchFamily="34" charset="0"/>
              </a:rPr>
              <a:t>            </a:t>
            </a:r>
            <a:r>
              <a:rPr lang="ru-RU" sz="4400" b="1" i="1" dirty="0" smtClean="0">
                <a:ln w="11430"/>
                <a:solidFill>
                  <a:schemeClr val="accent2">
                    <a:lumMod val="50000"/>
                  </a:schemeClr>
                </a:solidFill>
                <a:effectLst>
                  <a:outerShdw blurRad="50800" dist="39000" dir="5460000" algn="tl">
                    <a:srgbClr val="000000">
                      <a:alpha val="38000"/>
                    </a:srgbClr>
                  </a:outerShdw>
                </a:effectLst>
                <a:ea typeface="Calibri" pitchFamily="34" charset="0"/>
                <a:cs typeface="Arial" pitchFamily="34" charset="0"/>
              </a:rPr>
              <a:t>ПРИМЕР ШАРАДЫ</a:t>
            </a:r>
            <a:endParaRPr lang="ru-RU" sz="4400" b="1" i="1" dirty="0">
              <a:ln w="11430"/>
              <a:solidFill>
                <a:schemeClr val="accent2">
                  <a:lumMod val="50000"/>
                </a:schemeClr>
              </a:solidFill>
              <a:effectLst>
                <a:outerShdw blurRad="50800" dist="39000" dir="5460000" algn="tl">
                  <a:srgbClr val="000000">
                    <a:alpha val="38000"/>
                  </a:srgbClr>
                </a:outerShdw>
              </a:effectLst>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187624" y="620688"/>
            <a:ext cx="7715304" cy="3857625"/>
            <a:chOff x="428596" y="571500"/>
            <a:chExt cx="7715304" cy="3857625"/>
          </a:xfrm>
        </p:grpSpPr>
        <p:pic>
          <p:nvPicPr>
            <p:cNvPr id="7170" name="Picture 2" descr="C:\Documents and Settings\Владелец\Мои документы\Мои рисунки\доска.png"/>
            <p:cNvPicPr>
              <a:picLocks noChangeAspect="1" noChangeArrowheads="1"/>
            </p:cNvPicPr>
            <p:nvPr/>
          </p:nvPicPr>
          <p:blipFill>
            <a:blip r:embed="rId2" cstate="print"/>
            <a:srcRect/>
            <a:stretch>
              <a:fillRect/>
            </a:stretch>
          </p:blipFill>
          <p:spPr bwMode="auto">
            <a:xfrm>
              <a:off x="714375" y="571500"/>
              <a:ext cx="7043738" cy="3857625"/>
            </a:xfrm>
            <a:prstGeom prst="rect">
              <a:avLst/>
            </a:prstGeom>
            <a:noFill/>
            <a:ln w="9525">
              <a:noFill/>
              <a:miter lim="800000"/>
              <a:headEnd/>
              <a:tailEnd/>
            </a:ln>
          </p:spPr>
        </p:pic>
        <p:sp>
          <p:nvSpPr>
            <p:cNvPr id="4" name="Прямоугольник 3"/>
            <p:cNvSpPr/>
            <p:nvPr/>
          </p:nvSpPr>
          <p:spPr>
            <a:xfrm>
              <a:off x="642938" y="1000125"/>
              <a:ext cx="7215187" cy="6921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3900" b="1" i="1" spc="50" dirty="0">
                <a:ln w="11430"/>
                <a:solidFill>
                  <a:srgbClr val="FFFFB3"/>
                </a:solidFill>
                <a:effectLst>
                  <a:outerShdw blurRad="76200" dist="50800" dir="5400000" algn="tl" rotWithShape="0">
                    <a:srgbClr val="000000">
                      <a:alpha val="65000"/>
                    </a:srgbClr>
                  </a:outerShdw>
                </a:effectLst>
              </a:endParaRPr>
            </a:p>
          </p:txBody>
        </p:sp>
        <p:sp>
          <p:nvSpPr>
            <p:cNvPr id="9" name="Прямоугольник 8"/>
            <p:cNvSpPr/>
            <p:nvPr/>
          </p:nvSpPr>
          <p:spPr>
            <a:xfrm>
              <a:off x="428596" y="1214422"/>
              <a:ext cx="7715304"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8000" b="1" i="1" spc="50" dirty="0">
                  <a:ln w="11430"/>
                  <a:solidFill>
                    <a:srgbClr val="FFFFB3"/>
                  </a:solidFill>
                  <a:effectLst>
                    <a:outerShdw blurRad="76200" dist="50800" dir="5400000" algn="tl" rotWithShape="0">
                      <a:srgbClr val="000000">
                        <a:alpha val="65000"/>
                      </a:srgbClr>
                    </a:outerShdw>
                  </a:effectLst>
                </a:rPr>
                <a:t>Отгадайте </a:t>
              </a:r>
              <a:r>
                <a:rPr lang="ru-RU" sz="8000" b="1" i="1" spc="50" dirty="0" smtClean="0">
                  <a:ln w="11430"/>
                  <a:solidFill>
                    <a:srgbClr val="FFFFB3"/>
                  </a:solidFill>
                  <a:effectLst>
                    <a:outerShdw blurRad="76200" dist="50800" dir="5400000" algn="tl" rotWithShape="0">
                      <a:srgbClr val="000000">
                        <a:alpha val="65000"/>
                      </a:srgbClr>
                    </a:outerShdw>
                  </a:effectLst>
                </a:rPr>
                <a:t>шарады</a:t>
              </a:r>
              <a:endParaRPr lang="ru-RU" sz="11500" b="1" i="1" spc="50" dirty="0">
                <a:ln w="11430"/>
                <a:solidFill>
                  <a:srgbClr val="FFFFB3"/>
                </a:solidFill>
                <a:effectLst>
                  <a:outerShdw blurRad="76200" dist="50800" dir="5400000" algn="tl" rotWithShape="0">
                    <a:srgbClr val="000000">
                      <a:alpha val="65000"/>
                    </a:srgbClr>
                  </a:outerShdw>
                </a:effectLst>
              </a:endParaRPr>
            </a:p>
          </p:txBody>
        </p:sp>
      </p:grpSp>
      <p:pic>
        <p:nvPicPr>
          <p:cNvPr id="12" name="Picture 7" descr="Картинка 39 из 310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796136" y="4221088"/>
            <a:ext cx="1856981"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692696"/>
            <a:ext cx="8572528" cy="3416320"/>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200" b="1" i="1" dirty="0">
                <a:ln w="11430"/>
                <a:solidFill>
                  <a:srgbClr val="743A00"/>
                </a:solidFill>
                <a:effectLst>
                  <a:outerShdw blurRad="50800" dist="39000" dir="5460000" algn="tl">
                    <a:srgbClr val="000000">
                      <a:alpha val="38000"/>
                    </a:srgbClr>
                  </a:outerShdw>
                </a:effectLst>
              </a:rPr>
              <a:t>  Первый слог – местоименье,</a:t>
            </a:r>
            <a:endParaRPr lang="ru-RU" sz="4200" b="1" dirty="0">
              <a:ln w="11430"/>
              <a:solidFill>
                <a:srgbClr val="743A00"/>
              </a:solidFill>
              <a:effectLst>
                <a:outerShdw blurRad="50800" dist="39000" dir="5460000" algn="tl">
                  <a:srgbClr val="000000">
                    <a:alpha val="38000"/>
                  </a:srgbClr>
                </a:outerShdw>
              </a:effectLst>
            </a:endParaRPr>
          </a:p>
          <a:p>
            <a:pPr algn="ctr">
              <a:defRPr/>
            </a:pPr>
            <a:r>
              <a:rPr lang="ru-RU" sz="4200" b="1" i="1" dirty="0">
                <a:ln w="11430"/>
                <a:solidFill>
                  <a:srgbClr val="743A00"/>
                </a:solidFill>
                <a:effectLst>
                  <a:outerShdw blurRad="50800" dist="39000" dir="5460000" algn="tl">
                    <a:srgbClr val="000000">
                      <a:alpha val="38000"/>
                    </a:srgbClr>
                  </a:outerShdw>
                </a:effectLst>
              </a:rPr>
              <a:t>второй – крик лягушек летом.</a:t>
            </a:r>
            <a:endParaRPr lang="ru-RU" sz="4200" b="1" dirty="0">
              <a:ln w="11430"/>
              <a:solidFill>
                <a:srgbClr val="743A00"/>
              </a:solidFill>
              <a:effectLst>
                <a:outerShdw blurRad="50800" dist="39000" dir="5460000" algn="tl">
                  <a:srgbClr val="000000">
                    <a:alpha val="38000"/>
                  </a:srgbClr>
                </a:outerShdw>
              </a:effectLst>
            </a:endParaRPr>
          </a:p>
          <a:p>
            <a:pPr algn="ctr">
              <a:defRPr/>
            </a:pPr>
            <a:r>
              <a:rPr lang="ru-RU" sz="4200" b="1" i="1" dirty="0">
                <a:ln w="11430"/>
                <a:solidFill>
                  <a:srgbClr val="743A00"/>
                </a:solidFill>
                <a:effectLst>
                  <a:outerShdw blurRad="50800" dist="39000" dir="5460000" algn="tl">
                    <a:srgbClr val="000000">
                      <a:alpha val="38000"/>
                    </a:srgbClr>
                  </a:outerShdw>
                </a:effectLst>
              </a:rPr>
              <a:t>А из целого получим</a:t>
            </a:r>
            <a:endParaRPr lang="ru-RU" sz="4200" b="1" dirty="0">
              <a:ln w="11430"/>
              <a:solidFill>
                <a:srgbClr val="743A00"/>
              </a:solidFill>
              <a:effectLst>
                <a:outerShdw blurRad="50800" dist="39000" dir="5460000" algn="tl">
                  <a:srgbClr val="000000">
                    <a:alpha val="38000"/>
                  </a:srgbClr>
                </a:outerShdw>
              </a:effectLst>
            </a:endParaRPr>
          </a:p>
          <a:p>
            <a:pPr algn="ctr">
              <a:defRPr/>
            </a:pPr>
            <a:r>
              <a:rPr lang="ru-RU" sz="4200" b="1" i="1" dirty="0">
                <a:ln w="11430"/>
                <a:solidFill>
                  <a:srgbClr val="743A00"/>
                </a:solidFill>
                <a:effectLst>
                  <a:outerShdw blurRad="50800" dist="39000" dir="5460000" algn="tl">
                    <a:srgbClr val="000000">
                      <a:alpha val="38000"/>
                    </a:srgbClr>
                  </a:outerShdw>
                </a:effectLst>
              </a:rPr>
              <a:t>мы для Золушки карету. </a:t>
            </a:r>
            <a:endParaRPr lang="ru-RU" sz="42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4200" b="1" i="1" dirty="0">
              <a:ln w="11430"/>
              <a:solidFill>
                <a:srgbClr val="743A00"/>
              </a:solidFill>
              <a:effectLst>
                <a:outerShdw blurRad="50800" dist="39000" dir="5460000" algn="tl">
                  <a:srgbClr val="000000">
                    <a:alpha val="38000"/>
                  </a:srgbClr>
                </a:outerShdw>
              </a:effectLst>
              <a:cs typeface="Arial" pitchFamily="34" charset="0"/>
            </a:endParaRPr>
          </a:p>
        </p:txBody>
      </p:sp>
      <p:sp>
        <p:nvSpPr>
          <p:cNvPr id="5" name="Скругленный прямоугольник 4"/>
          <p:cNvSpPr/>
          <p:nvPr/>
        </p:nvSpPr>
        <p:spPr>
          <a:xfrm>
            <a:off x="4265728" y="3429000"/>
            <a:ext cx="2564928"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884106"/>
                </a:solidFill>
                <a:effectLst>
                  <a:outerShdw blurRad="50800" dist="39000" dir="5460000" algn="tl">
                    <a:srgbClr val="000000">
                      <a:alpha val="38000"/>
                    </a:srgbClr>
                  </a:outerShdw>
                </a:effectLst>
              </a:rPr>
              <a:t>ТЫ</a:t>
            </a:r>
          </a:p>
        </p:txBody>
      </p:sp>
      <p:sp>
        <p:nvSpPr>
          <p:cNvPr id="6" name="Скругленный прямоугольник 5"/>
          <p:cNvSpPr/>
          <p:nvPr/>
        </p:nvSpPr>
        <p:spPr>
          <a:xfrm>
            <a:off x="4355976" y="3429000"/>
            <a:ext cx="5688632"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57201F"/>
                </a:solidFill>
                <a:effectLst>
                  <a:outerShdw blurRad="50800" dist="39000" dir="5460000" algn="tl">
                    <a:srgbClr val="000000">
                      <a:alpha val="38000"/>
                    </a:srgbClr>
                  </a:outerShdw>
                </a:effectLst>
              </a:rPr>
              <a:t>КВА</a:t>
            </a:r>
          </a:p>
        </p:txBody>
      </p:sp>
      <p:pic>
        <p:nvPicPr>
          <p:cNvPr id="9" name="Picture 3" descr="D:\Документы\Незнайка\multik297.png"/>
          <p:cNvPicPr>
            <a:picLocks noChangeAspect="1" noChangeArrowheads="1"/>
          </p:cNvPicPr>
          <p:nvPr/>
        </p:nvPicPr>
        <p:blipFill>
          <a:blip r:embed="rId2" cstate="print"/>
          <a:srcRect/>
          <a:stretch>
            <a:fillRect/>
          </a:stretch>
        </p:blipFill>
        <p:spPr bwMode="auto">
          <a:xfrm>
            <a:off x="791070" y="3414424"/>
            <a:ext cx="1872209" cy="3053958"/>
          </a:xfrm>
          <a:prstGeom prst="rect">
            <a:avLst/>
          </a:prstGeom>
          <a:noFill/>
          <a:ln w="9525">
            <a:noFill/>
            <a:miter lim="800000"/>
            <a:headEnd/>
            <a:tailEnd/>
          </a:ln>
        </p:spPr>
      </p:pic>
      <p:pic>
        <p:nvPicPr>
          <p:cNvPr id="10" name="Picture 3" descr="D:\Документы\Незнайка\1244809027_13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3501008"/>
            <a:ext cx="2425694" cy="3144420"/>
          </a:xfrm>
          <a:prstGeom prst="rect">
            <a:avLst/>
          </a:prstGeom>
          <a:noFill/>
          <a:ln w="9525">
            <a:noFill/>
            <a:miter lim="800000"/>
            <a:headEnd/>
            <a:tailEnd/>
          </a:ln>
        </p:spPr>
      </p:pic>
      <p:pic>
        <p:nvPicPr>
          <p:cNvPr id="11" name="Picture 4" descr="Картинки по запросу тыква а картинки"/>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2987824" y="4509120"/>
            <a:ext cx="3024336" cy="2076322"/>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5"/>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6"/>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764704"/>
            <a:ext cx="8572528" cy="2862322"/>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600" b="1" i="1" dirty="0">
                <a:ln w="11430"/>
                <a:solidFill>
                  <a:srgbClr val="743A00"/>
                </a:solidFill>
                <a:effectLst>
                  <a:outerShdw blurRad="50800" dist="39000" dir="5460000" algn="tl">
                    <a:srgbClr val="000000">
                      <a:alpha val="38000"/>
                    </a:srgbClr>
                  </a:outerShdw>
                </a:effectLst>
              </a:rPr>
              <a:t>  </a:t>
            </a:r>
            <a:r>
              <a:rPr lang="ru-RU" sz="3600" b="1" i="1" dirty="0" smtClean="0">
                <a:ln w="11430"/>
                <a:solidFill>
                  <a:srgbClr val="743A00"/>
                </a:solidFill>
                <a:effectLst>
                  <a:outerShdw blurRad="50800" dist="39000" dir="5460000" algn="tl">
                    <a:srgbClr val="000000">
                      <a:alpha val="38000"/>
                    </a:srgbClr>
                  </a:outerShdw>
                </a:effectLst>
              </a:rPr>
              <a:t>Корова вам подскажет первый слог,</a:t>
            </a:r>
            <a:endParaRPr lang="ru-RU" sz="3600" b="1" dirty="0">
              <a:ln w="11430"/>
              <a:solidFill>
                <a:srgbClr val="743A00"/>
              </a:solidFill>
              <a:effectLst>
                <a:outerShdw blurRad="50800" dist="39000" dir="5460000" algn="tl">
                  <a:srgbClr val="000000">
                    <a:alpha val="38000"/>
                  </a:srgbClr>
                </a:outerShdw>
              </a:effectLst>
            </a:endParaRPr>
          </a:p>
          <a:p>
            <a:pPr algn="ctr">
              <a:defRPr/>
            </a:pPr>
            <a:r>
              <a:rPr lang="ru-RU" sz="3600" b="1" i="1" dirty="0" smtClean="0">
                <a:ln w="11430"/>
                <a:solidFill>
                  <a:srgbClr val="743A00"/>
                </a:solidFill>
                <a:effectLst>
                  <a:outerShdw blurRad="50800" dist="39000" dir="5460000" algn="tl">
                    <a:srgbClr val="000000">
                      <a:alpha val="38000"/>
                    </a:srgbClr>
                  </a:outerShdw>
                </a:effectLst>
              </a:rPr>
              <a:t>смеясь, легко отыщете другой.</a:t>
            </a:r>
            <a:endParaRPr lang="ru-RU" sz="3600" b="1" dirty="0">
              <a:ln w="11430"/>
              <a:solidFill>
                <a:srgbClr val="743A00"/>
              </a:solidFill>
              <a:effectLst>
                <a:outerShdw blurRad="50800" dist="39000" dir="5460000" algn="tl">
                  <a:srgbClr val="000000">
                    <a:alpha val="38000"/>
                  </a:srgbClr>
                </a:outerShdw>
              </a:effectLst>
            </a:endParaRPr>
          </a:p>
          <a:p>
            <a:pPr algn="ctr">
              <a:defRPr/>
            </a:pPr>
            <a:r>
              <a:rPr lang="ru-RU" sz="3600" b="1" i="1" dirty="0">
                <a:ln w="11430"/>
                <a:solidFill>
                  <a:srgbClr val="743A00"/>
                </a:solidFill>
                <a:effectLst>
                  <a:outerShdw blurRad="50800" dist="39000" dir="5460000" algn="tl">
                    <a:srgbClr val="000000">
                      <a:alpha val="38000"/>
                    </a:srgbClr>
                  </a:outerShdw>
                </a:effectLst>
              </a:rPr>
              <a:t>А </a:t>
            </a:r>
            <a:r>
              <a:rPr lang="ru-RU" sz="3600" b="1" i="1" dirty="0" smtClean="0">
                <a:ln w="11430"/>
                <a:solidFill>
                  <a:srgbClr val="743A00"/>
                </a:solidFill>
                <a:effectLst>
                  <a:outerShdw blurRad="50800" dist="39000" dir="5460000" algn="tl">
                    <a:srgbClr val="000000">
                      <a:alpha val="38000"/>
                    </a:srgbClr>
                  </a:outerShdw>
                </a:effectLst>
              </a:rPr>
              <a:t>целое садится нагло на пирог</a:t>
            </a:r>
            <a:endParaRPr lang="ru-RU" sz="3600" b="1" dirty="0">
              <a:ln w="11430"/>
              <a:solidFill>
                <a:srgbClr val="743A00"/>
              </a:solidFill>
              <a:effectLst>
                <a:outerShdw blurRad="50800" dist="39000" dir="5460000" algn="tl">
                  <a:srgbClr val="000000">
                    <a:alpha val="38000"/>
                  </a:srgbClr>
                </a:outerShdw>
              </a:effectLst>
            </a:endParaRPr>
          </a:p>
          <a:p>
            <a:pPr algn="ctr">
              <a:defRPr/>
            </a:pPr>
            <a:r>
              <a:rPr lang="ru-RU" sz="3600" b="1" i="1" dirty="0" smtClean="0">
                <a:ln w="11430"/>
                <a:solidFill>
                  <a:srgbClr val="743A00"/>
                </a:solidFill>
                <a:effectLst>
                  <a:outerShdw blurRad="50800" dist="39000" dir="5460000" algn="tl">
                    <a:srgbClr val="000000">
                      <a:alpha val="38000"/>
                    </a:srgbClr>
                  </a:outerShdw>
                </a:effectLst>
              </a:rPr>
              <a:t>и чешет крылья заднею ногой. </a:t>
            </a:r>
            <a:endParaRPr lang="ru-RU" sz="36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3600" b="1" i="1" dirty="0">
              <a:ln w="11430"/>
              <a:solidFill>
                <a:srgbClr val="743A00"/>
              </a:solidFill>
              <a:effectLst>
                <a:outerShdw blurRad="50800" dist="39000" dir="5460000" algn="tl">
                  <a:srgbClr val="000000">
                    <a:alpha val="38000"/>
                  </a:srgbClr>
                </a:outerShdw>
              </a:effectLst>
              <a:cs typeface="Arial" pitchFamily="34" charset="0"/>
            </a:endParaRPr>
          </a:p>
        </p:txBody>
      </p:sp>
      <p:sp>
        <p:nvSpPr>
          <p:cNvPr id="5" name="Скругленный прямоугольник 4"/>
          <p:cNvSpPr/>
          <p:nvPr/>
        </p:nvSpPr>
        <p:spPr>
          <a:xfrm>
            <a:off x="4481752" y="3140968"/>
            <a:ext cx="2564928"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884106"/>
                </a:solidFill>
                <a:effectLst>
                  <a:outerShdw blurRad="50800" dist="39000" dir="5460000" algn="tl">
                    <a:srgbClr val="000000">
                      <a:alpha val="38000"/>
                    </a:srgbClr>
                  </a:outerShdw>
                </a:effectLst>
              </a:rPr>
              <a:t>МУ</a:t>
            </a:r>
            <a:endParaRPr lang="ru-RU" sz="8800" b="1" dirty="0">
              <a:ln w="11430"/>
              <a:solidFill>
                <a:srgbClr val="884106"/>
              </a:solidFill>
              <a:effectLst>
                <a:outerShdw blurRad="50800" dist="39000" dir="5460000" algn="tl">
                  <a:srgbClr val="000000">
                    <a:alpha val="38000"/>
                  </a:srgbClr>
                </a:outerShdw>
              </a:effectLst>
            </a:endParaRPr>
          </a:p>
        </p:txBody>
      </p:sp>
      <p:sp>
        <p:nvSpPr>
          <p:cNvPr id="6" name="Скругленный прямоугольник 5"/>
          <p:cNvSpPr/>
          <p:nvPr/>
        </p:nvSpPr>
        <p:spPr>
          <a:xfrm>
            <a:off x="4427984" y="3140968"/>
            <a:ext cx="5688632"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57201F"/>
                </a:solidFill>
                <a:effectLst>
                  <a:outerShdw blurRad="50800" dist="39000" dir="5460000" algn="tl">
                    <a:srgbClr val="000000">
                      <a:alpha val="38000"/>
                    </a:srgbClr>
                  </a:outerShdw>
                </a:effectLst>
              </a:rPr>
              <a:t>ХА</a:t>
            </a:r>
            <a:endParaRPr lang="ru-RU" sz="8800" b="1" dirty="0">
              <a:ln w="11430"/>
              <a:solidFill>
                <a:srgbClr val="57201F"/>
              </a:solidFill>
              <a:effectLst>
                <a:outerShdw blurRad="50800" dist="39000" dir="5460000" algn="tl">
                  <a:srgbClr val="000000">
                    <a:alpha val="38000"/>
                  </a:srgbClr>
                </a:outerShdw>
              </a:effectLst>
            </a:endParaRPr>
          </a:p>
        </p:txBody>
      </p:sp>
      <p:pic>
        <p:nvPicPr>
          <p:cNvPr id="9" name="Picture 3" descr="D:\Документы\Незнайка\multik297.png"/>
          <p:cNvPicPr>
            <a:picLocks noChangeAspect="1" noChangeArrowheads="1"/>
          </p:cNvPicPr>
          <p:nvPr/>
        </p:nvPicPr>
        <p:blipFill>
          <a:blip r:embed="rId2" cstate="print"/>
          <a:srcRect/>
          <a:stretch>
            <a:fillRect/>
          </a:stretch>
        </p:blipFill>
        <p:spPr bwMode="auto">
          <a:xfrm>
            <a:off x="935086" y="3095664"/>
            <a:ext cx="2124746" cy="3465898"/>
          </a:xfrm>
          <a:prstGeom prst="rect">
            <a:avLst/>
          </a:prstGeom>
          <a:noFill/>
          <a:ln w="9525">
            <a:noFill/>
            <a:miter lim="800000"/>
            <a:headEnd/>
            <a:tailEnd/>
          </a:ln>
        </p:spPr>
      </p:pic>
      <p:pic>
        <p:nvPicPr>
          <p:cNvPr id="10" name="Picture 3" descr="D:\Документы\Незнайка\1244809027_13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59" y="3172805"/>
            <a:ext cx="2752890" cy="3568563"/>
          </a:xfrm>
          <a:prstGeom prst="rect">
            <a:avLst/>
          </a:prstGeom>
          <a:noFill/>
          <a:ln w="9525">
            <a:noFill/>
            <a:miter lim="800000"/>
            <a:headEnd/>
            <a:tailEnd/>
          </a:ln>
        </p:spPr>
      </p:pic>
      <p:grpSp>
        <p:nvGrpSpPr>
          <p:cNvPr id="13" name="Группа 12"/>
          <p:cNvGrpSpPr/>
          <p:nvPr/>
        </p:nvGrpSpPr>
        <p:grpSpPr>
          <a:xfrm rot="21213236">
            <a:off x="3515135" y="4308839"/>
            <a:ext cx="2957796" cy="1984738"/>
            <a:chOff x="683568" y="836712"/>
            <a:chExt cx="3690293" cy="2377238"/>
          </a:xfrm>
        </p:grpSpPr>
        <p:pic>
          <p:nvPicPr>
            <p:cNvPr id="14" name="Рисунок 13" descr="Картинки по запросу муха картинки пнг"/>
            <p:cNvPicPr/>
            <p:nvPr/>
          </p:nvPicPr>
          <p:blipFill>
            <a:blip r:embed="rId4" cstate="print"/>
            <a:srcRect/>
            <a:stretch>
              <a:fillRect/>
            </a:stretch>
          </p:blipFill>
          <p:spPr bwMode="auto">
            <a:xfrm>
              <a:off x="683568" y="836712"/>
              <a:ext cx="2304256" cy="2232248"/>
            </a:xfrm>
            <a:prstGeom prst="snip2DiagRect">
              <a:avLst/>
            </a:prstGeom>
            <a:noFill/>
          </p:spPr>
        </p:pic>
        <p:pic>
          <p:nvPicPr>
            <p:cNvPr id="15" name="Рисунок 14" descr="Картинки по запросу муха картинки пнг"/>
            <p:cNvPicPr/>
            <p:nvPr/>
          </p:nvPicPr>
          <p:blipFill>
            <a:blip r:embed="rId5" cstate="print"/>
            <a:srcRect r="-1412"/>
            <a:stretch>
              <a:fillRect/>
            </a:stretch>
          </p:blipFill>
          <p:spPr bwMode="auto">
            <a:xfrm>
              <a:off x="1979712" y="1268760"/>
              <a:ext cx="2394149" cy="1945190"/>
            </a:xfrm>
            <a:prstGeom prst="snip2Diag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5"/>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6"/>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620688"/>
            <a:ext cx="8715436" cy="4278094"/>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400" b="1" i="1" dirty="0" smtClean="0">
                <a:ln w="11430"/>
                <a:solidFill>
                  <a:srgbClr val="743A00"/>
                </a:solidFill>
                <a:effectLst>
                  <a:outerShdw blurRad="50800" dist="39000" dir="5460000" algn="tl">
                    <a:srgbClr val="000000">
                      <a:alpha val="38000"/>
                    </a:srgbClr>
                  </a:outerShdw>
                </a:effectLst>
              </a:rPr>
              <a:t>Первая часть – так мы кошку зовём,</a:t>
            </a:r>
          </a:p>
          <a:p>
            <a:pPr algn="ctr">
              <a:defRPr/>
            </a:pPr>
            <a:r>
              <a:rPr lang="ru-RU" sz="3400" b="1" i="1" dirty="0" smtClean="0">
                <a:ln w="11430"/>
                <a:solidFill>
                  <a:srgbClr val="743A00"/>
                </a:solidFill>
                <a:effectLst>
                  <a:outerShdw blurRad="50800" dist="39000" dir="5460000" algn="tl">
                    <a:srgbClr val="000000">
                      <a:alpha val="38000"/>
                    </a:srgbClr>
                  </a:outerShdw>
                </a:effectLst>
              </a:rPr>
              <a:t>когда ищем или еду ей даём.</a:t>
            </a:r>
            <a:endParaRPr lang="ru-RU" sz="3400" b="1" i="1" dirty="0">
              <a:ln w="11430"/>
              <a:solidFill>
                <a:srgbClr val="743A00"/>
              </a:solidFill>
              <a:effectLst>
                <a:outerShdw blurRad="50800" dist="39000" dir="5460000" algn="tl">
                  <a:srgbClr val="000000">
                    <a:alpha val="38000"/>
                  </a:srgbClr>
                </a:outerShdw>
              </a:effectLst>
            </a:endParaRPr>
          </a:p>
          <a:p>
            <a:pPr algn="ctr">
              <a:defRPr/>
            </a:pPr>
            <a:r>
              <a:rPr lang="ru-RU" sz="3400" b="1" i="1" dirty="0" smtClean="0">
                <a:ln w="11430"/>
                <a:solidFill>
                  <a:srgbClr val="743A00"/>
                </a:solidFill>
                <a:effectLst>
                  <a:outerShdw blurRad="50800" dist="39000" dir="5460000" algn="tl">
                    <a:srgbClr val="000000">
                      <a:alpha val="38000"/>
                    </a:srgbClr>
                  </a:outerShdw>
                </a:effectLst>
              </a:rPr>
              <a:t>Вторую часть без всяких сомнений</a:t>
            </a:r>
          </a:p>
          <a:p>
            <a:pPr algn="ctr">
              <a:defRPr/>
            </a:pPr>
            <a:r>
              <a:rPr lang="ru-RU" sz="3400" b="1" i="1" dirty="0" smtClean="0">
                <a:ln w="11430"/>
                <a:solidFill>
                  <a:srgbClr val="743A00"/>
                </a:solidFill>
                <a:effectLst>
                  <a:outerShdw blurRad="50800" dist="39000" dir="5460000" algn="tl">
                    <a:srgbClr val="000000">
                      <a:alpha val="38000"/>
                    </a:srgbClr>
                  </a:outerShdw>
                </a:effectLst>
              </a:rPr>
              <a:t>ставят все люди в конце предложений.</a:t>
            </a:r>
            <a:endParaRPr lang="ru-RU" sz="3400" b="1" i="1" dirty="0">
              <a:ln w="11430"/>
              <a:solidFill>
                <a:srgbClr val="743A00"/>
              </a:solidFill>
              <a:effectLst>
                <a:outerShdw blurRad="50800" dist="39000" dir="5460000" algn="tl">
                  <a:srgbClr val="000000">
                    <a:alpha val="38000"/>
                  </a:srgbClr>
                </a:outerShdw>
              </a:effectLst>
            </a:endParaRPr>
          </a:p>
          <a:p>
            <a:pPr algn="ctr">
              <a:defRPr/>
            </a:pPr>
            <a:r>
              <a:rPr lang="ru-RU" sz="3400" b="1" i="1" dirty="0" smtClean="0">
                <a:ln w="11430"/>
                <a:solidFill>
                  <a:srgbClr val="743A00"/>
                </a:solidFill>
                <a:effectLst>
                  <a:outerShdw blurRad="50800" dist="39000" dir="5460000" algn="tl">
                    <a:srgbClr val="000000">
                      <a:alpha val="38000"/>
                    </a:srgbClr>
                  </a:outerShdw>
                </a:effectLst>
              </a:rPr>
              <a:t>   Целое все вы макаете в краску,</a:t>
            </a:r>
            <a:endParaRPr lang="ru-RU" sz="3400" b="1" i="1" dirty="0">
              <a:ln w="11430"/>
              <a:solidFill>
                <a:srgbClr val="743A00"/>
              </a:solidFill>
              <a:effectLst>
                <a:outerShdw blurRad="50800" dist="39000" dir="5460000" algn="tl">
                  <a:srgbClr val="000000">
                    <a:alpha val="38000"/>
                  </a:srgbClr>
                </a:outerShdw>
              </a:effectLst>
            </a:endParaRPr>
          </a:p>
          <a:p>
            <a:pPr algn="ctr">
              <a:defRPr/>
            </a:pPr>
            <a:r>
              <a:rPr lang="ru-RU" sz="3400" b="1" i="1" dirty="0" smtClean="0">
                <a:ln w="11430"/>
                <a:solidFill>
                  <a:srgbClr val="743A00"/>
                </a:solidFill>
                <a:effectLst>
                  <a:outerShdw blurRad="50800" dist="39000" dir="5460000" algn="tl">
                    <a:srgbClr val="000000">
                      <a:alpha val="38000"/>
                    </a:srgbClr>
                  </a:outerShdw>
                </a:effectLst>
              </a:rPr>
              <a:t>Если в альбоме рисуете сказку. </a:t>
            </a:r>
            <a:endParaRPr lang="ru-RU" sz="3400" b="1" i="1" dirty="0">
              <a:ln w="11430"/>
              <a:solidFill>
                <a:srgbClr val="743A00"/>
              </a:solidFill>
              <a:effectLst>
                <a:outerShdw blurRad="50800" dist="39000" dir="5460000" algn="tl">
                  <a:srgbClr val="000000">
                    <a:alpha val="38000"/>
                  </a:srgbClr>
                </a:outerShdw>
              </a:effectLst>
            </a:endParaRPr>
          </a:p>
          <a:p>
            <a:pPr algn="ctr">
              <a:defRPr/>
            </a:pPr>
            <a:endParaRPr lang="ru-RU" sz="34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3400" b="1" i="1" dirty="0">
              <a:ln w="11430"/>
              <a:solidFill>
                <a:srgbClr val="743A00"/>
              </a:solidFill>
              <a:effectLst>
                <a:outerShdw blurRad="50800" dist="39000" dir="5460000" algn="tl">
                  <a:srgbClr val="000000">
                    <a:alpha val="38000"/>
                  </a:srgbClr>
                </a:outerShdw>
              </a:effectLst>
              <a:cs typeface="Arial" pitchFamily="34" charset="0"/>
            </a:endParaRPr>
          </a:p>
        </p:txBody>
      </p:sp>
      <p:sp>
        <p:nvSpPr>
          <p:cNvPr id="8" name="Скругленный прямоугольник 7"/>
          <p:cNvSpPr/>
          <p:nvPr/>
        </p:nvSpPr>
        <p:spPr>
          <a:xfrm>
            <a:off x="1142024" y="3861048"/>
            <a:ext cx="5715040" cy="1502509"/>
          </a:xfrm>
          <a:prstGeom prst="roundRect">
            <a:avLst>
              <a:gd name="adj" fmla="val 6691"/>
            </a:avLst>
          </a:prstGeom>
          <a:ln w="28575">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884106"/>
                </a:solidFill>
                <a:effectLst>
                  <a:outerShdw blurRad="50800" dist="39000" dir="5460000" algn="tl">
                    <a:srgbClr val="000000">
                      <a:alpha val="38000"/>
                    </a:srgbClr>
                  </a:outerShdw>
                </a:effectLst>
              </a:rPr>
              <a:t>КИС</a:t>
            </a:r>
            <a:endParaRPr lang="ru-RU" sz="8800" b="1" dirty="0">
              <a:ln w="11430"/>
              <a:solidFill>
                <a:srgbClr val="884106"/>
              </a:solidFill>
              <a:effectLst>
                <a:outerShdw blurRad="50800" dist="39000" dir="5460000" algn="tl">
                  <a:srgbClr val="000000">
                    <a:alpha val="38000"/>
                  </a:srgbClr>
                </a:outerShdw>
              </a:effectLst>
            </a:endParaRPr>
          </a:p>
        </p:txBody>
      </p:sp>
      <p:pic>
        <p:nvPicPr>
          <p:cNvPr id="12" name="Рисунок 11" descr="Рисунок1.png"/>
          <p:cNvPicPr>
            <a:picLocks noChangeAspect="1"/>
          </p:cNvPicPr>
          <p:nvPr/>
        </p:nvPicPr>
        <p:blipFill>
          <a:blip r:embed="rId2" cstate="print"/>
          <a:stretch>
            <a:fillRect/>
          </a:stretch>
        </p:blipFill>
        <p:spPr bwMode="auto">
          <a:xfrm rot="5061211">
            <a:off x="4916135" y="5154655"/>
            <a:ext cx="541730" cy="1354899"/>
          </a:xfrm>
          <a:prstGeom prst="flowChartInputOutput">
            <a:avLst/>
          </a:prstGeom>
        </p:spPr>
      </p:pic>
      <p:sp>
        <p:nvSpPr>
          <p:cNvPr id="9" name="Скругленный прямоугольник 8"/>
          <p:cNvSpPr/>
          <p:nvPr/>
        </p:nvSpPr>
        <p:spPr>
          <a:xfrm>
            <a:off x="3779912" y="3861048"/>
            <a:ext cx="5715040" cy="1502509"/>
          </a:xfrm>
          <a:prstGeom prst="roundRect">
            <a:avLst>
              <a:gd name="adj" fmla="val 6691"/>
            </a:avLst>
          </a:prstGeom>
          <a:ln w="28575">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57201F"/>
                </a:solidFill>
                <a:effectLst>
                  <a:outerShdw blurRad="50800" dist="39000" dir="5460000" algn="tl">
                    <a:srgbClr val="000000">
                      <a:alpha val="38000"/>
                    </a:srgbClr>
                  </a:outerShdw>
                </a:effectLst>
              </a:rPr>
              <a:t>ТОЧКА</a:t>
            </a:r>
            <a:endParaRPr lang="ru-RU" sz="8800" b="1" dirty="0">
              <a:ln w="11430"/>
              <a:solidFill>
                <a:srgbClr val="57201F"/>
              </a:solidFill>
              <a:effectLst>
                <a:outerShdw blurRad="50800" dist="39000" dir="5460000" algn="tl">
                  <a:srgbClr val="000000">
                    <a:alpha val="38000"/>
                  </a:srgbClr>
                </a:outerShdw>
              </a:effectLst>
            </a:endParaRPr>
          </a:p>
        </p:txBody>
      </p:sp>
      <p:pic>
        <p:nvPicPr>
          <p:cNvPr id="13" name="Picture 3" descr="D:\Документы\Незнайка\multik297.png"/>
          <p:cNvPicPr>
            <a:picLocks noChangeAspect="1" noChangeArrowheads="1"/>
          </p:cNvPicPr>
          <p:nvPr/>
        </p:nvPicPr>
        <p:blipFill>
          <a:blip r:embed="rId3" cstate="print"/>
          <a:srcRect/>
          <a:stretch>
            <a:fillRect/>
          </a:stretch>
        </p:blipFill>
        <p:spPr bwMode="auto">
          <a:xfrm>
            <a:off x="1115615" y="3835077"/>
            <a:ext cx="1700381" cy="2773672"/>
          </a:xfrm>
          <a:prstGeom prst="rect">
            <a:avLst/>
          </a:prstGeom>
          <a:noFill/>
          <a:ln w="9525">
            <a:noFill/>
            <a:miter lim="800000"/>
            <a:headEnd/>
            <a:tailEnd/>
          </a:ln>
        </p:spPr>
      </p:pic>
      <p:pic>
        <p:nvPicPr>
          <p:cNvPr id="14" name="Picture 3" descr="D:\Документы\Незнайка\1244809027_13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3789040"/>
            <a:ext cx="2195736" cy="2973800"/>
          </a:xfrm>
          <a:prstGeom prst="rect">
            <a:avLst/>
          </a:prstGeom>
          <a:noFill/>
          <a:ln w="9525">
            <a:noFill/>
            <a:miter lim="800000"/>
            <a:headEnd/>
            <a:tailEnd/>
          </a:ln>
        </p:spPr>
      </p:pic>
      <p:pic>
        <p:nvPicPr>
          <p:cNvPr id="1026" name="Picture 2" descr="Картинки по запросу кисточка картинки пнг"/>
          <p:cNvPicPr>
            <a:picLocks noChangeAspect="1" noChangeArrowheads="1"/>
          </p:cNvPicPr>
          <p:nvPr/>
        </p:nvPicPr>
        <p:blipFill>
          <a:blip r:embed="rId5" cstate="print"/>
          <a:srcRect/>
          <a:stretch>
            <a:fillRect/>
          </a:stretch>
        </p:blipFill>
        <p:spPr bwMode="auto">
          <a:xfrm rot="1535492">
            <a:off x="4042925" y="4700125"/>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Effect transition="in" filter="fade">
                                      <p:cBhvr>
                                        <p:cTn id="27" dur="1000"/>
                                        <p:tgtEl>
                                          <p:spTgt spid="1026"/>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8"/>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9"/>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939186" y="2996952"/>
            <a:ext cx="3433014"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884106"/>
                </a:solidFill>
                <a:effectLst>
                  <a:outerShdw blurRad="50800" dist="39000" dir="5460000" algn="tl">
                    <a:srgbClr val="000000">
                      <a:alpha val="38000"/>
                    </a:srgbClr>
                  </a:outerShdw>
                </a:effectLst>
              </a:rPr>
              <a:t>ДО</a:t>
            </a:r>
            <a:endParaRPr lang="ru-RU" sz="8800" b="1" dirty="0">
              <a:ln w="11430"/>
              <a:solidFill>
                <a:srgbClr val="884106"/>
              </a:solidFill>
              <a:effectLst>
                <a:outerShdw blurRad="50800" dist="39000" dir="5460000" algn="tl">
                  <a:srgbClr val="000000">
                    <a:alpha val="38000"/>
                  </a:srgbClr>
                </a:outerShdw>
              </a:effectLst>
            </a:endParaRPr>
          </a:p>
        </p:txBody>
      </p:sp>
      <p:sp>
        <p:nvSpPr>
          <p:cNvPr id="6" name="Скругленный прямоугольник 5"/>
          <p:cNvSpPr/>
          <p:nvPr/>
        </p:nvSpPr>
        <p:spPr>
          <a:xfrm>
            <a:off x="3779912" y="2996952"/>
            <a:ext cx="5715040" cy="1502509"/>
          </a:xfrm>
          <a:prstGeom prst="roundRect">
            <a:avLst>
              <a:gd name="adj" fmla="val 6691"/>
            </a:avLst>
          </a:prstGeom>
          <a:ln w="28575">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smtClean="0">
                <a:ln w="11430"/>
                <a:solidFill>
                  <a:srgbClr val="57201F"/>
                </a:solidFill>
                <a:effectLst>
                  <a:outerShdw blurRad="50800" dist="39000" dir="5460000" algn="tl">
                    <a:srgbClr val="000000">
                      <a:alpha val="38000"/>
                    </a:srgbClr>
                  </a:outerShdw>
                </a:effectLst>
              </a:rPr>
              <a:t>РОГА</a:t>
            </a:r>
            <a:endParaRPr lang="ru-RU" sz="8800" b="1" dirty="0">
              <a:ln w="11430"/>
              <a:solidFill>
                <a:srgbClr val="57201F"/>
              </a:solidFill>
              <a:effectLst>
                <a:outerShdw blurRad="50800" dist="39000" dir="5460000" algn="tl">
                  <a:srgbClr val="000000">
                    <a:alpha val="38000"/>
                  </a:srgbClr>
                </a:outerShdw>
              </a:effectLst>
            </a:endParaRPr>
          </a:p>
        </p:txBody>
      </p:sp>
      <p:sp>
        <p:nvSpPr>
          <p:cNvPr id="61441" name="Rectangle 1"/>
          <p:cNvSpPr>
            <a:spLocks noChangeArrowheads="1"/>
          </p:cNvSpPr>
          <p:nvPr/>
        </p:nvSpPr>
        <p:spPr bwMode="auto">
          <a:xfrm>
            <a:off x="-108520" y="539963"/>
            <a:ext cx="8715436" cy="4401205"/>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i="1" dirty="0" smtClean="0">
                <a:ln w="11430"/>
                <a:solidFill>
                  <a:srgbClr val="743A00"/>
                </a:solidFill>
                <a:effectLst>
                  <a:outerShdw blurRad="50800" dist="39000" dir="5460000" algn="tl">
                    <a:srgbClr val="000000">
                      <a:alpha val="38000"/>
                    </a:srgbClr>
                  </a:outerShdw>
                </a:effectLst>
              </a:rPr>
              <a:t>Слог первый слова – нота,</a:t>
            </a:r>
          </a:p>
          <a:p>
            <a:pPr algn="ctr">
              <a:defRPr/>
            </a:pPr>
            <a:r>
              <a:rPr lang="ru-RU" sz="4000" b="1" i="1" dirty="0" smtClean="0">
                <a:ln w="11430"/>
                <a:solidFill>
                  <a:srgbClr val="743A00"/>
                </a:solidFill>
                <a:effectLst>
                  <a:outerShdw blurRad="50800" dist="39000" dir="5460000" algn="tl">
                    <a:srgbClr val="000000">
                      <a:alpha val="38000"/>
                    </a:srgbClr>
                  </a:outerShdw>
                </a:effectLst>
              </a:rPr>
              <a:t>вторая часть – оленя украшение.</a:t>
            </a:r>
            <a:r>
              <a:rPr lang="ru-RU" sz="4000" b="1" dirty="0">
                <a:ln w="11430"/>
                <a:solidFill>
                  <a:srgbClr val="743A00"/>
                </a:solidFill>
                <a:effectLst>
                  <a:outerShdw blurRad="50800" dist="39000" dir="5460000" algn="tl">
                    <a:srgbClr val="000000">
                      <a:alpha val="38000"/>
                    </a:srgbClr>
                  </a:outerShdw>
                </a:effectLst>
              </a:rPr>
              <a:t> </a:t>
            </a:r>
            <a:endParaRPr lang="ru-RU" sz="4000" b="1" dirty="0" smtClean="0">
              <a:ln w="11430"/>
              <a:solidFill>
                <a:srgbClr val="743A00"/>
              </a:solidFill>
              <a:effectLst>
                <a:outerShdw blurRad="50800" dist="39000" dir="5460000" algn="tl">
                  <a:srgbClr val="000000">
                    <a:alpha val="38000"/>
                  </a:srgbClr>
                </a:outerShdw>
              </a:effectLst>
            </a:endParaRPr>
          </a:p>
          <a:p>
            <a:pPr algn="ctr">
              <a:defRPr/>
            </a:pPr>
            <a:r>
              <a:rPr lang="ru-RU" sz="4000" b="1" i="1" dirty="0" smtClean="0">
                <a:ln w="11430"/>
                <a:solidFill>
                  <a:srgbClr val="743A00"/>
                </a:solidFill>
                <a:effectLst>
                  <a:outerShdw blurRad="50800" dist="39000" dir="5460000" algn="tl">
                    <a:srgbClr val="000000">
                      <a:alpha val="38000"/>
                    </a:srgbClr>
                  </a:outerShdw>
                </a:effectLst>
              </a:rPr>
              <a:t>А вместе – место оживлённого движения.</a:t>
            </a:r>
            <a:endParaRPr lang="ru-RU" sz="4000" b="1" i="1" dirty="0">
              <a:ln w="11430"/>
              <a:solidFill>
                <a:srgbClr val="743A00"/>
              </a:solidFill>
              <a:effectLst>
                <a:outerShdw blurRad="50800" dist="39000" dir="5460000" algn="tl">
                  <a:srgbClr val="000000">
                    <a:alpha val="38000"/>
                  </a:srgbClr>
                </a:outerShdw>
              </a:effectLst>
            </a:endParaRPr>
          </a:p>
          <a:p>
            <a:pPr algn="ctr">
              <a:defRPr/>
            </a:pPr>
            <a:endParaRPr lang="ru-RU" sz="4000" b="1" i="1" dirty="0">
              <a:ln w="11430"/>
              <a:solidFill>
                <a:srgbClr val="743A00"/>
              </a:solidFill>
              <a:effectLst>
                <a:outerShdw blurRad="50800" dist="39000" dir="5460000" algn="tl">
                  <a:srgbClr val="000000">
                    <a:alpha val="38000"/>
                  </a:srgbClr>
                </a:outerShdw>
              </a:effectLst>
            </a:endParaRPr>
          </a:p>
          <a:p>
            <a:pPr algn="ctr">
              <a:defRPr/>
            </a:pPr>
            <a:endParaRPr lang="ru-RU" sz="40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4000" b="1" i="1" dirty="0">
              <a:ln w="11430"/>
              <a:solidFill>
                <a:srgbClr val="743A00"/>
              </a:solidFill>
              <a:effectLst>
                <a:outerShdw blurRad="50800" dist="39000" dir="5460000" algn="tl">
                  <a:srgbClr val="000000">
                    <a:alpha val="38000"/>
                  </a:srgbClr>
                </a:outerShdw>
              </a:effectLst>
              <a:cs typeface="Arial" pitchFamily="34" charset="0"/>
            </a:endParaRPr>
          </a:p>
        </p:txBody>
      </p:sp>
      <p:pic>
        <p:nvPicPr>
          <p:cNvPr id="10" name="Picture 3" descr="D:\Документы\Незнайка\multik297.png"/>
          <p:cNvPicPr>
            <a:picLocks noChangeAspect="1" noChangeArrowheads="1"/>
          </p:cNvPicPr>
          <p:nvPr/>
        </p:nvPicPr>
        <p:blipFill>
          <a:blip r:embed="rId2" cstate="print"/>
          <a:srcRect/>
          <a:stretch>
            <a:fillRect/>
          </a:stretch>
        </p:blipFill>
        <p:spPr bwMode="auto">
          <a:xfrm>
            <a:off x="431030" y="2779259"/>
            <a:ext cx="2139342" cy="3489707"/>
          </a:xfrm>
          <a:prstGeom prst="rect">
            <a:avLst/>
          </a:prstGeom>
          <a:noFill/>
          <a:ln w="9525">
            <a:noFill/>
            <a:miter lim="800000"/>
            <a:headEnd/>
            <a:tailEnd/>
          </a:ln>
        </p:spPr>
      </p:pic>
      <p:pic>
        <p:nvPicPr>
          <p:cNvPr id="11" name="Picture 3" descr="D:\Документы\Незнайка\1244809027_13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2852936"/>
            <a:ext cx="2771800" cy="3593076"/>
          </a:xfrm>
          <a:prstGeom prst="rect">
            <a:avLst/>
          </a:prstGeom>
          <a:noFill/>
          <a:ln w="9525">
            <a:noFill/>
            <a:miter lim="800000"/>
            <a:headEnd/>
            <a:tailEnd/>
          </a:ln>
        </p:spPr>
      </p:pic>
      <p:pic>
        <p:nvPicPr>
          <p:cNvPr id="1026" name="Picture 2" descr="Картинки по запросу дорога картинки пнг"/>
          <p:cNvPicPr>
            <a:picLocks noChangeAspect="1" noChangeArrowheads="1"/>
          </p:cNvPicPr>
          <p:nvPr/>
        </p:nvPicPr>
        <p:blipFill>
          <a:blip r:embed="rId4" cstate="print"/>
          <a:srcRect/>
          <a:stretch>
            <a:fillRect/>
          </a:stretch>
        </p:blipFill>
        <p:spPr bwMode="auto">
          <a:xfrm>
            <a:off x="2339752" y="4437112"/>
            <a:ext cx="4896544" cy="2211408"/>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Effect transition="in" filter="fade">
                                      <p:cBhvr>
                                        <p:cTn id="27" dur="1000"/>
                                        <p:tgtEl>
                                          <p:spTgt spid="1026"/>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5"/>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6"/>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539552" y="620688"/>
            <a:ext cx="8064896" cy="2800767"/>
          </a:xfrm>
          <a:prstGeom prst="rect">
            <a:avLst/>
          </a:prstGeom>
          <a:noFill/>
          <a:ln w="9525">
            <a:noFill/>
            <a:miter lim="800000"/>
            <a:headEnd/>
            <a:tailEnd/>
          </a:ln>
          <a:effec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4400" b="1" i="1" dirty="0" smtClean="0">
                <a:ln w="11430"/>
                <a:solidFill>
                  <a:srgbClr val="743A00"/>
                </a:solidFill>
                <a:effectLst>
                  <a:outerShdw blurRad="50800" dist="39000" dir="5460000" algn="tl">
                    <a:srgbClr val="000000">
                      <a:alpha val="38000"/>
                    </a:srgbClr>
                  </a:outerShdw>
                </a:effectLst>
              </a:rPr>
              <a:t>Начало слова – </a:t>
            </a:r>
            <a:r>
              <a:rPr lang="ru-RU" sz="4400" b="1" i="1" dirty="0">
                <a:ln w="11430"/>
                <a:solidFill>
                  <a:srgbClr val="743A00"/>
                </a:solidFill>
                <a:effectLst>
                  <a:outerShdw blurRad="50800" dist="39000" dir="5460000" algn="tl">
                    <a:srgbClr val="000000">
                      <a:alpha val="38000"/>
                    </a:srgbClr>
                  </a:outerShdw>
                </a:effectLst>
              </a:rPr>
              <a:t>голос птицы, </a:t>
            </a:r>
          </a:p>
          <a:p>
            <a:pPr>
              <a:defRPr/>
            </a:pPr>
            <a:r>
              <a:rPr lang="ru-RU" sz="4400" b="1" i="1" dirty="0">
                <a:ln w="11430"/>
                <a:solidFill>
                  <a:srgbClr val="743A00"/>
                </a:solidFill>
                <a:effectLst>
                  <a:outerShdw blurRad="50800" dist="39000" dir="5460000" algn="tl">
                    <a:srgbClr val="000000">
                      <a:alpha val="38000"/>
                    </a:srgbClr>
                  </a:outerShdw>
                </a:effectLst>
              </a:rPr>
              <a:t>конец </a:t>
            </a:r>
            <a:r>
              <a:rPr lang="ru-RU" sz="4400" b="1" i="1" dirty="0" smtClean="0">
                <a:ln w="11430"/>
                <a:solidFill>
                  <a:srgbClr val="743A00"/>
                </a:solidFill>
                <a:effectLst>
                  <a:outerShdw blurRad="50800" dist="39000" dir="5460000" algn="tl">
                    <a:srgbClr val="000000">
                      <a:alpha val="38000"/>
                    </a:srgbClr>
                  </a:outerShdw>
                </a:effectLst>
              </a:rPr>
              <a:t>его – </a:t>
            </a:r>
            <a:r>
              <a:rPr lang="ru-RU" sz="4400" b="1" i="1" dirty="0">
                <a:ln w="11430"/>
                <a:solidFill>
                  <a:srgbClr val="743A00"/>
                </a:solidFill>
                <a:effectLst>
                  <a:outerShdw blurRad="50800" dist="39000" dir="5460000" algn="tl">
                    <a:srgbClr val="000000">
                      <a:alpha val="38000"/>
                    </a:srgbClr>
                  </a:outerShdw>
                </a:effectLst>
              </a:rPr>
              <a:t>на дне пруда. </a:t>
            </a:r>
            <a:endParaRPr lang="ru-RU" sz="4400" b="1" i="1" dirty="0" smtClean="0">
              <a:ln w="11430"/>
              <a:solidFill>
                <a:srgbClr val="743A00"/>
              </a:solidFill>
              <a:effectLst>
                <a:outerShdw blurRad="50800" dist="39000" dir="5460000" algn="tl">
                  <a:srgbClr val="000000">
                    <a:alpha val="38000"/>
                  </a:srgbClr>
                </a:outerShdw>
              </a:effectLst>
            </a:endParaRPr>
          </a:p>
          <a:p>
            <a:pPr>
              <a:defRPr/>
            </a:pPr>
            <a:r>
              <a:rPr lang="ru-RU" sz="4400" b="1" i="1" dirty="0" smtClean="0">
                <a:ln w="11430"/>
                <a:solidFill>
                  <a:srgbClr val="743A00"/>
                </a:solidFill>
                <a:effectLst>
                  <a:outerShdw blurRad="50800" dist="39000" dir="5460000" algn="tl">
                    <a:srgbClr val="000000">
                      <a:alpha val="38000"/>
                    </a:srgbClr>
                  </a:outerShdw>
                </a:effectLst>
              </a:rPr>
              <a:t>       А в галерее целое </a:t>
            </a:r>
          </a:p>
          <a:p>
            <a:pPr>
              <a:defRPr/>
            </a:pPr>
            <a:r>
              <a:rPr lang="ru-RU" sz="4400" b="1" i="1" dirty="0" smtClean="0">
                <a:ln w="11430"/>
                <a:solidFill>
                  <a:srgbClr val="743A00"/>
                </a:solidFill>
                <a:effectLst>
                  <a:outerShdw blurRad="50800" dist="39000" dir="5460000" algn="tl">
                    <a:srgbClr val="000000">
                      <a:alpha val="38000"/>
                    </a:srgbClr>
                  </a:outerShdw>
                </a:effectLst>
              </a:rPr>
              <a:t>    найдёте без труда.</a:t>
            </a:r>
            <a:endParaRPr lang="ru-RU" sz="4000" b="1" i="1" dirty="0">
              <a:ln w="11430"/>
              <a:solidFill>
                <a:srgbClr val="743A00"/>
              </a:solidFill>
              <a:effectLst>
                <a:outerShdw blurRad="50800" dist="39000" dir="5460000" algn="tl">
                  <a:srgbClr val="000000">
                    <a:alpha val="38000"/>
                  </a:srgbClr>
                </a:outerShdw>
              </a:effectLst>
              <a:cs typeface="Arial" pitchFamily="34" charset="0"/>
            </a:endParaRPr>
          </a:p>
        </p:txBody>
      </p:sp>
      <p:sp>
        <p:nvSpPr>
          <p:cNvPr id="9" name="Скругленный прямоугольник 8"/>
          <p:cNvSpPr/>
          <p:nvPr/>
        </p:nvSpPr>
        <p:spPr>
          <a:xfrm>
            <a:off x="4716016" y="4581128"/>
            <a:ext cx="3600400"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57201F"/>
                </a:solidFill>
                <a:effectLst>
                  <a:outerShdw blurRad="50800" dist="39000" dir="5460000" algn="tl">
                    <a:srgbClr val="000000">
                      <a:alpha val="38000"/>
                    </a:srgbClr>
                  </a:outerShdw>
                </a:effectLst>
              </a:rPr>
              <a:t>ТИНА</a:t>
            </a:r>
          </a:p>
        </p:txBody>
      </p:sp>
      <p:sp>
        <p:nvSpPr>
          <p:cNvPr id="10" name="Скругленный прямоугольник 9"/>
          <p:cNvSpPr/>
          <p:nvPr/>
        </p:nvSpPr>
        <p:spPr>
          <a:xfrm>
            <a:off x="2699792" y="4581128"/>
            <a:ext cx="3024336"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884106"/>
                </a:solidFill>
                <a:effectLst>
                  <a:outerShdw blurRad="50800" dist="39000" dir="5460000" algn="tl">
                    <a:srgbClr val="000000">
                      <a:alpha val="38000"/>
                    </a:srgbClr>
                  </a:outerShdw>
                </a:effectLst>
              </a:rPr>
              <a:t>КАР</a:t>
            </a:r>
          </a:p>
        </p:txBody>
      </p:sp>
      <p:pic>
        <p:nvPicPr>
          <p:cNvPr id="8" name="Picture 3" descr="D:\Документы\Незнайка\multik297.png"/>
          <p:cNvPicPr>
            <a:picLocks noChangeAspect="1" noChangeArrowheads="1"/>
          </p:cNvPicPr>
          <p:nvPr/>
        </p:nvPicPr>
        <p:blipFill>
          <a:blip r:embed="rId2" cstate="print"/>
          <a:srcRect/>
          <a:stretch>
            <a:fillRect/>
          </a:stretch>
        </p:blipFill>
        <p:spPr bwMode="auto">
          <a:xfrm>
            <a:off x="971600" y="3425936"/>
            <a:ext cx="1944216" cy="3171416"/>
          </a:xfrm>
          <a:prstGeom prst="rect">
            <a:avLst/>
          </a:prstGeom>
          <a:noFill/>
          <a:ln w="9525">
            <a:noFill/>
            <a:miter lim="800000"/>
            <a:headEnd/>
            <a:tailEnd/>
          </a:ln>
        </p:spPr>
      </p:pic>
      <p:pic>
        <p:nvPicPr>
          <p:cNvPr id="12" name="Picture 3" descr="D:\Документы\Незнайка\1244809027_13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3363120"/>
            <a:ext cx="2606075" cy="3378247"/>
          </a:xfrm>
          <a:prstGeom prst="rect">
            <a:avLst/>
          </a:prstGeom>
          <a:noFill/>
          <a:ln w="9525">
            <a:noFill/>
            <a:miter lim="800000"/>
            <a:headEnd/>
            <a:tailEnd/>
          </a:ln>
        </p:spPr>
      </p:pic>
      <p:pic>
        <p:nvPicPr>
          <p:cNvPr id="13" name="Рисунок 12" descr="Картинки по запросу картина картинки"/>
          <p:cNvPicPr/>
          <p:nvPr/>
        </p:nvPicPr>
        <p:blipFill>
          <a:blip r:embed="rId4" cstate="print"/>
          <a:srcRect/>
          <a:stretch>
            <a:fillRect/>
          </a:stretch>
        </p:blipFill>
        <p:spPr bwMode="auto">
          <a:xfrm>
            <a:off x="6228184" y="2060848"/>
            <a:ext cx="2016224"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10"/>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9"/>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083202" y="3429000"/>
            <a:ext cx="3433014"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884106"/>
                </a:solidFill>
                <a:effectLst>
                  <a:outerShdw blurRad="50800" dist="39000" dir="5460000" algn="tl">
                    <a:srgbClr val="000000">
                      <a:alpha val="38000"/>
                    </a:srgbClr>
                  </a:outerShdw>
                </a:effectLst>
              </a:rPr>
              <a:t>ПО</a:t>
            </a:r>
          </a:p>
        </p:txBody>
      </p:sp>
      <p:sp>
        <p:nvSpPr>
          <p:cNvPr id="6" name="Скругленный прямоугольник 5"/>
          <p:cNvSpPr/>
          <p:nvPr/>
        </p:nvSpPr>
        <p:spPr>
          <a:xfrm>
            <a:off x="3923928" y="3429000"/>
            <a:ext cx="5715040" cy="1502509"/>
          </a:xfrm>
          <a:prstGeom prst="roundRect">
            <a:avLst>
              <a:gd name="adj" fmla="val 6691"/>
            </a:avLst>
          </a:prstGeom>
          <a:ln w="28575">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57201F"/>
                </a:solidFill>
                <a:effectLst>
                  <a:outerShdw blurRad="50800" dist="39000" dir="5460000" algn="tl">
                    <a:srgbClr val="000000">
                      <a:alpha val="38000"/>
                    </a:srgbClr>
                  </a:outerShdw>
                </a:effectLst>
              </a:rPr>
              <a:t>СУДА</a:t>
            </a:r>
          </a:p>
        </p:txBody>
      </p:sp>
      <p:sp>
        <p:nvSpPr>
          <p:cNvPr id="61441" name="Rectangle 1"/>
          <p:cNvSpPr>
            <a:spLocks noChangeArrowheads="1"/>
          </p:cNvSpPr>
          <p:nvPr/>
        </p:nvSpPr>
        <p:spPr bwMode="auto">
          <a:xfrm>
            <a:off x="0" y="692696"/>
            <a:ext cx="8715436" cy="4401205"/>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i="1" dirty="0">
                <a:ln w="11430"/>
                <a:solidFill>
                  <a:srgbClr val="743A00"/>
                </a:solidFill>
                <a:effectLst>
                  <a:outerShdw blurRad="50800" dist="39000" dir="5460000" algn="tl">
                    <a:srgbClr val="000000">
                      <a:alpha val="38000"/>
                    </a:srgbClr>
                  </a:outerShdw>
                </a:effectLst>
              </a:rPr>
              <a:t>Мой первый слог – это </a:t>
            </a:r>
            <a:r>
              <a:rPr lang="ru-RU" sz="4000" b="1" i="1" dirty="0" smtClean="0">
                <a:ln w="11430"/>
                <a:solidFill>
                  <a:srgbClr val="743A00"/>
                </a:solidFill>
                <a:effectLst>
                  <a:outerShdw blurRad="50800" dist="39000" dir="5460000" algn="tl">
                    <a:srgbClr val="000000">
                      <a:alpha val="38000"/>
                    </a:srgbClr>
                  </a:outerShdw>
                </a:effectLst>
              </a:rPr>
              <a:t>предлог, </a:t>
            </a:r>
            <a:r>
              <a:rPr lang="ru-RU" sz="4000" b="1" i="1" dirty="0">
                <a:ln w="11430"/>
                <a:solidFill>
                  <a:srgbClr val="743A00"/>
                </a:solidFill>
                <a:effectLst>
                  <a:outerShdw blurRad="50800" dist="39000" dir="5460000" algn="tl">
                    <a:srgbClr val="000000">
                      <a:alpha val="38000"/>
                    </a:srgbClr>
                  </a:outerShdw>
                </a:effectLst>
              </a:rPr>
              <a:t>корабли – </a:t>
            </a:r>
            <a:r>
              <a:rPr lang="ru-RU" sz="4000" b="1" i="1" dirty="0" smtClean="0">
                <a:ln w="11430"/>
                <a:solidFill>
                  <a:srgbClr val="743A00"/>
                </a:solidFill>
                <a:effectLst>
                  <a:outerShdw blurRad="50800" dist="39000" dir="5460000" algn="tl">
                    <a:srgbClr val="000000">
                      <a:alpha val="38000"/>
                    </a:srgbClr>
                  </a:outerShdw>
                </a:effectLst>
              </a:rPr>
              <a:t>второй и третий слог</a:t>
            </a:r>
            <a:r>
              <a:rPr lang="ru-RU" sz="4000" b="1" i="1" dirty="0">
                <a:ln w="11430"/>
                <a:solidFill>
                  <a:srgbClr val="743A00"/>
                </a:solidFill>
                <a:effectLst>
                  <a:outerShdw blurRad="50800" dist="39000" dir="5460000" algn="tl">
                    <a:srgbClr val="000000">
                      <a:alpha val="38000"/>
                    </a:srgbClr>
                  </a:outerShdw>
                </a:effectLst>
              </a:rPr>
              <a:t>.</a:t>
            </a:r>
            <a:endParaRPr lang="ru-RU" sz="4000" b="1" dirty="0">
              <a:ln w="11430"/>
              <a:solidFill>
                <a:srgbClr val="743A00"/>
              </a:solidFill>
              <a:effectLst>
                <a:outerShdw blurRad="50800" dist="39000" dir="5460000" algn="tl">
                  <a:srgbClr val="000000">
                    <a:alpha val="38000"/>
                  </a:srgbClr>
                </a:outerShdw>
              </a:effectLst>
            </a:endParaRPr>
          </a:p>
          <a:p>
            <a:pPr algn="ctr">
              <a:defRPr/>
            </a:pPr>
            <a:r>
              <a:rPr lang="ru-RU" sz="4000" b="1" i="1" dirty="0">
                <a:ln w="11430"/>
                <a:solidFill>
                  <a:srgbClr val="743A00"/>
                </a:solidFill>
                <a:effectLst>
                  <a:outerShdw blurRad="50800" dist="39000" dir="5460000" algn="tl">
                    <a:srgbClr val="000000">
                      <a:alpha val="38000"/>
                    </a:srgbClr>
                  </a:outerShdw>
                </a:effectLst>
              </a:rPr>
              <a:t>А вот без целого, друзья,</a:t>
            </a:r>
            <a:endParaRPr lang="ru-RU" sz="4000" b="1" dirty="0">
              <a:ln w="11430"/>
              <a:solidFill>
                <a:srgbClr val="743A00"/>
              </a:solidFill>
              <a:effectLst>
                <a:outerShdw blurRad="50800" dist="39000" dir="5460000" algn="tl">
                  <a:srgbClr val="000000">
                    <a:alpha val="38000"/>
                  </a:srgbClr>
                </a:outerShdw>
              </a:effectLst>
            </a:endParaRPr>
          </a:p>
          <a:p>
            <a:pPr algn="ctr">
              <a:defRPr/>
            </a:pPr>
            <a:r>
              <a:rPr lang="ru-RU" sz="4000" b="1" i="1" dirty="0" smtClean="0">
                <a:ln w="11430"/>
                <a:solidFill>
                  <a:srgbClr val="743A00"/>
                </a:solidFill>
                <a:effectLst>
                  <a:outerShdw blurRad="50800" dist="39000" dir="5460000" algn="tl">
                    <a:srgbClr val="000000">
                      <a:alpha val="38000"/>
                    </a:srgbClr>
                  </a:outerShdw>
                </a:effectLst>
              </a:rPr>
              <a:t>нам всем </a:t>
            </a:r>
            <a:r>
              <a:rPr lang="ru-RU" sz="4000" b="1" i="1" dirty="0">
                <a:ln w="11430"/>
                <a:solidFill>
                  <a:srgbClr val="743A00"/>
                </a:solidFill>
                <a:effectLst>
                  <a:outerShdw blurRad="50800" dist="39000" dir="5460000" algn="tl">
                    <a:srgbClr val="000000">
                      <a:alpha val="38000"/>
                    </a:srgbClr>
                  </a:outerShdw>
                </a:effectLst>
              </a:rPr>
              <a:t>ни есть, ни пить нельзя. </a:t>
            </a:r>
          </a:p>
          <a:p>
            <a:pPr algn="ctr">
              <a:defRPr/>
            </a:pPr>
            <a:endParaRPr lang="ru-RU" sz="4000" b="1" i="1" dirty="0">
              <a:ln w="11430"/>
              <a:solidFill>
                <a:srgbClr val="743A00"/>
              </a:solidFill>
              <a:effectLst>
                <a:outerShdw blurRad="50800" dist="39000" dir="5460000" algn="tl">
                  <a:srgbClr val="000000">
                    <a:alpha val="38000"/>
                  </a:srgbClr>
                </a:outerShdw>
              </a:effectLst>
            </a:endParaRPr>
          </a:p>
          <a:p>
            <a:pPr algn="ctr">
              <a:defRPr/>
            </a:pPr>
            <a:endParaRPr lang="ru-RU" sz="4000" b="1" i="1" dirty="0">
              <a:ln w="11430"/>
              <a:solidFill>
                <a:srgbClr val="743A00"/>
              </a:solidFill>
              <a:effectLst>
                <a:outerShdw blurRad="50800" dist="39000" dir="5460000" algn="tl">
                  <a:srgbClr val="000000">
                    <a:alpha val="38000"/>
                  </a:srgbClr>
                </a:outerShdw>
              </a:effectLst>
              <a:cs typeface="Arial" pitchFamily="34" charset="0"/>
            </a:endParaRPr>
          </a:p>
          <a:p>
            <a:pPr algn="ctr">
              <a:defRPr/>
            </a:pPr>
            <a:endParaRPr lang="ru-RU" sz="4000" b="1" i="1" dirty="0">
              <a:ln w="11430"/>
              <a:solidFill>
                <a:srgbClr val="743A00"/>
              </a:solidFill>
              <a:effectLst>
                <a:outerShdw blurRad="50800" dist="39000" dir="5460000" algn="tl">
                  <a:srgbClr val="000000">
                    <a:alpha val="38000"/>
                  </a:srgbClr>
                </a:outerShdw>
              </a:effectLst>
              <a:cs typeface="Arial" pitchFamily="34" charset="0"/>
            </a:endParaRPr>
          </a:p>
        </p:txBody>
      </p:sp>
      <p:pic>
        <p:nvPicPr>
          <p:cNvPr id="7" name="Рисунок 6" descr="Картинки по запросу посуда картинки"/>
          <p:cNvPicPr/>
          <p:nvPr/>
        </p:nvPicPr>
        <p:blipFill>
          <a:blip r:embed="rId2" cstate="print"/>
          <a:srcRect/>
          <a:stretch>
            <a:fillRect/>
          </a:stretch>
        </p:blipFill>
        <p:spPr bwMode="auto">
          <a:xfrm>
            <a:off x="2123728" y="4797152"/>
            <a:ext cx="4896544" cy="1775232"/>
          </a:xfrm>
          <a:prstGeom prst="rect">
            <a:avLst/>
          </a:prstGeom>
          <a:noFill/>
          <a:ln w="9525">
            <a:noFill/>
            <a:miter lim="800000"/>
            <a:headEnd/>
            <a:tailEnd/>
          </a:ln>
        </p:spPr>
      </p:pic>
      <p:pic>
        <p:nvPicPr>
          <p:cNvPr id="10" name="Picture 3" descr="D:\Документы\Незнайка\multik297.png"/>
          <p:cNvPicPr>
            <a:picLocks noChangeAspect="1" noChangeArrowheads="1"/>
          </p:cNvPicPr>
          <p:nvPr/>
        </p:nvPicPr>
        <p:blipFill>
          <a:blip r:embed="rId3" cstate="print"/>
          <a:srcRect/>
          <a:stretch>
            <a:fillRect/>
          </a:stretch>
        </p:blipFill>
        <p:spPr bwMode="auto">
          <a:xfrm>
            <a:off x="323526" y="3212976"/>
            <a:ext cx="1872209" cy="3053958"/>
          </a:xfrm>
          <a:prstGeom prst="rect">
            <a:avLst/>
          </a:prstGeom>
          <a:noFill/>
          <a:ln w="9525">
            <a:noFill/>
            <a:miter lim="800000"/>
            <a:headEnd/>
            <a:tailEnd/>
          </a:ln>
        </p:spPr>
      </p:pic>
      <p:pic>
        <p:nvPicPr>
          <p:cNvPr id="11" name="Picture 3" descr="D:\Документы\Незнайка\1244809027_13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299560"/>
            <a:ext cx="2425694" cy="3144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5"/>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6"/>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1500174"/>
            <a:ext cx="6826228" cy="1569660"/>
          </a:xfrm>
          <a:prstGeom prst="rect">
            <a:avLst/>
          </a:prstGeom>
        </p:spPr>
        <p:txBody>
          <a:bodyPr wrap="none">
            <a:spAutoFit/>
          </a:bodyPr>
          <a:lstStyle/>
          <a:p>
            <a:r>
              <a:rPr lang="ru-RU" sz="4800" dirty="0" smtClean="0">
                <a:latin typeface="Times New Roman" pitchFamily="18" charset="0"/>
                <a:cs typeface="Times New Roman" pitchFamily="18" charset="0"/>
              </a:rPr>
              <a:t>2.Как назывались первые</a:t>
            </a:r>
          </a:p>
          <a:p>
            <a:r>
              <a:rPr lang="ru-RU" sz="4800" dirty="0" smtClean="0">
                <a:latin typeface="Times New Roman" pitchFamily="18" charset="0"/>
                <a:cs typeface="Times New Roman" pitchFamily="18" charset="0"/>
              </a:rPr>
              <a:t> славянские азбуки? </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51520" y="620688"/>
            <a:ext cx="9072626" cy="4832092"/>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4000" b="1" i="1" dirty="0">
                <a:ln w="11430"/>
                <a:solidFill>
                  <a:srgbClr val="743A00"/>
                </a:solidFill>
                <a:effectLst>
                  <a:outerShdw blurRad="50800" dist="39000" dir="5460000" algn="tl">
                    <a:srgbClr val="000000">
                      <a:alpha val="38000"/>
                    </a:srgbClr>
                  </a:outerShdw>
                </a:effectLst>
              </a:rPr>
              <a:t>   </a:t>
            </a:r>
            <a:r>
              <a:rPr lang="ru-RU" sz="4000" b="1" i="1" dirty="0" smtClean="0">
                <a:ln w="11430"/>
                <a:solidFill>
                  <a:srgbClr val="743A00"/>
                </a:solidFill>
                <a:effectLst>
                  <a:outerShdw blurRad="50800" dist="39000" dir="5460000" algn="tl">
                    <a:srgbClr val="000000">
                      <a:alpha val="38000"/>
                    </a:srgbClr>
                  </a:outerShdw>
                </a:effectLst>
              </a:rPr>
              <a:t> Мой </a:t>
            </a:r>
            <a:r>
              <a:rPr lang="ru-RU" sz="4000" b="1" i="1" dirty="0">
                <a:ln w="11430"/>
                <a:solidFill>
                  <a:srgbClr val="743A00"/>
                </a:solidFill>
                <a:effectLst>
                  <a:outerShdw blurRad="50800" dist="39000" dir="5460000" algn="tl">
                    <a:srgbClr val="000000">
                      <a:alpha val="38000"/>
                    </a:srgbClr>
                  </a:outerShdw>
                </a:effectLst>
              </a:rPr>
              <a:t>первый слог ищите </a:t>
            </a:r>
          </a:p>
          <a:p>
            <a:pPr>
              <a:defRPr/>
            </a:pPr>
            <a:r>
              <a:rPr lang="ru-RU" sz="4000" b="1" i="1" dirty="0">
                <a:ln w="11430"/>
                <a:solidFill>
                  <a:srgbClr val="743A00"/>
                </a:solidFill>
                <a:effectLst>
                  <a:outerShdw blurRad="50800" dist="39000" dir="5460000" algn="tl">
                    <a:srgbClr val="000000">
                      <a:alpha val="38000"/>
                    </a:srgbClr>
                  </a:outerShdw>
                </a:effectLst>
              </a:rPr>
              <a:t>                                   в нотах смело,</a:t>
            </a:r>
            <a:endParaRPr lang="ru-RU" sz="4000" b="1" dirty="0">
              <a:ln w="11430"/>
              <a:solidFill>
                <a:srgbClr val="743A00"/>
              </a:solidFill>
              <a:effectLst>
                <a:outerShdw blurRad="50800" dist="39000" dir="5460000" algn="tl">
                  <a:srgbClr val="000000">
                    <a:alpha val="38000"/>
                  </a:srgbClr>
                </a:outerShdw>
              </a:effectLst>
            </a:endParaRPr>
          </a:p>
          <a:p>
            <a:pPr>
              <a:defRPr/>
            </a:pPr>
            <a:r>
              <a:rPr lang="ru-RU" sz="4000" b="1" i="1" dirty="0">
                <a:ln w="11430"/>
                <a:solidFill>
                  <a:srgbClr val="743A00"/>
                </a:solidFill>
                <a:effectLst>
                  <a:outerShdw blurRad="50800" dist="39000" dir="5460000" algn="tl">
                    <a:srgbClr val="000000">
                      <a:alpha val="38000"/>
                    </a:srgbClr>
                  </a:outerShdw>
                </a:effectLst>
              </a:rPr>
              <a:t>  а имя женское – мой слог второй.</a:t>
            </a:r>
            <a:endParaRPr lang="ru-RU" sz="4000" b="1" dirty="0">
              <a:ln w="11430"/>
              <a:solidFill>
                <a:srgbClr val="743A00"/>
              </a:solidFill>
              <a:effectLst>
                <a:outerShdw blurRad="50800" dist="39000" dir="5460000" algn="tl">
                  <a:srgbClr val="000000">
                    <a:alpha val="38000"/>
                  </a:srgbClr>
                </a:outerShdw>
              </a:effectLst>
            </a:endParaRPr>
          </a:p>
          <a:p>
            <a:pPr>
              <a:defRPr/>
            </a:pPr>
            <a:r>
              <a:rPr lang="ru-RU" sz="4000" b="1" i="1" dirty="0">
                <a:ln w="11430"/>
                <a:solidFill>
                  <a:srgbClr val="743A00"/>
                </a:solidFill>
                <a:effectLst>
                  <a:outerShdw blurRad="50800" dist="39000" dir="5460000" algn="tl">
                    <a:srgbClr val="000000">
                      <a:alpha val="38000"/>
                    </a:srgbClr>
                  </a:outerShdw>
                </a:effectLst>
              </a:rPr>
              <a:t>  Меня тянуть не стоит в целом,</a:t>
            </a:r>
            <a:endParaRPr lang="ru-RU" sz="4000" b="1" dirty="0">
              <a:ln w="11430"/>
              <a:solidFill>
                <a:srgbClr val="743A00"/>
              </a:solidFill>
              <a:effectLst>
                <a:outerShdw blurRad="50800" dist="39000" dir="5460000" algn="tl">
                  <a:srgbClr val="000000">
                    <a:alpha val="38000"/>
                  </a:srgbClr>
                </a:outerShdw>
              </a:effectLst>
            </a:endParaRPr>
          </a:p>
          <a:p>
            <a:pPr>
              <a:defRPr/>
            </a:pPr>
            <a:r>
              <a:rPr lang="ru-RU" sz="4000" b="1" i="1" dirty="0">
                <a:ln w="11430"/>
                <a:solidFill>
                  <a:srgbClr val="743A00"/>
                </a:solidFill>
                <a:effectLst>
                  <a:outerShdw blurRad="50800" dist="39000" dir="5460000" algn="tl">
                    <a:srgbClr val="000000">
                      <a:alpha val="38000"/>
                    </a:srgbClr>
                  </a:outerShdw>
                </a:effectLst>
              </a:rPr>
              <a:t>   </a:t>
            </a:r>
            <a:r>
              <a:rPr lang="ru-RU" sz="4000" b="1" i="1" dirty="0" smtClean="0">
                <a:ln w="11430"/>
                <a:solidFill>
                  <a:srgbClr val="743A00"/>
                </a:solidFill>
                <a:effectLst>
                  <a:outerShdw blurRad="50800" dist="39000" dir="5460000" algn="tl">
                    <a:srgbClr val="000000">
                      <a:alpha val="38000"/>
                    </a:srgbClr>
                  </a:outerShdw>
                </a:effectLst>
              </a:rPr>
              <a:t>хоть </a:t>
            </a:r>
            <a:r>
              <a:rPr lang="ru-RU" sz="4000" b="1" i="1" dirty="0">
                <a:ln w="11430"/>
                <a:solidFill>
                  <a:srgbClr val="743A00"/>
                </a:solidFill>
                <a:effectLst>
                  <a:outerShdw blurRad="50800" dist="39000" dir="5460000" algn="tl">
                    <a:srgbClr val="000000">
                      <a:alpha val="38000"/>
                    </a:srgbClr>
                  </a:outerShdw>
                </a:effectLst>
              </a:rPr>
              <a:t>тянет кое-кто порой. </a:t>
            </a:r>
          </a:p>
          <a:p>
            <a:pPr>
              <a:defRPr/>
            </a:pPr>
            <a:endParaRPr lang="ru-RU"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defRPr/>
            </a:pPr>
            <a:endParaRPr lang="ru-RU"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defRPr/>
            </a:pPr>
            <a:endParaRPr lang="ru-RU"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
        <p:nvSpPr>
          <p:cNvPr id="9" name="Скругленный прямоугольник 8"/>
          <p:cNvSpPr/>
          <p:nvPr/>
        </p:nvSpPr>
        <p:spPr>
          <a:xfrm>
            <a:off x="3707904" y="4077072"/>
            <a:ext cx="2520280"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884106"/>
                </a:solidFill>
                <a:effectLst>
                  <a:outerShdw blurRad="50800" dist="39000" dir="5460000" algn="tl">
                    <a:srgbClr val="000000">
                      <a:alpha val="38000"/>
                    </a:srgbClr>
                  </a:outerShdw>
                </a:effectLst>
              </a:rPr>
              <a:t>РЕ</a:t>
            </a:r>
          </a:p>
        </p:txBody>
      </p:sp>
      <p:sp>
        <p:nvSpPr>
          <p:cNvPr id="10" name="Скругленный прямоугольник 9"/>
          <p:cNvSpPr/>
          <p:nvPr/>
        </p:nvSpPr>
        <p:spPr>
          <a:xfrm>
            <a:off x="5292080" y="4077072"/>
            <a:ext cx="3168352" cy="1502509"/>
          </a:xfrm>
          <a:prstGeom prst="roundRect">
            <a:avLst>
              <a:gd name="adj" fmla="val 6691"/>
            </a:avLst>
          </a:prstGeom>
          <a:ln w="28575">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800" b="1" dirty="0">
                <a:ln w="11430"/>
                <a:solidFill>
                  <a:srgbClr val="57201F"/>
                </a:solidFill>
                <a:effectLst>
                  <a:outerShdw blurRad="50800" dist="39000" dir="5460000" algn="tl">
                    <a:srgbClr val="000000">
                      <a:alpha val="38000"/>
                    </a:srgbClr>
                  </a:outerShdw>
                </a:effectLst>
              </a:rPr>
              <a:t>ЗИНА</a:t>
            </a:r>
          </a:p>
        </p:txBody>
      </p:sp>
      <p:pic>
        <p:nvPicPr>
          <p:cNvPr id="32770" name="Picture 2" descr="Картинки по запросу резина картинки"/>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267744" y="3645024"/>
            <a:ext cx="2288821" cy="3096343"/>
          </a:xfrm>
          <a:prstGeom prst="rect">
            <a:avLst/>
          </a:prstGeom>
          <a:noFill/>
        </p:spPr>
      </p:pic>
      <p:pic>
        <p:nvPicPr>
          <p:cNvPr id="11" name="Picture 3" descr="D:\Документы\Незнайка\multik297.png"/>
          <p:cNvPicPr>
            <a:picLocks noChangeAspect="1" noChangeArrowheads="1"/>
          </p:cNvPicPr>
          <p:nvPr/>
        </p:nvPicPr>
        <p:blipFill>
          <a:blip r:embed="rId3" cstate="print"/>
          <a:srcRect/>
          <a:stretch>
            <a:fillRect/>
          </a:stretch>
        </p:blipFill>
        <p:spPr bwMode="auto">
          <a:xfrm>
            <a:off x="539551" y="3702456"/>
            <a:ext cx="1743587" cy="2844149"/>
          </a:xfrm>
          <a:prstGeom prst="rect">
            <a:avLst/>
          </a:prstGeom>
          <a:noFill/>
          <a:ln w="9525">
            <a:noFill/>
            <a:miter lim="800000"/>
            <a:headEnd/>
            <a:tailEnd/>
          </a:ln>
        </p:spPr>
      </p:pic>
      <p:pic>
        <p:nvPicPr>
          <p:cNvPr id="12" name="Picture 3" descr="D:\Документы\Незнайка\1244809027_13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528" y="3789040"/>
            <a:ext cx="2259047" cy="2928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53"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32770"/>
                                        </p:tgtEl>
                                        <p:attrNameLst>
                                          <p:attrName>style.visibility</p:attrName>
                                        </p:attrNameLst>
                                      </p:cBhvr>
                                      <p:to>
                                        <p:strVal val="visible"/>
                                      </p:to>
                                    </p:set>
                                    <p:anim calcmode="lin" valueType="num">
                                      <p:cBhvr>
                                        <p:cTn id="25" dur="1000" fill="hold"/>
                                        <p:tgtEl>
                                          <p:spTgt spid="32770"/>
                                        </p:tgtEl>
                                        <p:attrNameLst>
                                          <p:attrName>ppt_w</p:attrName>
                                        </p:attrNameLst>
                                      </p:cBhvr>
                                      <p:tavLst>
                                        <p:tav tm="0">
                                          <p:val>
                                            <p:fltVal val="0"/>
                                          </p:val>
                                        </p:tav>
                                        <p:tav tm="100000">
                                          <p:val>
                                            <p:strVal val="#ppt_w"/>
                                          </p:val>
                                        </p:tav>
                                      </p:tavLst>
                                    </p:anim>
                                    <p:anim calcmode="lin" valueType="num">
                                      <p:cBhvr>
                                        <p:cTn id="26" dur="1000" fill="hold"/>
                                        <p:tgtEl>
                                          <p:spTgt spid="32770"/>
                                        </p:tgtEl>
                                        <p:attrNameLst>
                                          <p:attrName>ppt_h</p:attrName>
                                        </p:attrNameLst>
                                      </p:cBhvr>
                                      <p:tavLst>
                                        <p:tav tm="0">
                                          <p:val>
                                            <p:fltVal val="0"/>
                                          </p:val>
                                        </p:tav>
                                        <p:tav tm="100000">
                                          <p:val>
                                            <p:strVal val="#ppt_h"/>
                                          </p:val>
                                        </p:tav>
                                      </p:tavLst>
                                    </p:anim>
                                    <p:animEffect transition="in" filter="fade">
                                      <p:cBhvr>
                                        <p:cTn id="27" dur="1000"/>
                                        <p:tgtEl>
                                          <p:spTgt spid="32770"/>
                                        </p:tgtEl>
                                      </p:cBhvr>
                                    </p:animEffect>
                                  </p:childTnLst>
                                </p:cTn>
                              </p:par>
                            </p:childTnLst>
                          </p:cTn>
                        </p:par>
                        <p:par>
                          <p:cTn id="28" fill="hold">
                            <p:stCondLst>
                              <p:cond delay="3500"/>
                            </p:stCondLst>
                            <p:childTnLst>
                              <p:par>
                                <p:cTn id="29" presetID="3" presetClass="emph" presetSubtype="2" fill="hold" grpId="0" nodeType="afterEffect">
                                  <p:stCondLst>
                                    <p:cond delay="0"/>
                                  </p:stCondLst>
                                  <p:childTnLst>
                                    <p:animClr clrSpc="rgb">
                                      <p:cBhvr override="childStyle">
                                        <p:cTn id="30" dur="1000" fill="hold"/>
                                        <p:tgtEl>
                                          <p:spTgt spid="9"/>
                                        </p:tgtEl>
                                        <p:attrNameLst>
                                          <p:attrName>style.color</p:attrName>
                                        </p:attrNameLst>
                                      </p:cBhvr>
                                      <p:to>
                                        <a:srgbClr val="C02E00"/>
                                      </p:to>
                                    </p:animClr>
                                  </p:childTnLst>
                                </p:cTn>
                              </p:par>
                            </p:childTnLst>
                          </p:cTn>
                        </p:par>
                        <p:par>
                          <p:cTn id="31" fill="hold">
                            <p:stCondLst>
                              <p:cond delay="4500"/>
                            </p:stCondLst>
                            <p:childTnLst>
                              <p:par>
                                <p:cTn id="32" presetID="3" presetClass="emph" presetSubtype="2" fill="hold" grpId="0" nodeType="afterEffect">
                                  <p:stCondLst>
                                    <p:cond delay="0"/>
                                  </p:stCondLst>
                                  <p:childTnLst>
                                    <p:animClr clrSpc="rgb">
                                      <p:cBhvr override="childStyle">
                                        <p:cTn id="33" dur="1000" fill="hold"/>
                                        <p:tgtEl>
                                          <p:spTgt spid="10"/>
                                        </p:tgtEl>
                                        <p:attrNameLst>
                                          <p:attrName>style.color</p:attrName>
                                        </p:attrNameLst>
                                      </p:cBhvr>
                                      <p:to>
                                        <a:srgbClr val="C02E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85860"/>
            <a:ext cx="8229600" cy="1143000"/>
          </a:xfrm>
        </p:spPr>
        <p:txBody>
          <a:bodyPr>
            <a:normAutofit/>
          </a:bodyPr>
          <a:lstStyle/>
          <a:p>
            <a:r>
              <a:rPr lang="ru-RU" sz="6000" b="1" dirty="0" smtClean="0">
                <a:solidFill>
                  <a:srgbClr val="00B0F0"/>
                </a:solidFill>
                <a:latin typeface="Monotype Corsiva" pitchFamily="66" charset="0"/>
              </a:rPr>
              <a:t>Спасибо за участие!</a:t>
            </a:r>
            <a:endParaRPr lang="ru-RU" sz="6000" b="1" dirty="0">
              <a:solidFill>
                <a:srgbClr val="00B0F0"/>
              </a:solidFill>
              <a:latin typeface="Monotype Corsiva" pitchFamily="66" charset="0"/>
            </a:endParaRPr>
          </a:p>
        </p:txBody>
      </p:sp>
      <p:pic>
        <p:nvPicPr>
          <p:cNvPr id="60418" name="Picture 2" descr="http://img.desktopwallpapers.ru/animals/pics/wide/1920x1200/450ac3fb6f118ce683e35dcb3ff9488f.jpg"/>
          <p:cNvPicPr>
            <a:picLocks noChangeAspect="1" noChangeArrowheads="1"/>
          </p:cNvPicPr>
          <p:nvPr/>
        </p:nvPicPr>
        <p:blipFill>
          <a:blip r:embed="rId2" cstate="print"/>
          <a:srcRect/>
          <a:stretch>
            <a:fillRect/>
          </a:stretch>
        </p:blipFill>
        <p:spPr bwMode="auto">
          <a:xfrm>
            <a:off x="1357290" y="2357430"/>
            <a:ext cx="6579284" cy="41120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28" y="1000108"/>
            <a:ext cx="3786214" cy="2585323"/>
          </a:xfrm>
          <a:prstGeom prst="rect">
            <a:avLst/>
          </a:prstGeom>
        </p:spPr>
        <p:txBody>
          <a:bodyPr wrap="square">
            <a:spAutoFit/>
          </a:bodyPr>
          <a:lstStyle/>
          <a:p>
            <a:r>
              <a:rPr lang="ru-RU" sz="5400" b="1" dirty="0" smtClean="0">
                <a:latin typeface="Monotype Corsiva" pitchFamily="66" charset="0"/>
                <a:cs typeface="Times New Roman" pitchFamily="18" charset="0"/>
              </a:rPr>
              <a:t>Ответ:</a:t>
            </a:r>
          </a:p>
          <a:p>
            <a:r>
              <a:rPr lang="ru-RU" sz="5400" dirty="0" smtClean="0">
                <a:latin typeface="Monotype Corsiva" pitchFamily="66" charset="0"/>
              </a:rPr>
              <a:t>Кириллица и Глаголица</a:t>
            </a:r>
            <a:endParaRPr lang="ru-RU" sz="5400" b="1" dirty="0">
              <a:latin typeface="Monotype Corsiva" pitchFamily="66" charset="0"/>
              <a:cs typeface="Times New Roman" pitchFamily="18" charset="0"/>
            </a:endParaRPr>
          </a:p>
        </p:txBody>
      </p:sp>
      <p:pic>
        <p:nvPicPr>
          <p:cNvPr id="30722" name="Picture 2" descr="http://www.vseznaika.org/wp-content/uploads/2015/11/pic-00450.jpg"/>
          <p:cNvPicPr>
            <a:picLocks noChangeAspect="1" noChangeArrowheads="1"/>
          </p:cNvPicPr>
          <p:nvPr/>
        </p:nvPicPr>
        <p:blipFill>
          <a:blip r:embed="rId2"/>
          <a:srcRect/>
          <a:stretch>
            <a:fillRect/>
          </a:stretch>
        </p:blipFill>
        <p:spPr bwMode="auto">
          <a:xfrm>
            <a:off x="500034" y="785794"/>
            <a:ext cx="4501552" cy="49863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857364"/>
            <a:ext cx="8358246" cy="2308324"/>
          </a:xfrm>
          <a:prstGeom prst="rect">
            <a:avLst/>
          </a:prstGeom>
        </p:spPr>
        <p:txBody>
          <a:bodyPr wrap="square">
            <a:spAutoFit/>
          </a:bodyPr>
          <a:lstStyle/>
          <a:p>
            <a:pPr algn="ctr"/>
            <a:r>
              <a:rPr lang="ru-RU" sz="4800" dirty="0" smtClean="0">
                <a:latin typeface="Monotype Corsiva" pitchFamily="66" charset="0"/>
              </a:rPr>
              <a:t>3.Какая часть речи самая немногочисленная – всего несколько десятков слов? </a:t>
            </a:r>
            <a:endParaRPr lang="ru-RU" sz="4800" dirty="0">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142976" y="500042"/>
            <a:ext cx="692948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Ответ: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endParaRPr>
          </a:p>
        </p:txBody>
      </p:sp>
      <p:pic>
        <p:nvPicPr>
          <p:cNvPr id="32771" name="Picture 3" descr="Картинки по запросу имя числительное"/>
          <p:cNvPicPr>
            <a:picLocks noChangeAspect="1" noChangeArrowheads="1"/>
          </p:cNvPicPr>
          <p:nvPr/>
        </p:nvPicPr>
        <p:blipFill>
          <a:blip r:embed="rId2"/>
          <a:srcRect/>
          <a:stretch>
            <a:fillRect/>
          </a:stretch>
        </p:blipFill>
        <p:spPr bwMode="auto">
          <a:xfrm>
            <a:off x="2071670" y="1285860"/>
            <a:ext cx="5357850" cy="40097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142984"/>
            <a:ext cx="7500974" cy="4154984"/>
          </a:xfrm>
          <a:prstGeom prst="rect">
            <a:avLst/>
          </a:prstGeom>
        </p:spPr>
        <p:txBody>
          <a:bodyPr wrap="square">
            <a:spAutoFit/>
          </a:bodyPr>
          <a:lstStyle/>
          <a:p>
            <a:r>
              <a:rPr lang="ru-RU" sz="4400" dirty="0" smtClean="0">
                <a:latin typeface="Times New Roman" pitchFamily="18" charset="0"/>
                <a:cs typeface="Times New Roman" pitchFamily="18" charset="0"/>
              </a:rPr>
              <a:t>4.Какое слово русского языка является самым употребительным? Оно также – безусловный лидер по количеству связанных с ним орфографических ошибок. </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2161</TotalTime>
  <Words>1515</Words>
  <Application>Microsoft Office PowerPoint</Application>
  <PresentationFormat>Экран (4:3)</PresentationFormat>
  <Paragraphs>271</Paragraphs>
  <Slides>51</Slides>
  <Notes>7</Notes>
  <HiddenSlides>0</HiddenSlides>
  <MMClips>1</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Викторина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Конкурс «Грамотей»</vt:lpstr>
      <vt:lpstr>Слайд 26</vt:lpstr>
      <vt:lpstr>Слайд 27</vt:lpstr>
      <vt:lpstr>Проверка</vt:lpstr>
      <vt:lpstr>Что объединяет следующие существительные?</vt:lpstr>
      <vt:lpstr>Слайд 30</vt:lpstr>
      <vt:lpstr>«СЧАСТЛИВЫЙ СЛУЧАЙ»</vt:lpstr>
      <vt:lpstr>Слайд 32</vt:lpstr>
      <vt:lpstr>Ответы:</vt:lpstr>
      <vt:lpstr> В каком из слов нет окончания?</vt:lpstr>
      <vt:lpstr>Ответы на задание:</vt:lpstr>
      <vt:lpstr> Как правильно обратиться  к человеку в Испании?</vt:lpstr>
      <vt:lpstr>Ответ:</vt:lpstr>
      <vt:lpstr>«Вспомним детство»</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Спасибо за участие!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Загадки</dc:title>
  <dc:creator>Татьяна</dc:creator>
  <cp:lastModifiedBy>Марьян</cp:lastModifiedBy>
  <cp:revision>220</cp:revision>
  <dcterms:created xsi:type="dcterms:W3CDTF">2014-07-23T15:10:30Z</dcterms:created>
  <dcterms:modified xsi:type="dcterms:W3CDTF">2017-02-07T16:23:17Z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1619075</vt:lpwstr>
  </property>
  <property fmtid="{D5CDD505-2E9C-101B-9397-08002B2CF9AE}" pid="3" name="NXPowerLiteSettings">
    <vt:lpwstr>F7000400038000</vt:lpwstr>
  </property>
  <property fmtid="{D5CDD505-2E9C-101B-9397-08002B2CF9AE}" pid="4" name="NXPowerLiteVersion">
    <vt:lpwstr>D5.0.6</vt:lpwstr>
  </property>
</Properties>
</file>