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notesMasterIdLst>
    <p:notesMasterId r:id="rId32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9" autoAdjust="0"/>
    <p:restoredTop sz="80610" autoAdjust="0"/>
  </p:normalViewPr>
  <p:slideViewPr>
    <p:cSldViewPr snapToGrid="0">
      <p:cViewPr>
        <p:scale>
          <a:sx n="80" d="100"/>
          <a:sy n="80" d="100"/>
        </p:scale>
        <p:origin x="-804" y="3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45F8D6-8CC7-40B6-9A6A-604244147E50}" type="datetimeFigureOut">
              <a:rPr lang="ru-RU" smtClean="0"/>
              <a:t>29.09.2018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092015-9CE9-46DA-B1F1-23A4091660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895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В 395 году. н. э. Римская империя прекратила своё существование. Образовалась Западная</a:t>
            </a:r>
            <a:r>
              <a:rPr lang="ru-RU" sz="1200" baseline="0" dirty="0" smtClean="0"/>
              <a:t> </a:t>
            </a:r>
            <a:r>
              <a:rPr lang="ru-RU" sz="1200" dirty="0" smtClean="0"/>
              <a:t>и Восточная империи. Западную разграбили германцы и галлы. Восточная же империя, стала называться Византией, которая получила в наследство от Римской империи прежний государственный аппарат и пристрастие к бюрократии. Византия стала первым государством, объявившим христианство государственной религией, она управляла в соответствии с христианским миропониманием и сделала его гигантской силой в области экономики и политики.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92015-9CE9-46DA-B1F1-23A40916604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2522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 smtClean="0"/>
              <a:t>М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онограмма имени Христа представляет собой скрещённые две начальные греческие буквы Χ и Ρ его имени. По краям монограммы размещены греческие буквы: α и ω.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Сперва изображали на нём три линии. Позже к концу вертикальной линии добавили полукруг, и образовалась буква Р. Именно таким образом, этот знак изображен, например, на лидийской монете, с богом Вакхом на колеснице, на монетах бактрийского царя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Иппострата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(130 г. до н. э.),   а так же у египетских Птолемеев, понтийского царя Митридата и на монетах Ирода Великого. Но христиане первых веков решили таки применить этот знак. Так же, как и язычники, они считали его одной из форм древнего символа, передающегося по традиции от одного народа к другому. Однако они вложили в него свой смысл. Этот знак очень широко применялся в Византийском орнаменте.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Оливковая ветвь тоже часто применялась в орнаментах. Это символ установления мира между Богом и человеком. Оливковая ветвь означает надежду на мир. Пальмовая же ветвь, бывший атрибут императорских триумфов, означает райское блаженство.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Якорь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— олицетворение надежды на спасение и вечную жизнь.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92015-9CE9-46DA-B1F1-23A40916604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94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effectLst/>
              </a:rPr>
              <a:t>В византийском орнаменте можно встретить рыб, драконов, грифонов (гибрид льва с орлом), </a:t>
            </a:r>
            <a:r>
              <a:rPr lang="ru-RU" sz="1200" dirty="0" err="1" smtClean="0">
                <a:effectLst/>
              </a:rPr>
              <a:t>сэнмурвов</a:t>
            </a:r>
            <a:r>
              <a:rPr lang="ru-RU" sz="1200" dirty="0" smtClean="0">
                <a:effectLst/>
              </a:rPr>
              <a:t> (гибрид собаки и птицы). Часто встречаются львы, леопарды, волки, а так - же птицы: павлины голуби орлы.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/>
              <a:t>Рыба -</a:t>
            </a:r>
            <a:r>
              <a:rPr lang="ru-RU" sz="1200" dirty="0" smtClean="0"/>
              <a:t> это один из самых распространенных древних символов, олицетворявших Христа. В римских катакомбах нашли изображение рыбы, которая несет на спине корзинку с хлебами и сосуд с вином. Этот символ обозначает Спасителя, который дарует пищу спасения и новую жизнь. Дело в том, что Греческое слово "рыба" состоит из начальных букв фразы "Иисус Христос Божий Сын Спаситель" ("</a:t>
            </a:r>
            <a:r>
              <a:rPr lang="ru-RU" sz="1200" dirty="0" err="1" smtClean="0"/>
              <a:t>ихтхус</a:t>
            </a:r>
            <a:r>
              <a:rPr lang="ru-RU" sz="1200" dirty="0" smtClean="0"/>
              <a:t>").  Это самый  первый зашифрованный символ христианской  веры.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92015-9CE9-46DA-B1F1-23A40916604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4838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/>
              <a:t>Грифон </a:t>
            </a:r>
            <a:r>
              <a:rPr lang="ru-RU" sz="1200" dirty="0" smtClean="0"/>
              <a:t>– означает власть над небом и землей. Композиция из парных грифонов восходит к восточному искусству. Грифон — мифическое существо с крыльями, клювом орла и телом льва; сильный зверь, он одновременно король птиц и король зверей. Грифон символизирует силу и мудрость. Грифон так же олицетворял двойственную природу Христа — божественную и человеческую. Симметричные грифоны в круге нередки в декоре шелковых тканей XI-XIII  вв., на поливных блюдах IX-X вв., серебряных чашах.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92015-9CE9-46DA-B1F1-23A40916604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37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/>
              <a:t>Лев</a:t>
            </a:r>
            <a:r>
              <a:rPr lang="ru-RU" sz="1200" dirty="0" smtClean="0"/>
              <a:t> – символ мощи героя, воплощение идеи сильной власти. Излюбленная геральдическая эмблема.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92015-9CE9-46DA-B1F1-23A40916604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365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Павлин. В Византии павлин слыл царской птицей и содержался в дворцовых зверинцах. В христианском искусстве он выступает как символ бессмертия и нетленной души. Павлин вызывал ассоциации с птицей феникс, которая сгорала и восставала из мёртвых. Именно поэтому это символ Воскресения Христова. Наверное, из древней Персии произошло парное симметричное изображение павлинов по обеим сторонам мирового древа. Павлинов изображали на царских одеждах, на тканях, в поливной керамике. Головы павлинов — «райских» культовых птиц — иногда окружают нимбом. Павлины в церквях встречаются на протяжении всей истории Византии. Первые христианские изображения павлинов были обнаружены в катакомбах-подземных кладбищах первых христиан.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92015-9CE9-46DA-B1F1-23A40916604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8048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В Новом Завете повторяется использование в орнаментах голубя, как символа  очищения души. Иоанн Предтеча, который крестил Иисуса Христа в реке Иордан, произнес: «Я видел Духа, сходящего с неба, как голубя, и пребывающего на Нем«. Своих учеников Иисус  Христос учил: "Будьте мудры, как змии, и просты, как голуби". В христианском искусстве, в "Благовещении Марии", Святой Дух снизошёл на Деву в виде голубя в золотых лучах. Так же показывается на иконах одна из ипостасей Святой Троицы. Голубь — это  символ просветления и божественного вдохновения; он обычно показывается парящий возле уха святого. Голубка с оливковой веткой – один из символов души.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92015-9CE9-46DA-B1F1-23A40916604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7111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Византийцы создали</a:t>
            </a:r>
            <a:r>
              <a:rPr lang="ru-RU" sz="1200" baseline="0" dirty="0" smtClean="0"/>
              <a:t> </a:t>
            </a:r>
            <a:r>
              <a:rPr lang="ru-RU" sz="1200" dirty="0" smtClean="0"/>
              <a:t>технологию производства смальты. Благодаря этому они очень продвинулись в монументальной живописи. С помощью добавления в стекломассу золота, меди, ртути в разных пропорциях, они смогли делать различные цвета и оттенки смальты. Сначала мозаики в Византии были в основном только орнаментальными, но верующим необходимы были образы своих святых, поэтому постепенно исчезает многообразие растительных и геометрических орнаментов, которые полностью покрывали стены храмов в V и VI веках. Орнаменты превращаются в скромные и узкие обрамления вокруг монументальных полотен.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92015-9CE9-46DA-B1F1-23A40916604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1313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Когда в 730 г. византийский император Лев III Исава запретил почитание икон, была разработана сложная и разнообразная система мотивов орнамента. Типами орнаментов, сложившимися в период иконоборчества, пользовались художники Византийской империи в период всех дальнейших веков ее существования.</a:t>
            </a:r>
          </a:p>
          <a:p>
            <a:r>
              <a:rPr lang="ru-RU" sz="1200" dirty="0" smtClean="0"/>
              <a:t>Главным мозаичным элементом в византийских мозаиках были  композиции из тщательно выложенных мелких и идентичных по размеру кубиков. Они создали всемирную славу византийским мозаикам. Цветовая палитра кубиков была фантастически богатой. Под кубики клеили золотую фольгу, её держал тончайший стеклянный слой.</a:t>
            </a:r>
          </a:p>
          <a:p>
            <a:r>
              <a:rPr lang="ru-RU" sz="1200" dirty="0" smtClean="0"/>
              <a:t>Золотые вкрапления производили неподражаемый эффект живого, сверкающего изображения. Мозаика имела рельефную поверхность, светящуюся изнутри за счет применения технологии различного наклона отдельных кусочков смальты, нижняя их сторона часто окрашивалась в золотой цвет. Вообще, золото в храме для византийца - это вовсе не синоним богатства. Оно символизировало божественный свет. Золото в этот период достигло полного апогея своего колористического значения и своей силы. Оно было основой и фоном, по которому распределялись все прочие цвета.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К VI столетию, когда были сделаны величественные мозаики и фрески в Равенне, и в Соборе Святой Софии в Константинополе, мозаика уже была отдельным видом декоративно–прикладного искусства.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92015-9CE9-46DA-B1F1-23A40916604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6382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Среди раритетов, хранящихся в Национальной библиотеке, в Париже есть византийское евангелие, которое относится к IX веку. Крупные заставки и зооморфные  инициалы перегружают страницы, лишая их легкости и изящной композиции, которые будут в рукописях  XI–XII веков. Небрежный рисунок каллиграфически  неточен. В основном присутствует геометрический орнамент. В рукописях IX века элементы флоры и фауны стилизуются, фигурируют мотивы из тканей. Птицы, рыбы, змеи, звери, руки вплетаются в инициалы. Преобладает Восточный стиль орнамента.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92015-9CE9-46DA-B1F1-23A40916604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1820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Со второй половины XI века ситуация меняется в лучшую сторону. В  Константинополе начался рассвет книжной миниатюры. Он превращается в центр, от него зависят многие национальные школы.  Миниатюры не размещаются на всем листе, как на рукописях десятого века.  Без орнаментов по краям листа, заключенные в тонкие рамки, они размещаются в виде маленьких изображений на полях и непосредственно в тексте и образуют с ним строгое композиционное единство. Тонкий, четкий орнамент, ровное и изящное письмо, маленькие, ювелирно выполненные миниатюры все эти элементы сливаются в неразрывное целое единого ритма. Выбор цветов изыскан: среди приглушенных оттенков выделяются неяркие зеленые, нежные синие, розовые и сиреневые  тона.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92015-9CE9-46DA-B1F1-23A40916604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508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В искусстве Византии можно видеть налицо противоречие того времени: с одной стороны ещё живо влияние античности, с другой стороны приверженность восточным традициям  и совершенно новая христианская</a:t>
            </a:r>
            <a:r>
              <a:rPr lang="ru-RU" sz="1200" baseline="0" dirty="0" smtClean="0"/>
              <a:t> </a:t>
            </a:r>
            <a:r>
              <a:rPr lang="ru-RU" sz="1200" dirty="0" smtClean="0"/>
              <a:t>система духовных ценностей. Идея победы духовных ценностей над телесными ценностями создала икону, которая позиционировалась, как посредник между телесным и духовным миром. Следует заметить, что весь стиль христианского искусства, который лег в основу искусства Византии, тайно зародился во время преследования христианства в Риме.  Красота по–</a:t>
            </a:r>
            <a:r>
              <a:rPr lang="ru-RU" sz="1200" dirty="0" err="1" smtClean="0"/>
              <a:t>византийски</a:t>
            </a:r>
            <a:r>
              <a:rPr lang="ru-RU" sz="1200" dirty="0" smtClean="0"/>
              <a:t> — это добродетель не сама по себе, а исключительно во славу бога, но это красота утонченная, богатая орнаментами, глубоко светская и пышно – придворная. Условно периоды истории Византийского искусства делятся на: ранневизантийский период, средне византийский период, поздневизантийский период, пост византийский период.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Орнамент теперь стал в основном декоративным и украшающим,  выражающим идеалы своей культуры. Византийский орнамент сформировался под влиянием римского, греческого и персидского орнаментов. Позднее на формирование византийского орнамента оказал воздействие орнамент </a:t>
            </a:r>
            <a:r>
              <a:rPr lang="ru-RU" dirty="0" err="1" smtClean="0"/>
              <a:t>Арабо</a:t>
            </a:r>
            <a:r>
              <a:rPr lang="ru-RU" dirty="0" smtClean="0"/>
              <a:t>–Мусульманского мира. Например, в византийском орнаменте композиция строится на простом  пересечении горизонталей  и вертикалей, диагоналей и сетки, она явно заимствована в персидском и </a:t>
            </a:r>
            <a:r>
              <a:rPr lang="ru-RU" dirty="0" err="1" smtClean="0"/>
              <a:t>арабо</a:t>
            </a:r>
            <a:r>
              <a:rPr lang="ru-RU" dirty="0" smtClean="0"/>
              <a:t>–мусульманском орнаменте. Пристрастие к причудливой узорчатости – явное влияние персов.  Мы видим в византийском орнаменте простые виды свастик, меандры, спирали, пальметты, они построены композиционно на сочетании  круга, креста и  квадрата. Эти</a:t>
            </a:r>
            <a:r>
              <a:rPr lang="ru-RU" baseline="0" dirty="0" smtClean="0"/>
              <a:t> </a:t>
            </a:r>
            <a:r>
              <a:rPr lang="ru-RU" dirty="0" smtClean="0"/>
              <a:t>мотивы рассматриваются в другом ключе и наполнены христианской символикой.  Давайте начнем свой экскурс по византийским орнаментам с более подробного рассмотрения его мотивов.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92015-9CE9-46DA-B1F1-23A40916604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5090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Прикладное искусство в Византии имело и сакральное и практическое назначение. Регалии императора, одежды церковников, придворной знати, различные ларцы, ювелирные украшения, они были недостижимым совершенством и примером для заморских мастеров.</a:t>
            </a:r>
          </a:p>
          <a:p>
            <a:r>
              <a:rPr lang="ru-RU" sz="1200" dirty="0" smtClean="0"/>
              <a:t>В X-XII веках</a:t>
            </a:r>
            <a:r>
              <a:rPr lang="ru-RU" sz="1200" baseline="0" dirty="0" smtClean="0"/>
              <a:t> ц</a:t>
            </a:r>
            <a:r>
              <a:rPr lang="ru-RU" sz="1200" dirty="0" smtClean="0"/>
              <a:t>ентром  изготовления  драгоценных изделий прикладного искусства всё так же был  Константинополь. Изделия столичных мастеров отличались безупречностью вкуса и техническим совершенством.</a:t>
            </a:r>
          </a:p>
          <a:p>
            <a:r>
              <a:rPr lang="ru-RU" sz="1200" dirty="0" smtClean="0"/>
              <a:t>Византийские мастера богато использовали в своих изделиях и орнамент, и просто стилизацию. Между прочим, в это время появились бронзовые, стеклянные  и глиняные  осветительные приборы: </a:t>
            </a:r>
            <a:r>
              <a:rPr lang="ru-RU" sz="1200" dirty="0" err="1" smtClean="0"/>
              <a:t>хоросы</a:t>
            </a:r>
            <a:r>
              <a:rPr lang="ru-RU" sz="1200" dirty="0" smtClean="0"/>
              <a:t>, канделябры, </a:t>
            </a:r>
            <a:r>
              <a:rPr lang="ru-RU" sz="1200" dirty="0" err="1" smtClean="0"/>
              <a:t>лампадофоры</a:t>
            </a:r>
            <a:r>
              <a:rPr lang="ru-RU" sz="1200" dirty="0" smtClean="0"/>
              <a:t>, лампы. Лампы были носителями определенной символики, они ассоциировались с источником божественного света («Ты, Господи, светильник мой», «Слово Твое — светильник ноге моей»)</a:t>
            </a:r>
            <a:r>
              <a:rPr lang="ru-RU" sz="1200" baseline="0" dirty="0" smtClean="0"/>
              <a:t> </a:t>
            </a:r>
            <a:r>
              <a:rPr lang="ru-RU" sz="1200" dirty="0" smtClean="0"/>
              <a:t>так что производство керамики — в виде  светильников было развито повсеместно. Светильники классифицировались по группам на: аттическая, коринфская, фракийская, понтийская, малоазийская, кипрская, сирийская, палестинская, римская, италийская, карфагенская и египетская..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92015-9CE9-46DA-B1F1-23A40916604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1416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Искусство гончаров отличалось яркой и красивой поливной керамикой, она была связана с повседневной жизнью. В IX–X веках чаще встречалась посуда из белой глины с рельефным штампованным орнаментом, который вскрывали монохромной зеленой или желто-коричневой глазурью. Из района Константинополя родом блюда с узором в виде розеток и с павлинами, как символами воскресения и бессмертия. Позже стали делать посуду, декорированную минеральными красками непосредственно по черепку.  Она отличалась присутствием контура:  контурный орнамент был четким, наносился кистью в черно-коричневой гамме; детали  могли быть  коричневыми, желтыми и розовыми, которые наносились тонким слоем. Синие, зеленые и красные пигменты образовывали  рельеф. Сосуды покрывали прозрачной глазурью. В XI веке возникли новые виды керамики: керамика из белой глины с </a:t>
            </a:r>
            <a:r>
              <a:rPr lang="ru-RU" sz="1200" dirty="0" err="1" smtClean="0"/>
              <a:t>бесконтурной</a:t>
            </a:r>
            <a:r>
              <a:rPr lang="ru-RU" sz="1200" dirty="0" smtClean="0"/>
              <a:t> росписью зелено-коричневого цвета, керамика из красной глины, её покрывали ангобом, а по нему гравированными линиями наносили орнамент в - технике сграффито. Определение «сграффито», или «</a:t>
            </a:r>
            <a:r>
              <a:rPr lang="ru-RU" sz="1200" dirty="0" err="1" smtClean="0"/>
              <a:t>страффиато</a:t>
            </a:r>
            <a:r>
              <a:rPr lang="ru-RU" sz="1200" dirty="0" smtClean="0"/>
              <a:t>», происходит от итальянского, означает «царапать», и относится к той технике, где рисунок протравливается или прорезается в слое </a:t>
            </a:r>
            <a:r>
              <a:rPr lang="ru-RU" sz="1200" dirty="0" err="1" smtClean="0"/>
              <a:t>шликера</a:t>
            </a:r>
            <a:r>
              <a:rPr lang="ru-RU" sz="1200" dirty="0" smtClean="0"/>
              <a:t> для выявления контрастного цвета глины под ним.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92015-9CE9-46DA-B1F1-23A40916604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8272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/>
              <a:t>Изделия из серебра в ранневизантийский период делались в крупных городах империи. Одни из значительных серебряных изделий в собрании Государственного</a:t>
            </a:r>
            <a:r>
              <a:rPr lang="ru-RU" sz="1200" baseline="0" dirty="0" smtClean="0"/>
              <a:t> </a:t>
            </a:r>
            <a:r>
              <a:rPr lang="ru-RU" sz="1200" dirty="0" smtClean="0"/>
              <a:t>Эрмитажа, найденные в</a:t>
            </a:r>
            <a:r>
              <a:rPr lang="ru-RU" sz="1200" baseline="0" dirty="0" smtClean="0"/>
              <a:t> </a:t>
            </a:r>
            <a:r>
              <a:rPr lang="ru-RU" sz="1200" dirty="0" smtClean="0"/>
              <a:t>1912 году у села Малая Перещепина под Полтавой - «</a:t>
            </a:r>
            <a:r>
              <a:rPr lang="ru-RU" sz="1200" dirty="0" err="1" smtClean="0"/>
              <a:t>перещепинские</a:t>
            </a:r>
            <a:r>
              <a:rPr lang="ru-RU" sz="1200" dirty="0" smtClean="0"/>
              <a:t>  клады»</a:t>
            </a:r>
            <a:r>
              <a:rPr lang="ru-RU" sz="1200" baseline="0" dirty="0" smtClean="0"/>
              <a:t> - о</a:t>
            </a:r>
            <a:r>
              <a:rPr lang="ru-RU" sz="1200" dirty="0" smtClean="0"/>
              <a:t>собенно точно следовали древнеримским канонам мастера, которые изготовляли сосуды из серебра. Художественный стиль этих изделий, создаваемых на протяжении IV, V,</a:t>
            </a:r>
            <a:r>
              <a:rPr lang="ru-RU" sz="1200" baseline="0" dirty="0" smtClean="0"/>
              <a:t> </a:t>
            </a:r>
            <a:r>
              <a:rPr lang="ru-RU" sz="1200" dirty="0" smtClean="0"/>
              <a:t>даже VI и начала VII века, не просто так широко известен.</a:t>
            </a:r>
            <a:r>
              <a:rPr lang="ru-RU" sz="1200" baseline="0" dirty="0" smtClean="0"/>
              <a:t> </a:t>
            </a:r>
            <a:r>
              <a:rPr lang="ru-RU" sz="1200" dirty="0" smtClean="0"/>
              <a:t>Рассмотрим в качестве примера</a:t>
            </a:r>
            <a:r>
              <a:rPr lang="ru-RU" sz="1200" baseline="0" dirty="0" smtClean="0"/>
              <a:t> </a:t>
            </a:r>
            <a:r>
              <a:rPr lang="ru-RU" sz="1200" dirty="0" smtClean="0"/>
              <a:t>блюдо епископа Паттерна. Это</a:t>
            </a:r>
            <a:r>
              <a:rPr lang="ru-RU" sz="1200" baseline="0" dirty="0" smtClean="0"/>
              <a:t> </a:t>
            </a:r>
            <a:r>
              <a:rPr lang="ru-RU" sz="1200" dirty="0" smtClean="0"/>
              <a:t>большое блюдо, в центре его расположена монограмма Христа,</a:t>
            </a:r>
            <a:r>
              <a:rPr lang="ru-RU" sz="1200" baseline="0" dirty="0" smtClean="0"/>
              <a:t> </a:t>
            </a:r>
            <a:r>
              <a:rPr lang="ru-RU" sz="1200" dirty="0" smtClean="0"/>
              <a:t>оно украшено по</a:t>
            </a:r>
            <a:r>
              <a:rPr lang="ru-RU" sz="1200" baseline="0" dirty="0" smtClean="0"/>
              <a:t> </a:t>
            </a:r>
            <a:r>
              <a:rPr lang="ru-RU" sz="1200" dirty="0" smtClean="0"/>
              <a:t>внешнему краю орнаментом в виде виноградной лозы с павлинами между элементами лозы. Блюдо видимо создано</a:t>
            </a:r>
            <a:r>
              <a:rPr lang="ru-RU" sz="1200" baseline="0" dirty="0" smtClean="0"/>
              <a:t> </a:t>
            </a:r>
            <a:r>
              <a:rPr lang="ru-RU" sz="1200" dirty="0" smtClean="0"/>
              <a:t>в Константинополе в V веке, вскоре после этого его купил епископ города Томи (теперь  Констанца) </a:t>
            </a:r>
            <a:r>
              <a:rPr lang="ru-RU" sz="1200" dirty="0" err="1" smtClean="0"/>
              <a:t>Патерном</a:t>
            </a:r>
            <a:r>
              <a:rPr lang="ru-RU" sz="1200" dirty="0" smtClean="0"/>
              <a:t> и, как об этом говорит гравировка, обновлено им. </a:t>
            </a:r>
            <a:r>
              <a:rPr lang="ru-RU" sz="1200" dirty="0" err="1" smtClean="0"/>
              <a:t>Патерн</a:t>
            </a:r>
            <a:r>
              <a:rPr lang="ru-RU" sz="1200" dirty="0" smtClean="0"/>
              <a:t> изуродовал блюдо вставками драгоценных камней,  ложа для которых грубо  портила орнамент. Сочетание серебра с гранатами и сердоликами больше было характерно для эстетического вкуса варваров, но, почему - то </a:t>
            </a:r>
            <a:r>
              <a:rPr lang="ru-RU" sz="1200" dirty="0" err="1" smtClean="0"/>
              <a:t>Патерну</a:t>
            </a:r>
            <a:r>
              <a:rPr lang="ru-RU" sz="1200" dirty="0" smtClean="0"/>
              <a:t> было по вкусу.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92015-9CE9-46DA-B1F1-23A409166040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0542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/>
              <a:t>Особенно умелыми были византийские мастера в эмалях, он бывает двух видов: простая эмаль и перегородочная эмаль. В простой на поверхности металла делались с помощью резца углубления в зависимости от рисунка, в эти углубления насыпался порошок цветного стеклоподобного вещества, оно потом сплавлялось на огне и приставало накрепко к металлу; в перегородчатой рисунок на металле обозначался приклеенной к нему проволокой, и пространства между получившихся таким образом перегородок заполнялись стекловидным веществом, получавшим потом гладкую поверхность и прикреплявшимся к металлу вместе с проволокой посредством плавления.</a:t>
            </a: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/>
              <a:t>Великолепнейший пример византийских эмалей –знаменитый</a:t>
            </a:r>
            <a:r>
              <a:rPr lang="ru-RU" sz="1200" baseline="0" dirty="0" smtClean="0"/>
              <a:t> З</a:t>
            </a:r>
            <a:r>
              <a:rPr lang="ru-RU" sz="1200" dirty="0" smtClean="0"/>
              <a:t>олотой алтарь. Он представляет собой маленький иконостас с миниатюрами в технике перегородчатой эмали. Алтарь украшает главный алтарь в венецианском соборе св. Марка. Утонченная линейная стилизация, полихромия, блестяще золотой фон, чистота и насыщенности основных  цветов, удивительные  колористические  решения, одухотворенность в каждом образе - вот типичные черты византийских эмалей, ставящие их в один ряд с лучшими произведениями монументальной живописи и книжной миниатюры.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92015-9CE9-46DA-B1F1-23A40916604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2708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Перстни, браслеты, ожерелья и пояса были не просто украшениями, но имели и функциональное значение, как знак принадлежности к определенной социальной группе, были предметы, связанные с христианским культом или с оккультной практикой и магией.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92015-9CE9-46DA-B1F1-23A409166040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7121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Браслеты и ожерелья в виде монет дарили лучшим воинам и варварским вождям. Фибулы и пряжки были очень разнообразны . В IV в. в основном были  фибулы-броши с эмалью и полудрагоценными камнями и арбалетные фибулы «луковичного» типа с гравировкой, чернью и инкрустациями. В V веке были популярны большие фибулы в форме трапеции с эмалями и </a:t>
            </a:r>
            <a:r>
              <a:rPr lang="ru-RU" sz="1200" dirty="0" err="1" smtClean="0"/>
              <a:t>двупластинчатые</a:t>
            </a:r>
            <a:r>
              <a:rPr lang="ru-RU" sz="1200" dirty="0" smtClean="0"/>
              <a:t> экземпляры с гравировкой и накладной крученой проволокой. Пряжки в IV веке декорировались крестами, в V и в начале  VI века  -геометрическим орнаментом и перегородчатой инкрустацией, в VI веке - орнаментом в вид лилий, накладками с антропоморфными орнаментами, монограммами, включенными в растительный и геометрический орнамент, в VII в. — зооморфными орнаментами со львами, грифонами, виноградными  лозами,</a:t>
            </a:r>
            <a:r>
              <a:rPr lang="ru-RU" sz="1200" baseline="0" dirty="0" smtClean="0"/>
              <a:t> </a:t>
            </a:r>
            <a:r>
              <a:rPr lang="ru-RU" sz="1200" dirty="0" smtClean="0"/>
              <a:t>побегами плюща, пальметт, реже выступающими фигурными крестиками.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Слоновая кость доставлялась в Константинополь из Индии и Африки и шла для украшения ларцов и мебели. Кроме этого, именно в византийское время скульптура и рельефы из слоновой кости получают особое распространение, т.к. в предшествующий период она чаще применялась для облицовки мебели или различного вида шкатулок.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92015-9CE9-46DA-B1F1-23A409166040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9875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200" dirty="0" smtClean="0"/>
              <a:t>Стекло. Сохранилось очень мало изделий из стекла византийского производства. До нас дошли в основном широкие подставки для сосудов без ножки, где фигура человека, животное или геометрический узор делались из листка золотой фольги,</a:t>
            </a:r>
            <a:r>
              <a:rPr lang="ru-RU" sz="1200" baseline="0" dirty="0" smtClean="0"/>
              <a:t> </a:t>
            </a:r>
            <a:r>
              <a:rPr lang="ru-RU" sz="1200" dirty="0" smtClean="0"/>
              <a:t>помещенного между двумя слоями стекла. Умение производить цветное стекло может быть доказано только существованием цветных стеклянных сосудов, но</a:t>
            </a:r>
            <a:r>
              <a:rPr lang="ru-RU" sz="1200" baseline="0" dirty="0" smtClean="0"/>
              <a:t> </a:t>
            </a:r>
            <a:r>
              <a:rPr lang="ru-RU" sz="1200" dirty="0" smtClean="0"/>
              <a:t>на данный момент единственным известным примером является красная стеклянная миска X века, которая хранится в сокровищнице собора Святого Марка в Венеции. Прочие сосуды сходного качества имеют толстые неровные стенки из не цветного стекла и украшены зооморфным орнаментом.</a:t>
            </a:r>
          </a:p>
          <a:p>
            <a:pPr algn="just"/>
            <a:r>
              <a:rPr lang="ru-RU" sz="1200" dirty="0" smtClean="0"/>
              <a:t>В X в. в византийском стеклоделии появились приемы глубокой и рельефной резьбы, с помощью которой мастера имитировали в стекле изделия из горного хрусталя.  Одной из значительных заслуг стеклоделов считалось также умение сочетать росписи золотом и эмалью. На основе использования этих видов росписи был создан новый, более парадный стиль украшения стеклянных сосудов. В XI–XII вв. данный прием считался преимуществом византийских  мастеров.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92015-9CE9-46DA-B1F1-23A409166040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0408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Особенными были орнаменты на драгоценных шелковых тканях  Византии. На базе персидских орнаментов Византия сформировала свой собственный, очень важный текстильный орнамент с изображением древнейших мировоззренческих символов — круга, креста и квадрата: они обретают теперь вполне конкретный христианский смысл. Этот тип текстильного орнамента пережил все последующие эпохи и в настоящее время является одним из наиболее употребляемых в православном богослужебном   обиходе.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92015-9CE9-46DA-B1F1-23A409166040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0281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На тканях часто присутствовали зооморфные орнаменты. Львы,  слоны,  быки,  орлы,  утки, павлины, грифоны, фениксы вписывались  в круги, многоугольники, ромбы. Их объединяли единый узор розетками, растительными завитками. Иногда фигуры животных располагали парами лицом друг к другу. Раппорт рисунка часто достигал 30-40 см в диаметре.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Часто орнамент выполнял не только эстетическую, но и символическую функцию. Например, изображение орла или льва являлось символом власти на одежде императора и знати. Цветовые сочетания были различны, дорог был пурпур, его темно красные оттенки были цветом одежды императора. Для орнаментов применялись яркие насыщенные цвета —желтый, коричневый, белый, черный и кремовый.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92015-9CE9-46DA-B1F1-23A409166040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435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/>
              <a:t>Византийские памятники декоративно–прикладного искусства </a:t>
            </a:r>
            <a:r>
              <a:rPr lang="ru-RU" sz="1200" dirty="0" smtClean="0"/>
              <a:t>всегда вызывали восхищение у художников Западной Европы и были образцом для подражания. Византия была прямой наследницей Греции и Рима, традиции искусства их на Западе были прерваны, когда туда пришли с Востока варвары, в течение многих лет истреблявшие не понятые ими произведения. Интенсивное изучение византийского искусства, как преемника античности, подготовило Запад к утверждению своего искусства.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В византийских орнаментах нет ярких, остро выраженных, запоминающихся стилевых образов, ее гигантская заслуга перед мировым искусством состоит, прежде всего, в том, что ей удалось собрать воедино, проработать все накопленное предшествующей орнаментальной традицией богатство, чтобы передать его по эстафете дальше.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Когда в 1453 году империя, разгромленная турками, прекратила свое существование, традиции византийского искусства не погибли, они были продолжены и разлились в самых разных странах, считающих  себя ее наследницами. В Древней Руси, в Румынии, в Сербии, в Грузии, в Болгарии, византийские произведения искусства в течение многих веков рассматривались как идеальные образцы, к которым нужно стремиться. Покинувшие после падения Константинополя империю византийские художники,  получили многочисленные заказы в других странах, и основали там новые мастерские. На созданных ими произведениях была воспитана целая плеяда великих художников.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92015-9CE9-46DA-B1F1-23A409166040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469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200" dirty="0" smtClean="0">
                <a:effectLst/>
              </a:rPr>
              <a:t>Древо жизни. Приобрело новый христианский смысл и слилось с идеей креста. Древо Жизни несет символику Евхаристии, царствия Небесного, собственно, самого Христа, как Искупителя. Из библии мы знаем, что когда Бог сотворил человека, он посадил его под деревом жизни. В Библии о дереве жизни говорится, как о образе Триединого Бога, который воплощен во Христе, и который и есть сущность божественной жизни.  В Евангелии от Иоанна  Христос  произнес: «Я </a:t>
            </a:r>
            <a:r>
              <a:rPr lang="ru-RU" sz="1200" dirty="0" err="1" smtClean="0">
                <a:effectLst/>
              </a:rPr>
              <a:t>есмь</a:t>
            </a:r>
            <a:r>
              <a:rPr lang="ru-RU" sz="1200" dirty="0" smtClean="0">
                <a:effectLst/>
              </a:rPr>
              <a:t> истинная виноградная Лоза». Виноградная лоза и является этим деревом. Если сложить вместе жизнь и дерево,— получится дерево жизни. Раньше виноград ассоциировался  с Дионисом (Бахусом) и символизировал жертвоприношение, так как вино ассоциируется с кровью, а также  было посвящено Аполлону. В Египте виноградная лоза была посвящена Озирису? Он часто изображался обвитый виноградом. Осирис очень серьёзный бог древнего Египта, воплощает собой плодородие и возрождение, побеждающее смерть. Ну, а Богом, покровителем непосредственно виноградной лозы, которая символизирует достаток, богатство,</a:t>
            </a:r>
            <a:r>
              <a:rPr lang="ru-RU" sz="1200" baseline="0" dirty="0" smtClean="0">
                <a:effectLst/>
              </a:rPr>
              <a:t> </a:t>
            </a:r>
            <a:r>
              <a:rPr lang="ru-RU" sz="1200" dirty="0" smtClean="0">
                <a:effectLst/>
              </a:rPr>
              <a:t>довольство и разгульное веселье, выступает </a:t>
            </a:r>
            <a:r>
              <a:rPr lang="ru-RU" sz="1200" dirty="0" err="1" smtClean="0">
                <a:effectLst/>
              </a:rPr>
              <a:t>Шаи</a:t>
            </a:r>
            <a:r>
              <a:rPr lang="ru-RU" sz="1200" dirty="0" smtClean="0">
                <a:effectLst/>
              </a:rPr>
              <a:t>, бог судьбы, он определял срок человеческой жизни и подчинялся богу </a:t>
            </a:r>
            <a:r>
              <a:rPr lang="ru-RU" sz="1200" dirty="0" err="1" smtClean="0">
                <a:effectLst/>
              </a:rPr>
              <a:t>Тоту</a:t>
            </a:r>
            <a:r>
              <a:rPr lang="ru-RU" sz="1200" dirty="0" smtClean="0">
                <a:effectLst/>
              </a:rPr>
              <a:t>. Теперь виноградная лоза означает церковь, и, собственно, верующих. Изображенная как Древо Жизни вместе с голубями, сидящими на его ветвях, виноградная лоза означает души, которые пребывают во Христе, и плодородие духа. Лоза и колосья хлеба символ евхаристии.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92015-9CE9-46DA-B1F1-23A40916604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419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Л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илия (по-гречески «крин»). Лилия имеет глубокие мировоззренческие корни, означает идею вечного обновления природы, рождение солнца, Египтяне считали, что непосредственно  в  лилии из вод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Нуна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, извечного хаоса, явилось божество солнца. Белая водяная лилия была геральдическим растением Верхнего Египта. В христианском контексте, происходит возврат на новом витке к самому изначальному, сокровенному смыслу сквозь все последующие декоративно-образные наслоения: теперь  лилия опять символ Благовещения, обновления мира и прихода в него Спасителя. В христианстве этот образ имеет прямую связь с идеей Древа, креста.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92015-9CE9-46DA-B1F1-23A40916604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876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/>
              <a:t>Спираль</a:t>
            </a:r>
            <a:r>
              <a:rPr lang="ru-RU" sz="1200" dirty="0" smtClean="0"/>
              <a:t> часто превращается в мотив соприкасающихся между собой кругов, образующих сетку, покрывающую всю поверхность. В этих кругах, в основном, изображаются кресты, трехчастные композиции, в чем явно проявляется влияние Персидского орнамента.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92015-9CE9-46DA-B1F1-23A40916604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674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/>
              <a:t>Плетенка. </a:t>
            </a:r>
            <a:r>
              <a:rPr lang="ru-RU" sz="1200" dirty="0" smtClean="0"/>
              <a:t>Символизирует сеть, которой «ловят» человеческие души. Под влиянием арабо-мусульманского орнамента мотив плетенки сильно изменился, он стал уже не мотивом, а принципом построения композиции. Присутствует в архитектуре, в рукописной, в типографской книге, в церковных росписях.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92015-9CE9-46DA-B1F1-23A40916604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465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dirty="0" smtClean="0">
                <a:effectLst/>
              </a:rPr>
              <a:t>Византийский цветок</a:t>
            </a:r>
            <a:r>
              <a:rPr lang="ru-RU" sz="1200" dirty="0" smtClean="0">
                <a:effectLst/>
              </a:rPr>
              <a:t> - излюбленный мотив в орнаменте византийского искусства. </a:t>
            </a:r>
            <a:r>
              <a:rPr lang="ru-RU" sz="1200" dirty="0" err="1" smtClean="0">
                <a:effectLst/>
              </a:rPr>
              <a:t>Трехлепестковая</a:t>
            </a:r>
            <a:r>
              <a:rPr lang="ru-RU" sz="1200" dirty="0" smtClean="0">
                <a:effectLst/>
              </a:rPr>
              <a:t> и пятилепестковая пальметта у основания имеет спиралевидные усики. Мотив имеется в книжных миниатюрах и на орнаментах шелковых тканей. Иногда от "византийского цветка" отходят "полу пальметты" и получается "букет". Такие орнаментальные букеты плотно заполняли всё пространство.</a:t>
            </a:r>
            <a:r>
              <a:rPr lang="ru-RU" sz="1200" baseline="0" dirty="0" smtClean="0">
                <a:effectLst/>
              </a:rPr>
              <a:t> </a:t>
            </a:r>
            <a:r>
              <a:rPr lang="ru-RU" sz="1200" dirty="0" smtClean="0">
                <a:effectLst/>
              </a:rPr>
              <a:t>Орнаментами с Изогнутыми стеблями и цветами-пальметтами с листьями декорировали чаши на керамике (поливной), миниатюры XII века, заставки рукописей. Они входили в мозаики на орнаментах дворцов. На медальонах на блюдах, на</a:t>
            </a:r>
            <a:r>
              <a:rPr lang="ru-RU" sz="1200" baseline="0" dirty="0" smtClean="0">
                <a:effectLst/>
              </a:rPr>
              <a:t> </a:t>
            </a:r>
            <a:r>
              <a:rPr lang="ru-RU" sz="1200" dirty="0" smtClean="0">
                <a:effectLst/>
              </a:rPr>
              <a:t>изделиях перегородчатых эмалей, а так же ими заполняли фоны композиции.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92015-9CE9-46DA-B1F1-23A40916604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970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/>
              <a:t>Акант.</a:t>
            </a:r>
            <a:r>
              <a:rPr lang="ru-RU" sz="1200" dirty="0" smtClean="0"/>
              <a:t> Появился в античном орнаменте. Часто встречался уже стилизованным в греческом, римском и, соответственно византийском орнаменте. Часто применялся в капителях, имел символическое значение: образ вечной жизни будущего века, который даровал спаситель, местонахождение  в раю. Позднее форму листьев аканта стилизовали, она приобрела орнаментальную структуру и входила в скульптурные капители с</a:t>
            </a:r>
            <a:r>
              <a:rPr lang="ru-RU" sz="1200" baseline="0" dirty="0" smtClean="0"/>
              <a:t> </a:t>
            </a:r>
            <a:r>
              <a:rPr lang="ru-RU" sz="1200" dirty="0" smtClean="0"/>
              <a:t>глубоким сквозным сверлением (церковь  св. </a:t>
            </a:r>
            <a:r>
              <a:rPr lang="ru-RU" sz="1200" dirty="0" err="1" smtClean="0"/>
              <a:t>Полиевкта</a:t>
            </a:r>
            <a:r>
              <a:rPr lang="ru-RU" sz="1200" dirty="0" smtClean="0"/>
              <a:t>, мучеников Сергия и Вакха, Святой Софии в Константинополе)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/>
              <a:t>Драгоценный камень.</a:t>
            </a:r>
            <a:r>
              <a:rPr lang="ru-RU" sz="1200" dirty="0" smtClean="0"/>
              <a:t> Является изобразительной имитацией камня натурального. Большие полированные, в высоких гнездах камни выглядели очень солидно и объёмно.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92015-9CE9-46DA-B1F1-23A40916604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2037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/>
              <a:t>Лавровый венок </a:t>
            </a:r>
            <a:r>
              <a:rPr lang="ru-RU" sz="1200" dirty="0" smtClean="0"/>
              <a:t>- это символ победы Иисуса Христа над смертью. В древнем Риме «Короной </a:t>
            </a:r>
            <a:r>
              <a:rPr lang="ru-RU" sz="1200" dirty="0" err="1" smtClean="0"/>
              <a:t>триумфалис</a:t>
            </a:r>
            <a:r>
              <a:rPr lang="ru-RU" sz="1200" dirty="0" smtClean="0"/>
              <a:t>», то есть лавровым венком, награждались полководцы, окончившие победоносно войну. Широко применялся в архитектурном декоре.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92015-9CE9-46DA-B1F1-23A40916604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012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BBE5830A-DFC6-48F0-B049-A3BD0775129B}" type="datetimeFigureOut">
              <a:rPr lang="ru-RU" smtClean="0"/>
              <a:t>29.09.2018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DAC09831-D988-494A-9937-185183073C82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261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5830A-DFC6-48F0-B049-A3BD0775129B}" type="datetimeFigureOut">
              <a:rPr lang="ru-RU" smtClean="0"/>
              <a:t>29.09.2018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09831-D988-494A-9937-185183073C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017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5830A-DFC6-48F0-B049-A3BD0775129B}" type="datetimeFigureOut">
              <a:rPr lang="ru-RU" smtClean="0"/>
              <a:t>29.09.2018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09831-D988-494A-9937-185183073C82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2653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5830A-DFC6-48F0-B049-A3BD0775129B}" type="datetimeFigureOut">
              <a:rPr lang="ru-RU" smtClean="0"/>
              <a:t>29.09.2018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09831-D988-494A-9937-185183073C8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141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5830A-DFC6-48F0-B049-A3BD0775129B}" type="datetimeFigureOut">
              <a:rPr lang="ru-RU" smtClean="0"/>
              <a:t>29.09.2018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09831-D988-494A-9937-185183073C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441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5830A-DFC6-48F0-B049-A3BD0775129B}" type="datetimeFigureOut">
              <a:rPr lang="ru-RU" smtClean="0"/>
              <a:t>29.09.2018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09831-D988-494A-9937-185183073C82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558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5830A-DFC6-48F0-B049-A3BD0775129B}" type="datetimeFigureOut">
              <a:rPr lang="ru-RU" smtClean="0"/>
              <a:t>29.09.2018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09831-D988-494A-9937-185183073C82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3398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5830A-DFC6-48F0-B049-A3BD0775129B}" type="datetimeFigureOut">
              <a:rPr lang="ru-RU" smtClean="0"/>
              <a:t>29.09.2018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09831-D988-494A-9937-185183073C82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7844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5830A-DFC6-48F0-B049-A3BD0775129B}" type="datetimeFigureOut">
              <a:rPr lang="ru-RU" smtClean="0"/>
              <a:t>29.09.2018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09831-D988-494A-9937-185183073C82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6989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5830A-DFC6-48F0-B049-A3BD0775129B}" type="datetimeFigureOut">
              <a:rPr lang="ru-RU" smtClean="0"/>
              <a:t>29.09.2018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09831-D988-494A-9937-185183073C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129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5830A-DFC6-48F0-B049-A3BD0775129B}" type="datetimeFigureOut">
              <a:rPr lang="ru-RU" smtClean="0"/>
              <a:t>29.09.2018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09831-D988-494A-9937-185183073C82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2251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5830A-DFC6-48F0-B049-A3BD0775129B}" type="datetimeFigureOut">
              <a:rPr lang="ru-RU" smtClean="0"/>
              <a:t>29.09.2018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09831-D988-494A-9937-185183073C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593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5830A-DFC6-48F0-B049-A3BD0775129B}" type="datetimeFigureOut">
              <a:rPr lang="ru-RU" smtClean="0"/>
              <a:t>29.09.2018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09831-D988-494A-9937-185183073C82}" type="slidenum">
              <a:rPr lang="ru-RU" smtClean="0"/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242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5830A-DFC6-48F0-B049-A3BD0775129B}" type="datetimeFigureOut">
              <a:rPr lang="ru-RU" smtClean="0"/>
              <a:t>29.09.2018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09831-D988-494A-9937-185183073C82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803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5830A-DFC6-48F0-B049-A3BD0775129B}" type="datetimeFigureOut">
              <a:rPr lang="ru-RU" smtClean="0"/>
              <a:t>29.09.2018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09831-D988-494A-9937-185183073C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926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5830A-DFC6-48F0-B049-A3BD0775129B}" type="datetimeFigureOut">
              <a:rPr lang="ru-RU" smtClean="0"/>
              <a:t>29.09.2018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09831-D988-494A-9937-185183073C82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1735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5830A-DFC6-48F0-B049-A3BD0775129B}" type="datetimeFigureOut">
              <a:rPr lang="ru-RU" smtClean="0"/>
              <a:t>29.09.2018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09831-D988-494A-9937-185183073C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968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BE5830A-DFC6-48F0-B049-A3BD0775129B}" type="datetimeFigureOut">
              <a:rPr lang="ru-RU" smtClean="0"/>
              <a:t>29.09.2018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AC09831-D988-494A-9937-185183073C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238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>Византийский орнамент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3809" y="4476997"/>
            <a:ext cx="5308866" cy="718947"/>
          </a:xfrm>
        </p:spPr>
        <p:txBody>
          <a:bodyPr>
            <a:normAutofit lnSpcReduction="10000"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/>
              <a:t>Подготовила Капитонова Н.Ю. </a:t>
            </a:r>
          </a:p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/>
              <a:t>преподаватель художественного отделения </a:t>
            </a:r>
          </a:p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/>
              <a:t>МБУ ДО «ДШИ </a:t>
            </a:r>
            <a:r>
              <a:rPr lang="ru-RU" sz="1400" dirty="0" err="1" smtClean="0"/>
              <a:t>г.Ростова</a:t>
            </a:r>
            <a:r>
              <a:rPr lang="ru-RU" sz="1400" dirty="0" smtClean="0"/>
              <a:t>»</a:t>
            </a:r>
            <a:endParaRPr lang="ru-RU" sz="1400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991206" y="3715102"/>
            <a:ext cx="5308866" cy="7618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/>
              <a:t>Урок «История народной культуры и изобразительного искусства» для 5-го класса по дополнительной предпрофессиональной программе «Декоративно-прикладное искусство» (8 лет обучения)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0574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02" y="933303"/>
            <a:ext cx="8025336" cy="49531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31735" y="5886439"/>
            <a:ext cx="1895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Лавровый венок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354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323" y="631349"/>
            <a:ext cx="5313447" cy="5376701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807986" y="6008049"/>
            <a:ext cx="223514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/>
              <a:t>Монограмма Христа.</a:t>
            </a:r>
            <a:r>
              <a:rPr lang="ru-RU" sz="16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4126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9959" y="920967"/>
            <a:ext cx="46199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+mj-lt"/>
              </a:rPr>
              <a:t>Зооморфные мотивы византийского орнамента.</a:t>
            </a:r>
            <a:endParaRPr lang="ru-RU" sz="1600" dirty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509" y="2010633"/>
            <a:ext cx="3774899" cy="216948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34311" y="4410661"/>
            <a:ext cx="731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Рыба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346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13" y="877419"/>
            <a:ext cx="7654210" cy="494216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5302" y="5959541"/>
            <a:ext cx="1021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Грифон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54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156" y="570522"/>
            <a:ext cx="5827885" cy="54805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32610" y="6051117"/>
            <a:ext cx="5629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Лев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6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193" y="616559"/>
            <a:ext cx="7179475" cy="53846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71205" y="6001164"/>
            <a:ext cx="12840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Павлин</a:t>
            </a:r>
            <a:r>
              <a:rPr lang="ru-RU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23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811" y="542907"/>
            <a:ext cx="5175382" cy="540675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54929" y="5949658"/>
            <a:ext cx="8271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Голубь</a:t>
            </a:r>
            <a:r>
              <a:rPr lang="ru-RU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853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132" y="907774"/>
            <a:ext cx="6585135" cy="519643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9794" y="473125"/>
            <a:ext cx="1152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Мозаика.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20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09" y="1115301"/>
            <a:ext cx="8028354" cy="418348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115250" y="5581777"/>
            <a:ext cx="33089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Мозаика. Зооморфный мотив. Львы.</a:t>
            </a:r>
          </a:p>
        </p:txBody>
      </p:sp>
    </p:spTree>
    <p:extLst>
      <p:ext uri="{BB962C8B-B14F-4D97-AF65-F5344CB8AC3E}">
        <p14:creationId xmlns:p14="http://schemas.microsoft.com/office/powerpoint/2010/main" val="84026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13635" y="534352"/>
            <a:ext cx="2334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+mj-lt"/>
              </a:rPr>
              <a:t>Книжный орнамент.</a:t>
            </a:r>
            <a:endParaRPr lang="ru-RU" dirty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979" y="996990"/>
            <a:ext cx="3917607" cy="522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4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628" y="751357"/>
            <a:ext cx="7032657" cy="508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0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381" y="576022"/>
            <a:ext cx="4021867" cy="17230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23" y="2504818"/>
            <a:ext cx="2739985" cy="3675235"/>
          </a:xfrm>
          <a:prstGeom prst="rect">
            <a:avLst/>
          </a:prstGeom>
        </p:spPr>
      </p:pic>
      <p:pic>
        <p:nvPicPr>
          <p:cNvPr id="5124" name="Picture 4" descr="Византийская Книжная миниатюр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8965647" y="3110358"/>
            <a:ext cx="512291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60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30235" y="398444"/>
            <a:ext cx="66216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Орнамент в декоративно – прикладном искусстве.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29" b="98136" l="4043" r="963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016" y="767776"/>
            <a:ext cx="4579903" cy="574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1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82" y="866260"/>
            <a:ext cx="3118948" cy="29357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1640" y="3923568"/>
            <a:ext cx="4018425" cy="24602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0469" y="866259"/>
            <a:ext cx="4507808" cy="293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7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Блюдо епископа Паттерн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2663" y="-3163888"/>
            <a:ext cx="2813737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6543" y="551062"/>
            <a:ext cx="5565626" cy="574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99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297" y="523566"/>
            <a:ext cx="5466577" cy="5692900"/>
          </a:xfrm>
          <a:prstGeom prst="rect">
            <a:avLst/>
          </a:prstGeom>
        </p:spPr>
      </p:pic>
      <p:pic>
        <p:nvPicPr>
          <p:cNvPr id="8194" name="Picture 2" descr="Золотой алтар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2886" y="416140"/>
            <a:ext cx="2678263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30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53" y="1947327"/>
            <a:ext cx="8125040" cy="282994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29301" y="3869892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/>
              <a:t>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86574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02" y="1034666"/>
            <a:ext cx="8079959" cy="457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3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630" y="538111"/>
            <a:ext cx="4357725" cy="576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8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66215" y="605115"/>
            <a:ext cx="843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Ткани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68" y="1433963"/>
            <a:ext cx="7942001" cy="406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83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311" y="688027"/>
            <a:ext cx="7233628" cy="536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0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784" y="652566"/>
            <a:ext cx="5726840" cy="520480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59594" y="5857368"/>
            <a:ext cx="46346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Баптистерий Сан-Джованни. Византийская мозаика.</a:t>
            </a:r>
          </a:p>
        </p:txBody>
      </p:sp>
    </p:spTree>
    <p:extLst>
      <p:ext uri="{BB962C8B-B14F-4D97-AF65-F5344CB8AC3E}">
        <p14:creationId xmlns:p14="http://schemas.microsoft.com/office/powerpoint/2010/main" val="107594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540" y="480582"/>
            <a:ext cx="3918856" cy="585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49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247" y="1407815"/>
            <a:ext cx="8033917" cy="40687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67248" y="542324"/>
            <a:ext cx="3884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+mj-lt"/>
              </a:rPr>
              <a:t>Мотивы Византийского орнамента.</a:t>
            </a:r>
            <a:endParaRPr lang="ru-RU" dirty="0"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45326" y="5844662"/>
            <a:ext cx="1328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/>
              <a:t>Древо жизни.</a:t>
            </a:r>
            <a:endParaRPr lang="ru-RU" sz="1200" dirty="0"/>
          </a:p>
          <a:p>
            <a:pPr algn="just"/>
            <a:r>
              <a:rPr lang="ru-RU" sz="12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5313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816" y="706719"/>
            <a:ext cx="5948371" cy="5047737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172676" y="5978392"/>
            <a:ext cx="7986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/>
              <a:t>Лилия</a:t>
            </a:r>
            <a:endParaRPr lang="ru-RU" sz="1600" dirty="0"/>
          </a:p>
          <a:p>
            <a:pPr algn="just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198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148" y="623393"/>
            <a:ext cx="7477688" cy="537458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036376" y="5997980"/>
            <a:ext cx="1127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Спираль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874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816" y="599110"/>
            <a:ext cx="5583087" cy="548073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02443" y="5985209"/>
            <a:ext cx="10798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Плетенка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66441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2" y="566076"/>
            <a:ext cx="5747657" cy="54027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48120" y="5968873"/>
            <a:ext cx="2509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Византийский цветок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952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538" y="691749"/>
            <a:ext cx="4003371" cy="500421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93106" y="5800921"/>
            <a:ext cx="808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Акант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080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A2BEDC8B-F191-493B-BA33-0F4F800A89D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149</TotalTime>
  <Words>976</Words>
  <Application>Microsoft Office PowerPoint</Application>
  <PresentationFormat>Экран (4:3)</PresentationFormat>
  <Paragraphs>103</Paragraphs>
  <Slides>30</Slides>
  <Notes>29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Натуральные материалы</vt:lpstr>
      <vt:lpstr> Византийский орнамент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Византийский орнамент</dc:title>
  <dc:creator>Наталья Капитонова</dc:creator>
  <cp:lastModifiedBy>User</cp:lastModifiedBy>
  <cp:revision>18</cp:revision>
  <dcterms:created xsi:type="dcterms:W3CDTF">2018-10-01T07:37:25Z</dcterms:created>
  <dcterms:modified xsi:type="dcterms:W3CDTF">2018-09-29T05:43:36Z</dcterms:modified>
</cp:coreProperties>
</file>