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media/image9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3DE9C-E6EB-403E-AA0D-F3CB2CBD02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35CBAD-5FE4-402F-9075-735B33E51C12}">
      <dgm:prSet/>
      <dgm:spPr/>
      <dgm:t>
        <a:bodyPr/>
        <a:lstStyle/>
        <a:p>
          <a:pPr rtl="0"/>
          <a:r>
            <a:rPr lang="ru-RU" baseline="-25000" dirty="0" smtClean="0"/>
            <a:t>По агрегатному состоянию отходы автотранспортного производства разделяются на пять классов:</a:t>
          </a:r>
          <a:endParaRPr lang="ru-RU" dirty="0"/>
        </a:p>
      </dgm:t>
    </dgm:pt>
    <dgm:pt modelId="{7E595C50-5D62-47CB-8239-9279D9332140}" type="parTrans" cxnId="{3185D02B-1F1E-4FF6-BED9-BC87D40C80D0}">
      <dgm:prSet/>
      <dgm:spPr/>
      <dgm:t>
        <a:bodyPr/>
        <a:lstStyle/>
        <a:p>
          <a:endParaRPr lang="ru-RU"/>
        </a:p>
      </dgm:t>
    </dgm:pt>
    <dgm:pt modelId="{5FFCD563-4E6B-4C4C-B057-344A4200FBA1}" type="sibTrans" cxnId="{3185D02B-1F1E-4FF6-BED9-BC87D40C80D0}">
      <dgm:prSet/>
      <dgm:spPr/>
      <dgm:t>
        <a:bodyPr/>
        <a:lstStyle/>
        <a:p>
          <a:endParaRPr lang="ru-RU"/>
        </a:p>
      </dgm:t>
    </dgm:pt>
    <dgm:pt modelId="{3AC0204B-364C-4752-9734-67A4D2C350EC}">
      <dgm:prSet/>
      <dgm:spPr/>
      <dgm:t>
        <a:bodyPr/>
        <a:lstStyle/>
        <a:p>
          <a:pPr rtl="0"/>
          <a:r>
            <a:rPr lang="ru-RU" baseline="-25000" dirty="0" smtClean="0"/>
            <a:t>твердые,</a:t>
          </a:r>
          <a:endParaRPr lang="ru-RU" dirty="0"/>
        </a:p>
      </dgm:t>
    </dgm:pt>
    <dgm:pt modelId="{C8AB8928-FB61-4F85-98BF-A3B6F0CA23D1}" type="parTrans" cxnId="{3D7365B4-C25E-4389-B924-98215686DCF4}">
      <dgm:prSet/>
      <dgm:spPr/>
      <dgm:t>
        <a:bodyPr/>
        <a:lstStyle/>
        <a:p>
          <a:endParaRPr lang="ru-RU"/>
        </a:p>
      </dgm:t>
    </dgm:pt>
    <dgm:pt modelId="{40BBD98E-F1D0-47FA-A071-42FDFA00ED14}" type="sibTrans" cxnId="{3D7365B4-C25E-4389-B924-98215686DCF4}">
      <dgm:prSet/>
      <dgm:spPr/>
      <dgm:t>
        <a:bodyPr/>
        <a:lstStyle/>
        <a:p>
          <a:endParaRPr lang="ru-RU"/>
        </a:p>
      </dgm:t>
    </dgm:pt>
    <dgm:pt modelId="{0FFB945D-D64A-4F70-A215-EF9DD3663820}">
      <dgm:prSet/>
      <dgm:spPr/>
      <dgm:t>
        <a:bodyPr/>
        <a:lstStyle/>
        <a:p>
          <a:pPr rtl="0"/>
          <a:r>
            <a:rPr lang="ru-RU" baseline="-25000" dirty="0" smtClean="0"/>
            <a:t>жидкие,</a:t>
          </a:r>
          <a:endParaRPr lang="ru-RU" dirty="0"/>
        </a:p>
      </dgm:t>
    </dgm:pt>
    <dgm:pt modelId="{6BE1F389-FE37-4ED2-8D7A-1649A97324D0}" type="parTrans" cxnId="{B3634D39-8E18-4C09-9ED2-1C3253C76807}">
      <dgm:prSet/>
      <dgm:spPr/>
      <dgm:t>
        <a:bodyPr/>
        <a:lstStyle/>
        <a:p>
          <a:endParaRPr lang="ru-RU"/>
        </a:p>
      </dgm:t>
    </dgm:pt>
    <dgm:pt modelId="{0A5917A1-722B-4A8A-AD19-8A1C13A17546}" type="sibTrans" cxnId="{B3634D39-8E18-4C09-9ED2-1C3253C76807}">
      <dgm:prSet/>
      <dgm:spPr/>
      <dgm:t>
        <a:bodyPr/>
        <a:lstStyle/>
        <a:p>
          <a:endParaRPr lang="ru-RU"/>
        </a:p>
      </dgm:t>
    </dgm:pt>
    <dgm:pt modelId="{184AAB85-0722-4B85-A3AF-E7CE1E795715}">
      <dgm:prSet/>
      <dgm:spPr/>
      <dgm:t>
        <a:bodyPr/>
        <a:lstStyle/>
        <a:p>
          <a:pPr rtl="0"/>
          <a:r>
            <a:rPr lang="ru-RU" baseline="-25000" dirty="0" smtClean="0"/>
            <a:t>пастообразные,</a:t>
          </a:r>
          <a:endParaRPr lang="ru-RU" dirty="0"/>
        </a:p>
      </dgm:t>
    </dgm:pt>
    <dgm:pt modelId="{8543A9E0-9FD6-48A9-AF7D-1B8BE30FF98B}" type="parTrans" cxnId="{FF8DF926-B93B-4EF9-B674-F2159CA617F2}">
      <dgm:prSet/>
      <dgm:spPr/>
      <dgm:t>
        <a:bodyPr/>
        <a:lstStyle/>
        <a:p>
          <a:endParaRPr lang="ru-RU"/>
        </a:p>
      </dgm:t>
    </dgm:pt>
    <dgm:pt modelId="{8F0FBC72-98C9-4B1B-975F-C0704839C4D5}" type="sibTrans" cxnId="{FF8DF926-B93B-4EF9-B674-F2159CA617F2}">
      <dgm:prSet/>
      <dgm:spPr/>
      <dgm:t>
        <a:bodyPr/>
        <a:lstStyle/>
        <a:p>
          <a:endParaRPr lang="ru-RU"/>
        </a:p>
      </dgm:t>
    </dgm:pt>
    <dgm:pt modelId="{C93332F2-8990-4F5D-BDB9-B419B8B0F05D}">
      <dgm:prSet/>
      <dgm:spPr/>
      <dgm:t>
        <a:bodyPr/>
        <a:lstStyle/>
        <a:p>
          <a:pPr rtl="0"/>
          <a:r>
            <a:rPr lang="ru-RU" baseline="-25000" dirty="0" smtClean="0"/>
            <a:t>пылеобразные,</a:t>
          </a:r>
          <a:endParaRPr lang="ru-RU" dirty="0"/>
        </a:p>
      </dgm:t>
    </dgm:pt>
    <dgm:pt modelId="{1399F035-9BD5-42A1-91D5-7ADD43E1A31E}" type="parTrans" cxnId="{DEEF746D-667A-4DB8-A71F-4BCD3D6D5D62}">
      <dgm:prSet/>
      <dgm:spPr/>
      <dgm:t>
        <a:bodyPr/>
        <a:lstStyle/>
        <a:p>
          <a:endParaRPr lang="ru-RU"/>
        </a:p>
      </dgm:t>
    </dgm:pt>
    <dgm:pt modelId="{F021C008-6CE9-4BA7-9C2E-B2E2D573E063}" type="sibTrans" cxnId="{DEEF746D-667A-4DB8-A71F-4BCD3D6D5D62}">
      <dgm:prSet/>
      <dgm:spPr/>
      <dgm:t>
        <a:bodyPr/>
        <a:lstStyle/>
        <a:p>
          <a:endParaRPr lang="ru-RU"/>
        </a:p>
      </dgm:t>
    </dgm:pt>
    <dgm:pt modelId="{86EAA76F-CA47-4B45-A769-9B005A371AAB}">
      <dgm:prSet/>
      <dgm:spPr/>
      <dgm:t>
        <a:bodyPr/>
        <a:lstStyle/>
        <a:p>
          <a:pPr rtl="0"/>
          <a:r>
            <a:rPr lang="ru-RU" baseline="-25000" dirty="0" smtClean="0"/>
            <a:t>газообразные.</a:t>
          </a:r>
          <a:endParaRPr lang="ru-RU" baseline="-25000" dirty="0"/>
        </a:p>
      </dgm:t>
    </dgm:pt>
    <dgm:pt modelId="{C0EF8524-7918-4FC5-8E2C-838742D6CD62}" type="parTrans" cxnId="{6D9BF75F-768E-4082-BC90-2CB5102217EB}">
      <dgm:prSet/>
      <dgm:spPr/>
      <dgm:t>
        <a:bodyPr/>
        <a:lstStyle/>
        <a:p>
          <a:endParaRPr lang="ru-RU"/>
        </a:p>
      </dgm:t>
    </dgm:pt>
    <dgm:pt modelId="{39521938-39E2-4F93-BD02-67459B1E9180}" type="sibTrans" cxnId="{6D9BF75F-768E-4082-BC90-2CB5102217EB}">
      <dgm:prSet/>
      <dgm:spPr/>
      <dgm:t>
        <a:bodyPr/>
        <a:lstStyle/>
        <a:p>
          <a:endParaRPr lang="ru-RU"/>
        </a:p>
      </dgm:t>
    </dgm:pt>
    <dgm:pt modelId="{4604F4ED-B010-4416-B089-4EDC2092EF5C}" type="pres">
      <dgm:prSet presAssocID="{C4D3DE9C-E6EB-403E-AA0D-F3CB2CBD021D}" presName="Name0" presStyleCnt="0">
        <dgm:presLayoutVars>
          <dgm:dir/>
          <dgm:animLvl val="lvl"/>
          <dgm:resizeHandles val="exact"/>
        </dgm:presLayoutVars>
      </dgm:prSet>
      <dgm:spPr/>
    </dgm:pt>
    <dgm:pt modelId="{DF929433-9469-4031-BE47-5B8E48D5452A}" type="pres">
      <dgm:prSet presAssocID="{9C35CBAD-5FE4-402F-9075-735B33E51C12}" presName="linNode" presStyleCnt="0"/>
      <dgm:spPr/>
    </dgm:pt>
    <dgm:pt modelId="{0343D9B3-C1B7-4EB6-87F7-6E4BE35167FE}" type="pres">
      <dgm:prSet presAssocID="{9C35CBAD-5FE4-402F-9075-735B33E51C12}" presName="parentText" presStyleLbl="node1" presStyleIdx="0" presStyleCnt="6" custScaleX="278321" custScaleY="250694">
        <dgm:presLayoutVars>
          <dgm:chMax val="1"/>
          <dgm:bulletEnabled val="1"/>
        </dgm:presLayoutVars>
      </dgm:prSet>
      <dgm:spPr/>
    </dgm:pt>
    <dgm:pt modelId="{5287BC97-1309-474F-8A70-E920DFF21783}" type="pres">
      <dgm:prSet presAssocID="{5FFCD563-4E6B-4C4C-B057-344A4200FBA1}" presName="sp" presStyleCnt="0"/>
      <dgm:spPr/>
    </dgm:pt>
    <dgm:pt modelId="{8B609276-E231-4EF3-9CD5-EFD40C2A5E5C}" type="pres">
      <dgm:prSet presAssocID="{3AC0204B-364C-4752-9734-67A4D2C350EC}" presName="linNode" presStyleCnt="0"/>
      <dgm:spPr/>
    </dgm:pt>
    <dgm:pt modelId="{CBCB88F6-E209-48F0-9433-A3A931CBB9AB}" type="pres">
      <dgm:prSet presAssocID="{3AC0204B-364C-4752-9734-67A4D2C350EC}" presName="parentText" presStyleLbl="node1" presStyleIdx="1" presStyleCnt="6" custScaleX="277778">
        <dgm:presLayoutVars>
          <dgm:chMax val="1"/>
          <dgm:bulletEnabled val="1"/>
        </dgm:presLayoutVars>
      </dgm:prSet>
      <dgm:spPr/>
    </dgm:pt>
    <dgm:pt modelId="{BE28298C-CE88-488E-9337-99464DC986BB}" type="pres">
      <dgm:prSet presAssocID="{40BBD98E-F1D0-47FA-A071-42FDFA00ED14}" presName="sp" presStyleCnt="0"/>
      <dgm:spPr/>
    </dgm:pt>
    <dgm:pt modelId="{C4B3AE53-EC01-4928-9A44-C2D3BDDA260D}" type="pres">
      <dgm:prSet presAssocID="{0FFB945D-D64A-4F70-A215-EF9DD3663820}" presName="linNode" presStyleCnt="0"/>
      <dgm:spPr/>
    </dgm:pt>
    <dgm:pt modelId="{9A2A7424-F96C-4477-AE8A-E2A70E323777}" type="pres">
      <dgm:prSet presAssocID="{0FFB945D-D64A-4F70-A215-EF9DD3663820}" presName="parentText" presStyleLbl="node1" presStyleIdx="2" presStyleCnt="6" custScaleX="277778">
        <dgm:presLayoutVars>
          <dgm:chMax val="1"/>
          <dgm:bulletEnabled val="1"/>
        </dgm:presLayoutVars>
      </dgm:prSet>
      <dgm:spPr/>
    </dgm:pt>
    <dgm:pt modelId="{DF851529-1F59-4F40-8318-429139235D01}" type="pres">
      <dgm:prSet presAssocID="{0A5917A1-722B-4A8A-AD19-8A1C13A17546}" presName="sp" presStyleCnt="0"/>
      <dgm:spPr/>
    </dgm:pt>
    <dgm:pt modelId="{CF28E533-1BF0-4FEF-862A-81C8251BE51A}" type="pres">
      <dgm:prSet presAssocID="{184AAB85-0722-4B85-A3AF-E7CE1E795715}" presName="linNode" presStyleCnt="0"/>
      <dgm:spPr/>
    </dgm:pt>
    <dgm:pt modelId="{C4B99D5C-CC70-4271-8873-80A8A254C201}" type="pres">
      <dgm:prSet presAssocID="{184AAB85-0722-4B85-A3AF-E7CE1E795715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14152121-6C72-4FBC-B82C-9AD20EA76DA9}" type="pres">
      <dgm:prSet presAssocID="{8F0FBC72-98C9-4B1B-975F-C0704839C4D5}" presName="sp" presStyleCnt="0"/>
      <dgm:spPr/>
    </dgm:pt>
    <dgm:pt modelId="{A28D8BC4-4054-4839-87DF-8947AD3DA5F5}" type="pres">
      <dgm:prSet presAssocID="{C93332F2-8990-4F5D-BDB9-B419B8B0F05D}" presName="linNode" presStyleCnt="0"/>
      <dgm:spPr/>
    </dgm:pt>
    <dgm:pt modelId="{A7E4326E-DFBE-49D8-8630-30B1FC932DB3}" type="pres">
      <dgm:prSet presAssocID="{C93332F2-8990-4F5D-BDB9-B419B8B0F05D}" presName="parentText" presStyleLbl="node1" presStyleIdx="4" presStyleCnt="6" custScaleX="277778">
        <dgm:presLayoutVars>
          <dgm:chMax val="1"/>
          <dgm:bulletEnabled val="1"/>
        </dgm:presLayoutVars>
      </dgm:prSet>
      <dgm:spPr/>
    </dgm:pt>
    <dgm:pt modelId="{C8A5C7D4-327E-4B90-B9F3-E830F39E0A06}" type="pres">
      <dgm:prSet presAssocID="{F021C008-6CE9-4BA7-9C2E-B2E2D573E063}" presName="sp" presStyleCnt="0"/>
      <dgm:spPr/>
    </dgm:pt>
    <dgm:pt modelId="{F4EC9EE1-855B-4D43-B057-56E6FC429595}" type="pres">
      <dgm:prSet presAssocID="{86EAA76F-CA47-4B45-A769-9B005A371AAB}" presName="linNode" presStyleCnt="0"/>
      <dgm:spPr/>
    </dgm:pt>
    <dgm:pt modelId="{24DCDC90-C9B2-4CDD-95BA-676171472C08}" type="pres">
      <dgm:prSet presAssocID="{86EAA76F-CA47-4B45-A769-9B005A371AAB}" presName="parentText" presStyleLbl="node1" presStyleIdx="5" presStyleCnt="6" custScaleX="277778">
        <dgm:presLayoutVars>
          <dgm:chMax val="1"/>
          <dgm:bulletEnabled val="1"/>
        </dgm:presLayoutVars>
      </dgm:prSet>
      <dgm:spPr/>
    </dgm:pt>
  </dgm:ptLst>
  <dgm:cxnLst>
    <dgm:cxn modelId="{3D7365B4-C25E-4389-B924-98215686DCF4}" srcId="{C4D3DE9C-E6EB-403E-AA0D-F3CB2CBD021D}" destId="{3AC0204B-364C-4752-9734-67A4D2C350EC}" srcOrd="1" destOrd="0" parTransId="{C8AB8928-FB61-4F85-98BF-A3B6F0CA23D1}" sibTransId="{40BBD98E-F1D0-47FA-A071-42FDFA00ED14}"/>
    <dgm:cxn modelId="{3185D02B-1F1E-4FF6-BED9-BC87D40C80D0}" srcId="{C4D3DE9C-E6EB-403E-AA0D-F3CB2CBD021D}" destId="{9C35CBAD-5FE4-402F-9075-735B33E51C12}" srcOrd="0" destOrd="0" parTransId="{7E595C50-5D62-47CB-8239-9279D9332140}" sibTransId="{5FFCD563-4E6B-4C4C-B057-344A4200FBA1}"/>
    <dgm:cxn modelId="{F2E5844A-0F55-463B-B43F-2A85ABEA2D06}" type="presOf" srcId="{0FFB945D-D64A-4F70-A215-EF9DD3663820}" destId="{9A2A7424-F96C-4477-AE8A-E2A70E323777}" srcOrd="0" destOrd="0" presId="urn:microsoft.com/office/officeart/2005/8/layout/vList5"/>
    <dgm:cxn modelId="{54C9C1D2-10D8-4018-B27D-3890A7AAF86B}" type="presOf" srcId="{9C35CBAD-5FE4-402F-9075-735B33E51C12}" destId="{0343D9B3-C1B7-4EB6-87F7-6E4BE35167FE}" srcOrd="0" destOrd="0" presId="urn:microsoft.com/office/officeart/2005/8/layout/vList5"/>
    <dgm:cxn modelId="{EB4D332C-EFE7-48EE-A3B1-022090E5636C}" type="presOf" srcId="{184AAB85-0722-4B85-A3AF-E7CE1E795715}" destId="{C4B99D5C-CC70-4271-8873-80A8A254C201}" srcOrd="0" destOrd="0" presId="urn:microsoft.com/office/officeart/2005/8/layout/vList5"/>
    <dgm:cxn modelId="{C74CE7DA-0572-49F5-8DF1-4319CF93B3F6}" type="presOf" srcId="{C4D3DE9C-E6EB-403E-AA0D-F3CB2CBD021D}" destId="{4604F4ED-B010-4416-B089-4EDC2092EF5C}" srcOrd="0" destOrd="0" presId="urn:microsoft.com/office/officeart/2005/8/layout/vList5"/>
    <dgm:cxn modelId="{6D9BF75F-768E-4082-BC90-2CB5102217EB}" srcId="{C4D3DE9C-E6EB-403E-AA0D-F3CB2CBD021D}" destId="{86EAA76F-CA47-4B45-A769-9B005A371AAB}" srcOrd="5" destOrd="0" parTransId="{C0EF8524-7918-4FC5-8E2C-838742D6CD62}" sibTransId="{39521938-39E2-4F93-BD02-67459B1E9180}"/>
    <dgm:cxn modelId="{0686013A-29EA-4F16-A005-194835A7E264}" type="presOf" srcId="{3AC0204B-364C-4752-9734-67A4D2C350EC}" destId="{CBCB88F6-E209-48F0-9433-A3A931CBB9AB}" srcOrd="0" destOrd="0" presId="urn:microsoft.com/office/officeart/2005/8/layout/vList5"/>
    <dgm:cxn modelId="{B3634D39-8E18-4C09-9ED2-1C3253C76807}" srcId="{C4D3DE9C-E6EB-403E-AA0D-F3CB2CBD021D}" destId="{0FFB945D-D64A-4F70-A215-EF9DD3663820}" srcOrd="2" destOrd="0" parTransId="{6BE1F389-FE37-4ED2-8D7A-1649A97324D0}" sibTransId="{0A5917A1-722B-4A8A-AD19-8A1C13A17546}"/>
    <dgm:cxn modelId="{563A8212-43AD-4C0B-8920-1A20114F53DC}" type="presOf" srcId="{C93332F2-8990-4F5D-BDB9-B419B8B0F05D}" destId="{A7E4326E-DFBE-49D8-8630-30B1FC932DB3}" srcOrd="0" destOrd="0" presId="urn:microsoft.com/office/officeart/2005/8/layout/vList5"/>
    <dgm:cxn modelId="{3FFFD746-301E-4B77-A2CD-965674A2D5D0}" type="presOf" srcId="{86EAA76F-CA47-4B45-A769-9B005A371AAB}" destId="{24DCDC90-C9B2-4CDD-95BA-676171472C08}" srcOrd="0" destOrd="0" presId="urn:microsoft.com/office/officeart/2005/8/layout/vList5"/>
    <dgm:cxn modelId="{FF8DF926-B93B-4EF9-B674-F2159CA617F2}" srcId="{C4D3DE9C-E6EB-403E-AA0D-F3CB2CBD021D}" destId="{184AAB85-0722-4B85-A3AF-E7CE1E795715}" srcOrd="3" destOrd="0" parTransId="{8543A9E0-9FD6-48A9-AF7D-1B8BE30FF98B}" sibTransId="{8F0FBC72-98C9-4B1B-975F-C0704839C4D5}"/>
    <dgm:cxn modelId="{DEEF746D-667A-4DB8-A71F-4BCD3D6D5D62}" srcId="{C4D3DE9C-E6EB-403E-AA0D-F3CB2CBD021D}" destId="{C93332F2-8990-4F5D-BDB9-B419B8B0F05D}" srcOrd="4" destOrd="0" parTransId="{1399F035-9BD5-42A1-91D5-7ADD43E1A31E}" sibTransId="{F021C008-6CE9-4BA7-9C2E-B2E2D573E063}"/>
    <dgm:cxn modelId="{7167E8C3-3175-4A87-BD10-2201FFE22AB7}" type="presParOf" srcId="{4604F4ED-B010-4416-B089-4EDC2092EF5C}" destId="{DF929433-9469-4031-BE47-5B8E48D5452A}" srcOrd="0" destOrd="0" presId="urn:microsoft.com/office/officeart/2005/8/layout/vList5"/>
    <dgm:cxn modelId="{9F4D2C08-ECB0-4310-B9F6-3DF74B60F65E}" type="presParOf" srcId="{DF929433-9469-4031-BE47-5B8E48D5452A}" destId="{0343D9B3-C1B7-4EB6-87F7-6E4BE35167FE}" srcOrd="0" destOrd="0" presId="urn:microsoft.com/office/officeart/2005/8/layout/vList5"/>
    <dgm:cxn modelId="{9D6E2FA9-9743-499E-BA80-07C3918ACFEC}" type="presParOf" srcId="{4604F4ED-B010-4416-B089-4EDC2092EF5C}" destId="{5287BC97-1309-474F-8A70-E920DFF21783}" srcOrd="1" destOrd="0" presId="urn:microsoft.com/office/officeart/2005/8/layout/vList5"/>
    <dgm:cxn modelId="{5D6C8770-F2C6-470A-867F-6D859461D33B}" type="presParOf" srcId="{4604F4ED-B010-4416-B089-4EDC2092EF5C}" destId="{8B609276-E231-4EF3-9CD5-EFD40C2A5E5C}" srcOrd="2" destOrd="0" presId="urn:microsoft.com/office/officeart/2005/8/layout/vList5"/>
    <dgm:cxn modelId="{1E2CF799-202B-4682-8229-26C45AFE5EE3}" type="presParOf" srcId="{8B609276-E231-4EF3-9CD5-EFD40C2A5E5C}" destId="{CBCB88F6-E209-48F0-9433-A3A931CBB9AB}" srcOrd="0" destOrd="0" presId="urn:microsoft.com/office/officeart/2005/8/layout/vList5"/>
    <dgm:cxn modelId="{7944300F-AC3D-4C49-BAA8-C838B2965C2E}" type="presParOf" srcId="{4604F4ED-B010-4416-B089-4EDC2092EF5C}" destId="{BE28298C-CE88-488E-9337-99464DC986BB}" srcOrd="3" destOrd="0" presId="urn:microsoft.com/office/officeart/2005/8/layout/vList5"/>
    <dgm:cxn modelId="{B0344FE0-C120-484E-9855-205681C895B9}" type="presParOf" srcId="{4604F4ED-B010-4416-B089-4EDC2092EF5C}" destId="{C4B3AE53-EC01-4928-9A44-C2D3BDDA260D}" srcOrd="4" destOrd="0" presId="urn:microsoft.com/office/officeart/2005/8/layout/vList5"/>
    <dgm:cxn modelId="{60BCD3ED-5679-45E0-AB14-E3EAE55267BE}" type="presParOf" srcId="{C4B3AE53-EC01-4928-9A44-C2D3BDDA260D}" destId="{9A2A7424-F96C-4477-AE8A-E2A70E323777}" srcOrd="0" destOrd="0" presId="urn:microsoft.com/office/officeart/2005/8/layout/vList5"/>
    <dgm:cxn modelId="{8F832DFE-1516-49BF-BBD2-9EBD4BF5E47C}" type="presParOf" srcId="{4604F4ED-B010-4416-B089-4EDC2092EF5C}" destId="{DF851529-1F59-4F40-8318-429139235D01}" srcOrd="5" destOrd="0" presId="urn:microsoft.com/office/officeart/2005/8/layout/vList5"/>
    <dgm:cxn modelId="{087594BA-A5A4-48B7-BCDB-08A512F713C1}" type="presParOf" srcId="{4604F4ED-B010-4416-B089-4EDC2092EF5C}" destId="{CF28E533-1BF0-4FEF-862A-81C8251BE51A}" srcOrd="6" destOrd="0" presId="urn:microsoft.com/office/officeart/2005/8/layout/vList5"/>
    <dgm:cxn modelId="{BF70C8C0-3B50-4ECB-8854-4EBFC2B6F442}" type="presParOf" srcId="{CF28E533-1BF0-4FEF-862A-81C8251BE51A}" destId="{C4B99D5C-CC70-4271-8873-80A8A254C201}" srcOrd="0" destOrd="0" presId="urn:microsoft.com/office/officeart/2005/8/layout/vList5"/>
    <dgm:cxn modelId="{D25FD7D9-76CD-4C3B-BBA5-68138269FF52}" type="presParOf" srcId="{4604F4ED-B010-4416-B089-4EDC2092EF5C}" destId="{14152121-6C72-4FBC-B82C-9AD20EA76DA9}" srcOrd="7" destOrd="0" presId="urn:microsoft.com/office/officeart/2005/8/layout/vList5"/>
    <dgm:cxn modelId="{C3D7D8D0-F17A-4A97-A1E4-0B784DA01014}" type="presParOf" srcId="{4604F4ED-B010-4416-B089-4EDC2092EF5C}" destId="{A28D8BC4-4054-4839-87DF-8947AD3DA5F5}" srcOrd="8" destOrd="0" presId="urn:microsoft.com/office/officeart/2005/8/layout/vList5"/>
    <dgm:cxn modelId="{56258D91-B39C-488E-9F8D-8A9E6668F63B}" type="presParOf" srcId="{A28D8BC4-4054-4839-87DF-8947AD3DA5F5}" destId="{A7E4326E-DFBE-49D8-8630-30B1FC932DB3}" srcOrd="0" destOrd="0" presId="urn:microsoft.com/office/officeart/2005/8/layout/vList5"/>
    <dgm:cxn modelId="{998AD0B6-D023-4FB6-A5D9-67808168D55A}" type="presParOf" srcId="{4604F4ED-B010-4416-B089-4EDC2092EF5C}" destId="{C8A5C7D4-327E-4B90-B9F3-E830F39E0A06}" srcOrd="9" destOrd="0" presId="urn:microsoft.com/office/officeart/2005/8/layout/vList5"/>
    <dgm:cxn modelId="{B3791A90-719B-440D-A67A-368B2046EA4C}" type="presParOf" srcId="{4604F4ED-B010-4416-B089-4EDC2092EF5C}" destId="{F4EC9EE1-855B-4D43-B057-56E6FC429595}" srcOrd="10" destOrd="0" presId="urn:microsoft.com/office/officeart/2005/8/layout/vList5"/>
    <dgm:cxn modelId="{918DADD7-BAA5-44C5-8925-1289A5349DF8}" type="presParOf" srcId="{F4EC9EE1-855B-4D43-B057-56E6FC429595}" destId="{24DCDC90-C9B2-4CDD-95BA-676171472C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43D9B3-C1B7-4EB6-87F7-6E4BE35167FE}">
      <dsp:nvSpPr>
        <dsp:cNvPr id="0" name=""/>
        <dsp:cNvSpPr/>
      </dsp:nvSpPr>
      <dsp:spPr>
        <a:xfrm>
          <a:off x="3759" y="115"/>
          <a:ext cx="7697321" cy="907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По агрегатному состоянию отходы автотранспортного производства разделяются на пять классов:</a:t>
          </a:r>
          <a:endParaRPr lang="ru-RU" sz="1900" kern="1200" dirty="0"/>
        </a:p>
      </dsp:txBody>
      <dsp:txXfrm>
        <a:off x="3759" y="115"/>
        <a:ext cx="7697321" cy="907534"/>
      </dsp:txXfrm>
    </dsp:sp>
    <dsp:sp modelId="{CBCB88F6-E209-48F0-9433-A3A931CBB9AB}">
      <dsp:nvSpPr>
        <dsp:cNvPr id="0" name=""/>
        <dsp:cNvSpPr/>
      </dsp:nvSpPr>
      <dsp:spPr>
        <a:xfrm>
          <a:off x="3759" y="925750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твердые,</a:t>
          </a:r>
          <a:endParaRPr lang="ru-RU" sz="1900" kern="1200" dirty="0"/>
        </a:p>
      </dsp:txBody>
      <dsp:txXfrm>
        <a:off x="3759" y="925750"/>
        <a:ext cx="7697337" cy="362008"/>
      </dsp:txXfrm>
    </dsp:sp>
    <dsp:sp modelId="{9A2A7424-F96C-4477-AE8A-E2A70E323777}">
      <dsp:nvSpPr>
        <dsp:cNvPr id="0" name=""/>
        <dsp:cNvSpPr/>
      </dsp:nvSpPr>
      <dsp:spPr>
        <a:xfrm>
          <a:off x="3759" y="1305859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жидкие,</a:t>
          </a:r>
          <a:endParaRPr lang="ru-RU" sz="1900" kern="1200" dirty="0"/>
        </a:p>
      </dsp:txBody>
      <dsp:txXfrm>
        <a:off x="3759" y="1305859"/>
        <a:ext cx="7697337" cy="362008"/>
      </dsp:txXfrm>
    </dsp:sp>
    <dsp:sp modelId="{C4B99D5C-CC70-4271-8873-80A8A254C201}">
      <dsp:nvSpPr>
        <dsp:cNvPr id="0" name=""/>
        <dsp:cNvSpPr/>
      </dsp:nvSpPr>
      <dsp:spPr>
        <a:xfrm>
          <a:off x="3759" y="1685969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пастообразные,</a:t>
          </a:r>
          <a:endParaRPr lang="ru-RU" sz="1900" kern="1200" dirty="0"/>
        </a:p>
      </dsp:txBody>
      <dsp:txXfrm>
        <a:off x="3759" y="1685969"/>
        <a:ext cx="7697337" cy="362008"/>
      </dsp:txXfrm>
    </dsp:sp>
    <dsp:sp modelId="{A7E4326E-DFBE-49D8-8630-30B1FC932DB3}">
      <dsp:nvSpPr>
        <dsp:cNvPr id="0" name=""/>
        <dsp:cNvSpPr/>
      </dsp:nvSpPr>
      <dsp:spPr>
        <a:xfrm>
          <a:off x="3759" y="2066078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пылеобразные,</a:t>
          </a:r>
          <a:endParaRPr lang="ru-RU" sz="1900" kern="1200" dirty="0"/>
        </a:p>
      </dsp:txBody>
      <dsp:txXfrm>
        <a:off x="3759" y="2066078"/>
        <a:ext cx="7697337" cy="362008"/>
      </dsp:txXfrm>
    </dsp:sp>
    <dsp:sp modelId="{24DCDC90-C9B2-4CDD-95BA-676171472C08}">
      <dsp:nvSpPr>
        <dsp:cNvPr id="0" name=""/>
        <dsp:cNvSpPr/>
      </dsp:nvSpPr>
      <dsp:spPr>
        <a:xfrm>
          <a:off x="3759" y="2446187"/>
          <a:ext cx="7697337" cy="36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-25000" dirty="0" smtClean="0"/>
            <a:t>газообразные.</a:t>
          </a:r>
          <a:endParaRPr lang="ru-RU" sz="1900" kern="1200" baseline="-25000" dirty="0"/>
        </a:p>
      </dsp:txBody>
      <dsp:txXfrm>
        <a:off x="3759" y="2446187"/>
        <a:ext cx="7697337" cy="362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A858E22-D06D-4BD2-8440-597CDFE6A76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6C287DE-D3C5-4640-901D-52E2BBD18C62}" type="slidenum">
              <a:rPr b="0" lang="en-US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2576C5B-CAD7-4AA4-8A0E-39FD608EB4A6}" type="slidenum">
              <a:rPr b="0" lang="en-US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Использование автомобилей наносит ощутимый вред окружающей среде: водным ресурсам, почве, а сжигая  огромное количество ценных нефтепродуктов - главным образом атмосфере. В результате накопления различных загрязнений в атмосфере  происходит разрушение озонного слоя, который предохраняет земную поверхность от солнечной радиации. С осадками загрязняющие вещества возвращаются на Землю и попадают в водоемы и почву. Сточными водами, которые содержат  и тяжелые металлы – свинец, ртуть, цинк, медь, кадмий  загрязняются водные пространства и почва. Среди всех сфер деятельности человека автомобильный транспорт в процессе эксплуатации определяется как основной источник негативного воздействия на окружающую среду. Доля загрязнений от различных сфер деятельности человека приведена на рис.1.</a:t>
            </a:r>
            <a:endParaRPr b="0" lang="ru-RU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br/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F2B7A38-5F58-4267-8EB5-334A83F0794E}" type="slidenum">
              <a:rPr b="0" lang="en-US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pandia.ru/text/category/pozharnaya_bezopasnostmz/" TargetMode="External"/><Relationship Id="rId2" Type="http://schemas.openxmlformats.org/officeDocument/2006/relationships/hyperlink" Target="http://www.pandia.ru/text/category/proizvodstvennaya_nedvizhimostmz/" TargetMode="External"/><Relationship Id="rId3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475640" y="1052640"/>
            <a:ext cx="5939280" cy="3023640"/>
          </a:xfrm>
          <a:prstGeom prst="rect">
            <a:avLst/>
          </a:prstGeom>
          <a:noFill/>
          <a:ln w="9360">
            <a:noFill/>
          </a:ln>
          <a:effectLst>
            <a:outerShdw dir="0" dist="12600">
              <a:srgbClr val="0072c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icrosoft Sans Serif"/>
              </a:rPr>
              <a:t>Влияние автомобилей на  окружающую среду при техническом обслуживании и ремонте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796000" y="5229360"/>
            <a:ext cx="3239640" cy="50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95640" y="404640"/>
            <a:ext cx="4391640" cy="799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Электролит аккумуляторных батарей является весьма вредным для окружающей среды веществом. На дно аккумуляторных банок выпадают свинцовая пыль и кусочки свинцовых пластин. Поэтому от мойки аккумуляторных банок в сточные воды или почву попадают остатки отработавшего электролита и свинцового шлама. Составляющей антифризов является этиленгликоль. Этиленгликоль ядовит, имеет большую проникающую способность и при нарушении правил промывки двигателя может попадать в почву и сточные воды. Кроме того, загрязняющими факторами в процессе мойки являются и сами моющие щелочные растворы и нейтрализующие жидкости. Осадки, накапливающиеся в отстойниках моечных установок (песок, глина, ил, нефтепродукты), образуют вредную для окружающей среды массу. Один автомобиль за год при многократных прохождениях через моечную установку в среднем оставляет вредных веществ: легковой до 50 кг и грузовой - до 250 кг.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0" name="Рисунок 2" descr="iStock-1160080327_d_850_d_850.jpg"/>
          <p:cNvPicPr/>
          <p:nvPr/>
        </p:nvPicPr>
        <p:blipFill>
          <a:blip r:embed="rId1"/>
          <a:stretch/>
        </p:blipFill>
        <p:spPr>
          <a:xfrm>
            <a:off x="5076000" y="2277000"/>
            <a:ext cx="3455280" cy="230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67640" y="1989000"/>
            <a:ext cx="7992000" cy="29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При сварочных работах образуется продукт переработки карбида кальция в ацетилен - ил, которой будучи сброшенным в канализацию или разбросанный по территории, также наносит экологический вред почве и водным ресурсам.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Негативным воздействием на водные ресурсы и почву является утечка отработанных моторных, трансмиссионных масел, консистентных смазок и технических жидкостей при их замене или доливе на автомобиле или агрегате при выполнении слесарно-смазочных работ.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92" name="Picture 2" descr="Водоросли стали причиной загрязнения воды в Южноуральске – Роспотребнадзор  | ЖКХ | ОБЩЕСТВО | АиФ Челябинск"/>
          <p:cNvPicPr/>
          <p:nvPr/>
        </p:nvPicPr>
        <p:blipFill>
          <a:blip r:embed="rId1"/>
          <a:stretch/>
        </p:blipFill>
        <p:spPr>
          <a:xfrm>
            <a:off x="755640" y="4077000"/>
            <a:ext cx="3686040" cy="244764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Picture 8" descr="Источники загрязнения почвы"/>
          <p:cNvPicPr/>
          <p:nvPr/>
        </p:nvPicPr>
        <p:blipFill>
          <a:blip r:embed="rId2"/>
          <a:stretch/>
        </p:blipFill>
        <p:spPr>
          <a:xfrm>
            <a:off x="5796000" y="3933000"/>
            <a:ext cx="2087640" cy="2609640"/>
          </a:xfrm>
          <a:prstGeom prst="rect">
            <a:avLst/>
          </a:prstGeom>
          <a:ln>
            <a:noFill/>
          </a:ln>
        </p:spPr>
      </p:pic>
      <p:pic>
        <p:nvPicPr>
          <p:cNvPr id="196" name="Picture 10" descr="Загрязнение почвы – основные причины, последствия, в чем опасность, пути  решения"/>
          <p:cNvPicPr/>
          <p:nvPr/>
        </p:nvPicPr>
        <p:blipFill>
          <a:blip r:embed="rId3"/>
          <a:stretch/>
        </p:blipFill>
        <p:spPr>
          <a:xfrm>
            <a:off x="4068000" y="188640"/>
            <a:ext cx="2375640" cy="1585080"/>
          </a:xfrm>
          <a:prstGeom prst="rect">
            <a:avLst/>
          </a:prstGeom>
          <a:ln>
            <a:noFill/>
          </a:ln>
        </p:spPr>
      </p:pic>
      <p:pic>
        <p:nvPicPr>
          <p:cNvPr id="197" name="Picture 12" descr="Госэконадзор проводит проверку по факту загрязнения почвы в п. им. Морозова"/>
          <p:cNvPicPr/>
          <p:nvPr/>
        </p:nvPicPr>
        <p:blipFill>
          <a:blip r:embed="rId4"/>
          <a:stretch/>
        </p:blipFill>
        <p:spPr>
          <a:xfrm>
            <a:off x="539640" y="188640"/>
            <a:ext cx="2338560" cy="155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755640" y="1917000"/>
            <a:ext cx="7776000" cy="383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Электромагнитные, ионизирующие излучения возникают от индукционного нагрева печей, сварки, опрессовки, использования электронного диагностического оборудования и приборов, проведения работ  по наладке электрооборудования автомобиля, проверки состояния коммутационной аппаратуры. Источниками электромагнитных полей при техническом обслуживании и ремонте являются устройства защиты и автоматики, измерительные и другие электронные приборы, отдельные части генераторов, трансформаторов, индукционные печи, радиолокационное оборудование автомобиля. Опасность экологического воздействия оценивается по энергетическому и биологическому воздействию излучений на нервную, иммунную, сердечно-сосудистую и эндокринную системы человека как на объекта природной среды.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23640" y="332640"/>
            <a:ext cx="6192000" cy="113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 baseline="-25000">
                <a:solidFill>
                  <a:srgbClr val="ffffff"/>
                </a:solidFill>
                <a:latin typeface="Microsoft Sans Serif"/>
                <a:ea typeface="DejaVu Sans"/>
              </a:rPr>
              <a:t>Влияние на человека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5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3" name="Рисунок 7" descr="Без названия.jpg"/>
          <p:cNvPicPr/>
          <p:nvPr/>
        </p:nvPicPr>
        <p:blipFill>
          <a:blip r:embed="rId1"/>
          <a:stretch/>
        </p:blipFill>
        <p:spPr>
          <a:xfrm>
            <a:off x="683640" y="4653000"/>
            <a:ext cx="2618640" cy="1742400"/>
          </a:xfrm>
          <a:prstGeom prst="rect">
            <a:avLst/>
          </a:prstGeom>
          <a:ln>
            <a:noFill/>
          </a:ln>
        </p:spPr>
      </p:pic>
      <p:pic>
        <p:nvPicPr>
          <p:cNvPr id="204" name="Picture 10" descr="В Сызрани сын без спроса взял отцовскую машину и случайно заправил ее  омывайкой - КТВ-ЛУЧ"/>
          <p:cNvPicPr/>
          <p:nvPr/>
        </p:nvPicPr>
        <p:blipFill>
          <a:blip r:embed="rId2"/>
          <a:stretch/>
        </p:blipFill>
        <p:spPr>
          <a:xfrm>
            <a:off x="5868000" y="4653000"/>
            <a:ext cx="2774880" cy="187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80880" y="457200"/>
            <a:ext cx="7314480" cy="715320"/>
          </a:xfrm>
          <a:prstGeom prst="rect">
            <a:avLst/>
          </a:prstGeom>
          <a:noFill/>
          <a:ln w="9360">
            <a:noFill/>
          </a:ln>
          <a:effectLst>
            <a:outerShdw dir="2700000" dist="17309">
              <a:srgbClr val="0072c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Microsoft Sans Serif"/>
              </a:rPr>
              <a:t>Основными мероприятиями по предотвращению и уменьшению вредного воздействия автомобилей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611640" y="1772640"/>
            <a:ext cx="6264000" cy="545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Основными мероприятиями по предотвращению и уменьшению вредного воздействия автомобилей на окружающую среду следует считать: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-совершенствование методов ремонта, обслуживания и эксплуатации автомобилей с целью снижения концентрации токсичных компонентов в отработавших газах, уровня шума, производимого автомобилями, и загрязнения окружающей среды эксплуатационными материалами;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-использование в технологическом процессе технического обслуживания и ремонта оборудования, снижающего уровень загрязнения окружающей среды;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-соблюдение требований охраны труда и техники безопасности при проведении работ;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-осознание гражданской ответственности за экологическое состояние города, страны, Земли перед потомками.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7" name="Picture 2" descr="Экологическая безопасность"/>
          <p:cNvPicPr/>
          <p:nvPr/>
        </p:nvPicPr>
        <p:blipFill>
          <a:blip r:embed="rId1"/>
          <a:stretch/>
        </p:blipFill>
        <p:spPr>
          <a:xfrm>
            <a:off x="6588360" y="3285000"/>
            <a:ext cx="2410920" cy="144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80880" y="457200"/>
            <a:ext cx="7314480" cy="715320"/>
          </a:xfrm>
          <a:prstGeom prst="rect">
            <a:avLst/>
          </a:prstGeom>
          <a:noFill/>
          <a:ln w="9360">
            <a:noFill/>
          </a:ln>
          <a:effectLst>
            <a:outerShdw dir="2700000" dist="17309">
              <a:srgbClr val="0072c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Microsoft Sans Serif"/>
              </a:rPr>
              <a:t>Список литературы: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39640" y="2421000"/>
            <a:ext cx="8136360" cy="466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Экологическая доктрина Российской Федерации (одобрена распоряжением Правительства РФ от 01.01.01 г. )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Федеральный закон «Об охране окружающей среды» от 01.01.2001г.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Федеральный закон «Об отходах производства и потребления»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Федеральный закон «О пожарной безопасности»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Федеральный закон «О промышленной безопасности опасных производственных объектов» 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Технический регламент Таможенного союза «О безопасности колесных транспортных средств»(ТР ТС-018-2011)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Технический регламент «О безопасности автотранспортных средств»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Межотраслевые правила по охране труда на автомобильном транспорте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ПОТ РМ–027–2003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899640" y="2565000"/>
            <a:ext cx="7272000" cy="14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8000" spc="-1" strike="noStrike" baseline="-25000">
                <a:solidFill>
                  <a:srgbClr val="01202b"/>
                </a:solidFill>
                <a:latin typeface="Microsoft Sans Serif"/>
                <a:ea typeface="DejaVu Sans"/>
              </a:rPr>
              <a:t>Спасибо за внимание!</a:t>
            </a:r>
            <a:endParaRPr b="0" lang="ru-RU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Росгидромет изучил влияние на экологию Новосибирска выбросов ТЭЦ — РБК"/>
          <p:cNvPicPr/>
          <p:nvPr/>
        </p:nvPicPr>
        <p:blipFill>
          <a:blip r:embed="rId1"/>
          <a:stretch/>
        </p:blipFill>
        <p:spPr>
          <a:xfrm>
            <a:off x="5508000" y="2205000"/>
            <a:ext cx="3239640" cy="323964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380880" y="457200"/>
            <a:ext cx="7085880" cy="791280"/>
          </a:xfrm>
          <a:prstGeom prst="rect">
            <a:avLst/>
          </a:prstGeom>
          <a:noFill/>
          <a:ln w="9360">
            <a:noFill/>
          </a:ln>
          <a:effectLst>
            <a:outerShdw dir="0" dist="12600">
              <a:srgbClr val="0072c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Microsoft Sans Serif"/>
              </a:rPr>
              <a:t>Актуальность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79640" y="2205000"/>
            <a:ext cx="5040000" cy="406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80000"/>
              </a:lnSpc>
              <a:spcBef>
                <a:spcPts val="320"/>
              </a:spcBef>
            </a:pPr>
            <a:r>
              <a:rPr b="0" lang="ru-RU" sz="1400" spc="-1" strike="noStrike">
                <a:solidFill>
                  <a:srgbClr val="4d4d4d"/>
                </a:solidFill>
                <a:latin typeface="Times New Roman"/>
              </a:rPr>
              <a:t>        </a:t>
            </a:r>
            <a:r>
              <a:rPr b="0" lang="ru-RU" sz="1600" spc="-1" strike="noStrike">
                <a:solidFill>
                  <a:srgbClr val="4d4d4d"/>
                </a:solidFill>
                <a:latin typeface="Times New Roman"/>
              </a:rPr>
              <a:t>Современные автомобили занимает важное место в экономике и жизни людей. Но непомерное увеличение их количества вызвало появление глобальных экологических проблем. На сегодняшний день количество только легковых автомобилей в мире приближается к отметке 1 миллиард, что не очень благоприятно сказывается на окружающем нас мире. Автомобильная отрасль является  одним из основных источников</a:t>
            </a:r>
            <a:r>
              <a:rPr b="0" lang="ru-RU" sz="1600" spc="-1" strike="noStrike">
                <a:solidFill>
                  <a:srgbClr val="262626"/>
                </a:solidFill>
                <a:latin typeface="Times New Roman"/>
              </a:rPr>
              <a:t> загрязнения окружающей среды. </a:t>
            </a:r>
            <a:r>
              <a:rPr b="0" lang="ru-RU" sz="1600" spc="-1" strike="noStrike">
                <a:solidFill>
                  <a:srgbClr val="4d4d4d"/>
                </a:solidFill>
                <a:latin typeface="Times New Roman"/>
              </a:rPr>
              <a:t>Техногенные воздействия автомобильного транспорта на природную среду породило ряд экологических проблем. Самые острые связаны с состоянием атмосферы, гидросферы и литосферы.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8100360" y="4869000"/>
            <a:ext cx="575280" cy="2152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"/>
          <p:cNvSpPr/>
          <p:nvPr/>
        </p:nvSpPr>
        <p:spPr>
          <a:xfrm>
            <a:off x="5508000" y="2565000"/>
            <a:ext cx="2879640" cy="1432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979640" y="404640"/>
            <a:ext cx="6935040" cy="5766840"/>
          </a:xfrm>
          <a:prstGeom prst="rect">
            <a:avLst/>
          </a:prstGeom>
          <a:noFill/>
          <a:ln w="9360">
            <a:noFill/>
          </a:ln>
          <a:effectLst>
            <a:outerShdw dir="2700000" dist="17309">
              <a:srgbClr val="ffff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4d4d4d"/>
                </a:solidFill>
                <a:latin typeface="Times New Roman"/>
              </a:rPr>
              <a:t>       </a:t>
            </a:r>
            <a:r>
              <a:rPr b="0" lang="ru-RU" sz="1600" spc="-1" strike="noStrike">
                <a:solidFill>
                  <a:srgbClr val="4d4d4d"/>
                </a:solidFill>
                <a:latin typeface="Times New Roman"/>
              </a:rPr>
              <a:t>В связи с динамичным ростом автомобилизации и в особенности с ее негативными последствиями, во всем мире возрастают требования к безопасности в процессе эксплуатации автомобильной техники. Перед автомобильной промышленностью стоит задача создания безопасных, экономичных, эргономичных и экологичных автомобилей. В связи с этим - повышение безопасности эксплуатации автомобилей стало комплексной проблемой, а обеспечение экологической безопасности –  одним из важнейших направлений решения этой проблемы. В настоящее время уменьшение загрязнения атмосферного воздуха токсичными веществами, выделяемыми автомобильным транспортом, является одной из важнейших проблем, стоящих перед человечеством.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66" name="Picture 2" descr="Экология: право на безопасную жизнь"/>
          <p:cNvPicPr/>
          <p:nvPr/>
        </p:nvPicPr>
        <p:blipFill>
          <a:blip r:embed="rId2"/>
          <a:stretch/>
        </p:blipFill>
        <p:spPr>
          <a:xfrm>
            <a:off x="3348000" y="3501000"/>
            <a:ext cx="3887640" cy="2751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95640" y="764640"/>
            <a:ext cx="7314480" cy="715320"/>
          </a:xfrm>
          <a:prstGeom prst="rect">
            <a:avLst/>
          </a:prstGeom>
          <a:noFill/>
          <a:ln w="9360">
            <a:noFill/>
          </a:ln>
          <a:effectLst>
            <a:outerShdw dir="2700000" dist="17309">
              <a:srgbClr val="0072c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Microsoft Sans Serif"/>
              </a:rPr>
              <a:t>Техническое обслуживание и ремонт автомобиля как структурная составляющая</a:t>
            </a:r>
            <a:br/>
            <a:r>
              <a:rPr b="0" lang="ru-RU" sz="2400" spc="-1" strike="noStrike">
                <a:solidFill>
                  <a:srgbClr val="ffffff"/>
                </a:solidFill>
                <a:latin typeface="Microsoft Sans Serif"/>
              </a:rPr>
              <a:t>в обеспечении экологической безопасности в системе жизненного цикла автомобиля</a:t>
            </a:r>
            <a:br/>
            <a:endParaRPr b="0" lang="ru-RU" sz="2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23640" y="2133000"/>
            <a:ext cx="8712360" cy="30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Весь жизненный цикл автомобиля включает в себя три стадии: собственно его создание (проектирование и производство), эксплуатация и утилизация. Каждый этап является предметом человеческой деятельности и использования природных ресурсов, а следовательно, оказывает техногенное воздействие на экологию. Наиболее ощутимый вред наносится автомобилем во время его эксплуатации. Этап эксплуатации автомобиля состоит из двух взаимосвязанных частей: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-осуществление автомобилем грузовых и (или) пассажирских перевозок,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Arial"/>
                <a:ea typeface="DejaVu Sans"/>
              </a:rPr>
              <a:t>-техническое обслуживание и ремонт автомобиля.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9" name="Picture 2" descr="Экологическая безопасность при проведении технического обслуживания и  ремонта автомобилей | Авторская платформа Pandia.ru"/>
          <p:cNvPicPr/>
          <p:nvPr/>
        </p:nvPicPr>
        <p:blipFill>
          <a:blip r:embed="rId1"/>
          <a:stretch/>
        </p:blipFill>
        <p:spPr>
          <a:xfrm>
            <a:off x="2267640" y="4293000"/>
            <a:ext cx="4961880" cy="2171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80880" y="457200"/>
            <a:ext cx="7314480" cy="715320"/>
          </a:xfrm>
          <a:prstGeom prst="rect">
            <a:avLst/>
          </a:prstGeom>
          <a:noFill/>
          <a:ln w="9360">
            <a:noFill/>
          </a:ln>
          <a:effectLst>
            <a:outerShdw dir="2700000" dist="17309">
              <a:srgbClr val="0072c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Microsoft Sans Serif"/>
              </a:rPr>
              <a:t>Негативные воздействия на окружающую среду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23640" y="2133000"/>
            <a:ext cx="5472000" cy="706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Вредные  воздействия, влияющие на экологию в процессе технического обслуживания и ремонта автомобильного транспорта.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В процессе технического обслуживания и ремонта автотранспортных средств негативное воздействие на окружающую среду оказывают следующие факторы: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1)Выбросы в атмосферный воздух загрязняющих веществ и иных веществ;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2)Сбросы загрязняющих веществ, иных веществ и микроорганизмов в поверхностные водные объекты, подземные водные объекты и на водосборные площади;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3)Загрязнение недр, почв;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4)Размещение отходов производства и потребления;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5)Загрязнение окружающей среды шумом, теплом, электромагнитными, ионизирующими 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другими видами физических воздействий.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72" name="Picture 2" descr="Влияние транспорта на окружающую среду: проблемы и пути решения"/>
          <p:cNvPicPr/>
          <p:nvPr/>
        </p:nvPicPr>
        <p:blipFill>
          <a:blip r:embed="rId1"/>
          <a:stretch/>
        </p:blipFill>
        <p:spPr>
          <a:xfrm>
            <a:off x="5796000" y="2565000"/>
            <a:ext cx="3149640" cy="1799640"/>
          </a:xfrm>
          <a:prstGeom prst="rect">
            <a:avLst/>
          </a:prstGeom>
          <a:ln>
            <a:noFill/>
          </a:ln>
        </p:spPr>
      </p:pic>
      <p:pic>
        <p:nvPicPr>
          <p:cNvPr id="173" name="Picture 4" descr="Влияние транспорта на окружающую среду: проблемы и пути решения"/>
          <p:cNvPicPr/>
          <p:nvPr/>
        </p:nvPicPr>
        <p:blipFill>
          <a:blip r:embed="rId2"/>
          <a:stretch/>
        </p:blipFill>
        <p:spPr>
          <a:xfrm>
            <a:off x="5796000" y="4653000"/>
            <a:ext cx="3239640" cy="1850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80880" y="457200"/>
            <a:ext cx="7314480" cy="715320"/>
          </a:xfrm>
          <a:prstGeom prst="rect">
            <a:avLst/>
          </a:prstGeom>
          <a:noFill/>
          <a:ln w="9360">
            <a:noFill/>
          </a:ln>
          <a:effectLst>
            <a:outerShdw dir="2700000" dist="17309">
              <a:srgbClr val="0072c3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Microsoft Sans Serif"/>
              </a:rPr>
              <a:t>Нормативные документы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39640" y="1989000"/>
            <a:ext cx="8064000" cy="1892880"/>
          </a:xfrm>
          <a:prstGeom prst="rect">
            <a:avLst/>
          </a:prstGeom>
          <a:gradFill rotWithShape="0">
            <a:gsLst>
              <a:gs pos="0">
                <a:srgbClr val="006297"/>
              </a:gs>
              <a:gs pos="100000">
                <a:srgbClr val="007f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 baseline="-25000">
                <a:solidFill>
                  <a:srgbClr val="ffffff"/>
                </a:solidFill>
                <a:latin typeface="Times New Roman"/>
                <a:ea typeface="DejaVu Sans"/>
              </a:rPr>
              <a:t>Поэтому при проведении процессов технического обслуживания и ремонта автотранспортных средств необходимо учитывать требования по экологической безопасности, которые заложены в нормативных документах в области охраны окружающей среды  и разрабатываются на основе современных достижений науки и техники с учетом международных правил и стандартов по химическим, физическим и биологическим показателям состояния окружающей среды.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ffffff"/>
                </a:solidFill>
                <a:latin typeface="Microsoft Sans Serif"/>
                <a:ea typeface="DejaVu Sans"/>
              </a:rPr>
              <a:t> 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683640" y="3501000"/>
            <a:ext cx="7560000" cy="34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К ним относятся: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Федеральный закон «Об охране окружающей среды» ,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Федеральный закон «Об отходах производства и потребления»,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Федеральный закон «О </a:t>
            </a:r>
            <a:r>
              <a:rPr b="0" lang="ru-RU" sz="2400" spc="-1" strike="noStrike" u="sng" baseline="-25000">
                <a:solidFill>
                  <a:srgbClr val="009cd5"/>
                </a:solidFill>
                <a:uFillTx/>
                <a:latin typeface="Times New Roman"/>
                <a:ea typeface="DejaVu Sans"/>
                <a:hlinkClick r:id="rId1"/>
              </a:rPr>
              <a:t>пожарной безопасности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»,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Федеральный закон «О промышленной безопасности опасных </a:t>
            </a:r>
            <a:r>
              <a:rPr b="0" lang="ru-RU" sz="2400" spc="-1" strike="noStrike" u="sng" baseline="-25000">
                <a:solidFill>
                  <a:srgbClr val="009cd5"/>
                </a:solidFill>
                <a:uFillTx/>
                <a:latin typeface="Times New Roman"/>
                <a:ea typeface="DejaVu Sans"/>
                <a:hlinkClick r:id="rId2"/>
              </a:rPr>
              <a:t>производственных объектов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», 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технические регламенты: Технический регламент Таможенного союза "О безопасности колесных транспортных средств" (ТР ТС - 018 - 2011),  и руководящий документ РД 152-001-94 «Экологические требования к предприятиям транспортно-дорожного комплекса».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95640" y="1917000"/>
            <a:ext cx="8424360" cy="20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Техническое обслуживание и ремонт автомобилей приводят к образованию на автотранспортных предприятиях отходов, которые оказывают вредное влияние на окружающую среду. Основу классификации отходов, образующихся на предприятиях автотранспорта, составляет деление их по агрегатному состоянию.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777016693"/>
              </p:ext>
            </p:extLst>
          </p:nvPr>
        </p:nvGraphicFramePr>
        <p:xfrm>
          <a:off x="683640" y="3429000"/>
          <a:ext cx="7704000" cy="280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80880" y="457200"/>
            <a:ext cx="7314480" cy="715320"/>
          </a:xfrm>
          <a:prstGeom prst="rect">
            <a:avLst/>
          </a:prstGeom>
          <a:noFill/>
          <a:ln w="9360">
            <a:noFill/>
          </a:ln>
          <a:effectLst>
            <a:outerShdw dir="2700000" dist="17309">
              <a:srgbClr val="0072c3"/>
            </a:outerShdw>
          </a:effectLst>
        </p:spPr>
        <p:style>
          <a:lnRef idx="2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Microsoft Sans Serif"/>
              </a:rPr>
              <a:t>Негативные воздействия на окружающую среду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95640" y="1989000"/>
            <a:ext cx="8496360" cy="515304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Газообразные отходы, загрязняющие воздух, образуются при: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 работе на диагностических и других постах с работающим двигателем АТС в виде отработавших газов;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-при выполнении работ с аккумуляторными батареями в виде кислотных и щелочных испарений;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-при проведении работ с тормозной системой, ходовой частью, связанных с использованием тормозной и амортизационной жидкостями, в виде взрывоопасных, токсичных испарений;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-при вулканизационных  и шиноремонтных работы, выполнение которых производится с использованием бензина и клеев;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-при лакокрасочных работах, где происходит загрязнение рабочей зоны аэрозолем, парами красок и лаков, в состав которых иногда входят дихлорэтан и метанол;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-при медницко-жестяницких и кузовных работах выделяются вредные испарения при зачистке деталей абразивным инструментом и проведении паяльных операций;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-и сварочных работах.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0" name="Picture 2" descr="Глобальные экологические проблемы современности | Блог AirNanny"/>
          <p:cNvPicPr/>
          <p:nvPr/>
        </p:nvPicPr>
        <p:blipFill>
          <a:blip r:embed="rId1"/>
          <a:stretch/>
        </p:blipFill>
        <p:spPr>
          <a:xfrm>
            <a:off x="3636000" y="5445360"/>
            <a:ext cx="2015640" cy="125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11640" y="2061000"/>
            <a:ext cx="8064000" cy="383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Еще одним негативным воздействием на атмосферу при выполнении работ по техническому обслуживанию является повышенная пожароопасность от применения легковоспламеняющихся эксплуатационных материалов и электрооборудования. Повышенным источником возгорания является электропроводка, источники освещения и электродвигатели поста моечных работ.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 baseline="-25000">
                <a:solidFill>
                  <a:srgbClr val="4d4d4d"/>
                </a:solidFill>
                <a:latin typeface="Times New Roman"/>
                <a:ea typeface="DejaVu Sans"/>
              </a:rPr>
              <a:t>При исследовании негативного воздействия на водные объекты и подземные водные объекты и почву определено, что самым загрязняющим процессом в системе технического обслуживания и ремонта автомобильного транспорта является операция мойки автотранспортных средств,  его агрегатов и деталей, особенно автомобилей-цистерн для перевозки легковоспламеняющихся, взрывоопасных, токсичных и т. п. грузов.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2" name="Picture 2" descr="Мойка машин Car Spa City | АФИМОЛЛ Сити"/>
          <p:cNvPicPr/>
          <p:nvPr/>
        </p:nvPicPr>
        <p:blipFill>
          <a:blip r:embed="rId1"/>
          <a:stretch/>
        </p:blipFill>
        <p:spPr>
          <a:xfrm>
            <a:off x="323640" y="188640"/>
            <a:ext cx="3040920" cy="158328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5" name="Picture 8" descr="Сухая мойка авто - вред и польза | Поломки авто"/>
          <p:cNvPicPr/>
          <p:nvPr/>
        </p:nvPicPr>
        <p:blipFill>
          <a:blip r:embed="rId2"/>
          <a:stretch/>
        </p:blipFill>
        <p:spPr>
          <a:xfrm>
            <a:off x="3708000" y="188640"/>
            <a:ext cx="2783520" cy="1565280"/>
          </a:xfrm>
          <a:prstGeom prst="rect">
            <a:avLst/>
          </a:prstGeom>
          <a:ln>
            <a:noFill/>
          </a:ln>
        </p:spPr>
      </p:pic>
      <p:pic>
        <p:nvPicPr>
          <p:cNvPr id="186" name="Picture 10" descr="Диагностика электрооборудования Ниссан - Автосервис Ниссан Инфинити. Ремонт  Nissan"/>
          <p:cNvPicPr/>
          <p:nvPr/>
        </p:nvPicPr>
        <p:blipFill>
          <a:blip r:embed="rId3"/>
          <a:stretch/>
        </p:blipFill>
        <p:spPr>
          <a:xfrm>
            <a:off x="971640" y="4797000"/>
            <a:ext cx="2720520" cy="1812960"/>
          </a:xfrm>
          <a:prstGeom prst="rect">
            <a:avLst/>
          </a:prstGeom>
          <a:ln>
            <a:noFill/>
          </a:ln>
        </p:spPr>
      </p:pic>
      <p:pic>
        <p:nvPicPr>
          <p:cNvPr id="187" name="Picture 12" descr="Табличка «Пожароопасно, легковоспламеняющиеся вещества»"/>
          <p:cNvPicPr/>
          <p:nvPr/>
        </p:nvPicPr>
        <p:blipFill>
          <a:blip r:embed="rId4"/>
          <a:stretch/>
        </p:blipFill>
        <p:spPr>
          <a:xfrm>
            <a:off x="7092360" y="4725000"/>
            <a:ext cx="1462320" cy="1943640"/>
          </a:xfrm>
          <a:prstGeom prst="rect">
            <a:avLst/>
          </a:prstGeom>
          <a:ln>
            <a:noFill/>
          </a:ln>
        </p:spPr>
      </p:pic>
      <p:pic>
        <p:nvPicPr>
          <p:cNvPr id="188" name="Picture 14" descr="Наклейка &amp;amp;quot;Легковоспламеняющиеся жидкости&amp;amp;quot;, Класс 3, 100x100mm."/>
          <p:cNvPicPr/>
          <p:nvPr/>
        </p:nvPicPr>
        <p:blipFill>
          <a:blip r:embed="rId5"/>
          <a:stretch/>
        </p:blipFill>
        <p:spPr>
          <a:xfrm>
            <a:off x="5508000" y="4725000"/>
            <a:ext cx="1403280" cy="187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LibreOffice/6.4.1.2$Windows_x86 LibreOffice_project/4d224e95b98b138af42a64d84056446d09082932</Application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2016-08-26T12:10:36Z</dcterms:created>
  <dc:creator>Юра</dc:creator>
  <dc:description/>
  <dc:language>ru-RU</dc:language>
  <cp:lastModifiedBy/>
  <dcterms:modified xsi:type="dcterms:W3CDTF">2022-04-20T19:48:02Z</dcterms:modified>
  <cp:revision>2</cp:revision>
  <dc:subject/>
  <dc:title>Название презентации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LinksUpToDate">
    <vt:bool>0</vt:bool>
  </property>
  <property fmtid="{D5CDD505-2E9C-101B-9397-08002B2CF9AE}" pid="5" name="ScaleCrop">
    <vt:bool>0</vt:bool>
  </property>
</Properties>
</file>