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85" r:id="rId4"/>
    <p:sldId id="28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9" r:id="rId24"/>
    <p:sldId id="281" r:id="rId25"/>
    <p:sldId id="282" r:id="rId26"/>
    <p:sldId id="283" r:id="rId27"/>
    <p:sldId id="284" r:id="rId28"/>
    <p:sldId id="277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image" Target="../media/image16.gif"/><Relationship Id="rId4" Type="http://schemas.openxmlformats.org/officeDocument/2006/relationships/image" Target="../media/image19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C2EEC-D9EE-4315-95D7-2956F7F91D48}" type="doc">
      <dgm:prSet loTypeId="urn:microsoft.com/office/officeart/2005/8/layout/hList2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kk-KZ"/>
        </a:p>
      </dgm:t>
    </dgm:pt>
    <dgm:pt modelId="{44304624-CCBE-44CB-952F-8933467487CE}">
      <dgm:prSet phldrT="[Текст]" custT="1"/>
      <dgm:spPr/>
      <dgm:t>
        <a:bodyPr/>
        <a:lstStyle/>
        <a:p>
          <a:r>
            <a:rPr lang="kk-KZ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</a:t>
          </a:r>
          <a:r>
            <a:rPr lang="kk-KZ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ұпай</a:t>
          </a:r>
          <a:r>
            <a:rPr lang="kk-KZ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</a:p>
      </dgm:t>
    </dgm:pt>
    <dgm:pt modelId="{06D94B6E-E375-40B4-B9B2-FB93CBA813BA}" type="parTrans" cxnId="{51AA5BC8-460C-41D7-8564-40EE035E2BBB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3B220CA1-F04D-4DFF-9659-293A50B506F4}" type="sibTrans" cxnId="{51AA5BC8-460C-41D7-8564-40EE035E2BBB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72C99A73-4C8F-4996-9966-BC448DACBC4C}">
      <dgm:prSet phldrT="[Текст]" custT="1"/>
      <dgm:spPr>
        <a:solidFill>
          <a:srgbClr val="FF33CC"/>
        </a:solidFill>
      </dgm:spPr>
      <dgm:t>
        <a:bodyPr/>
        <a:lstStyle/>
        <a:p>
          <a:r>
            <a:rPr lang="kk-KZ" sz="20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9-ға қарама қарсы сан    </a:t>
          </a:r>
          <a:endParaRPr lang="kk-KZ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6E2CD5-85B0-4BB0-9506-E157FD5C3553}" type="parTrans" cxnId="{F1E14229-88C2-4DF8-BA31-5D978560C78A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A0C5F0C4-6CDC-4577-9E8E-B74652DB31C6}" type="sibTrans" cxnId="{F1E14229-88C2-4DF8-BA31-5D978560C78A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8B3437E6-CE70-47A4-854F-043FDD6FFC62}">
      <dgm:prSet phldrT="[Текст]" custT="1"/>
      <dgm:spPr/>
      <dgm:t>
        <a:bodyPr/>
        <a:lstStyle/>
        <a:p>
          <a:r>
            <a:rPr lang="kk-KZ" sz="3200" b="1" i="1">
              <a:latin typeface="Times New Roman" pitchFamily="18" charset="0"/>
              <a:cs typeface="Times New Roman" pitchFamily="18" charset="0"/>
            </a:rPr>
            <a:t>40 ұпай</a:t>
          </a:r>
          <a:endParaRPr lang="kk-KZ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E4F08ADD-8CCB-4D71-89E0-10ED60DB5F86}" type="parTrans" cxnId="{2CBF57AB-ED97-44B7-876F-CE5364703FE2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E926D0A4-A567-4897-BD5B-DEE449F50F64}" type="sibTrans" cxnId="{2CBF57AB-ED97-44B7-876F-CE5364703FE2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F5A27D2A-87D1-47EA-9415-320D187DC290}">
      <dgm:prSet phldrT="[Текст]" custT="1"/>
      <dgm:spPr/>
      <dgm:t>
        <a:bodyPr/>
        <a:lstStyle/>
        <a:p>
          <a:r>
            <a:rPr lang="kk-KZ" sz="3200" b="1" i="1" dirty="0">
              <a:latin typeface="Times New Roman" pitchFamily="18" charset="0"/>
              <a:cs typeface="Times New Roman" pitchFamily="18" charset="0"/>
            </a:rPr>
            <a:t>50 ұпай</a:t>
          </a:r>
        </a:p>
      </dgm:t>
    </dgm:pt>
    <dgm:pt modelId="{C7185F38-6B35-4D2F-AB24-B7C5150083C5}" type="parTrans" cxnId="{0410DC6A-4780-4F22-BC86-55BFDEE67CA6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9A7A7D85-9353-4561-99B4-DAF9E15AF370}" type="sibTrans" cxnId="{0410DC6A-4780-4F22-BC86-55BFDEE67CA6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BE0BF6AB-405E-4436-A5D3-534D0585BF05}">
      <dgm:prSet phldrT="[Текст]" custT="1"/>
      <dgm:spPr>
        <a:solidFill>
          <a:srgbClr val="FF33CC"/>
        </a:solidFill>
      </dgm:spPr>
      <dgm:t>
        <a:bodyPr/>
        <a:lstStyle/>
        <a:p>
          <a:r>
            <a:rPr lang="kk-KZ" sz="16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Өзара кері сандардың көбейтіндісі неге тең? </a:t>
          </a:r>
          <a:endParaRPr lang="kk-KZ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F49BBB-40D8-4416-8D49-C8F29F405BBC}" type="parTrans" cxnId="{8CEE30D1-D519-41C8-9E87-149A252119BF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60E3524D-AF0F-43A0-8479-732DFF145EA3}" type="sibTrans" cxnId="{8CEE30D1-D519-41C8-9E87-149A252119BF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32172703-B642-4F9C-9D5D-AAE44DCD0445}">
      <dgm:prSet phldrT="[Текст]" custT="1"/>
      <dgm:spPr/>
      <dgm:t>
        <a:bodyPr/>
        <a:lstStyle/>
        <a:p>
          <a:r>
            <a:rPr lang="kk-KZ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 </a:t>
          </a:r>
          <a:r>
            <a:rPr lang="kk-KZ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ұпай</a:t>
          </a:r>
          <a:r>
            <a:rPr lang="kk-KZ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kk-KZ" sz="3200" dirty="0">
            <a:latin typeface="Times New Roman" pitchFamily="18" charset="0"/>
            <a:cs typeface="Times New Roman" pitchFamily="18" charset="0"/>
          </a:endParaRPr>
        </a:p>
      </dgm:t>
    </dgm:pt>
    <dgm:pt modelId="{F47EF1AE-7782-46AA-A7E6-3A21FE1F92D7}" type="parTrans" cxnId="{33B988ED-A504-4BA1-9AA1-68897C87BB52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F1AE3077-7CF2-4F4F-9646-24DB4C3F2FFD}" type="sibTrans" cxnId="{33B988ED-A504-4BA1-9AA1-68897C87BB52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BC898B8A-586F-4893-B9B6-131D8330C013}">
      <dgm:prSet custT="1"/>
      <dgm:spPr>
        <a:solidFill>
          <a:srgbClr val="FF33CC"/>
        </a:solidFill>
      </dgm:spPr>
      <dgm:t>
        <a:bodyPr/>
        <a:lstStyle/>
        <a:p>
          <a:r>
            <a:rPr lang="kk-KZ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А)9                 б) -9                              с) </a:t>
          </a:r>
          <a:r>
            <a:rPr lang="kk-KZ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-1/9                          </a:t>
          </a:r>
          <a:r>
            <a: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д) </a:t>
          </a:r>
          <a:r>
            <a: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1/9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6487C8-86C1-45B0-9640-B5A163FD0548}" type="parTrans" cxnId="{BD35B14C-4B7E-4ED4-809E-9FFBC208A2B8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1B59899D-3161-4E6A-B9DE-EF9482A5EB85}" type="sibTrans" cxnId="{BD35B14C-4B7E-4ED4-809E-9FFBC208A2B8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49746499-C67B-488D-9B7D-F7D4E0264A30}">
      <dgm:prSet custT="1"/>
      <dgm:spPr>
        <a:solidFill>
          <a:srgbClr val="FF33CC"/>
        </a:solidFill>
      </dgm:spPr>
      <dgm:t>
        <a:bodyPr/>
        <a:lstStyle/>
        <a:p>
          <a:r>
            <a:rPr lang="kk-KZ" sz="18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Санауда қолданылатын сандар?  </a:t>
          </a:r>
          <a:endParaRPr lang="kk-KZ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919364-5114-45DF-AAE9-7BBB46790E14}" type="parTrans" cxnId="{3FE757F3-B6F3-43CB-8A4B-FB89511BE055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6D9B118B-A014-485C-9D4D-D54D33B0749D}" type="sibTrans" cxnId="{3FE757F3-B6F3-43CB-8A4B-FB89511BE055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0EE0E5B7-1A2D-4BF3-9924-88918ACCC1CB}">
      <dgm:prSet custT="1"/>
      <dgm:spPr>
        <a:solidFill>
          <a:srgbClr val="FF33CC"/>
        </a:solidFill>
      </dgm:spPr>
      <dgm:t>
        <a:bodyPr/>
        <a:lstStyle/>
        <a:p>
          <a:r>
            <a:rPr lang="kk-K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 натурал                         б) аралас              с) құрама             д) жай сандар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638225-12D5-481C-8EBA-049D2853321A}" type="parTrans" cxnId="{425DA42A-C6E2-438D-AC67-970434935811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3B3B3DF3-40E8-47AD-B6C8-CC70F0394C51}" type="sibTrans" cxnId="{425DA42A-C6E2-438D-AC67-970434935811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E52F3EE6-554D-4F97-82D0-171A380B87E9}">
      <dgm:prSet custT="1"/>
      <dgm:spPr>
        <a:solidFill>
          <a:srgbClr val="FF33CC"/>
        </a:solidFill>
      </dgm:spPr>
      <dgm:t>
        <a:bodyPr/>
        <a:lstStyle/>
        <a:p>
          <a:r>
            <a:rPr lang="kk-KZ" sz="1800" dirty="0">
              <a:latin typeface="Times New Roman" pitchFamily="18" charset="0"/>
              <a:cs typeface="Times New Roman" pitchFamily="18" charset="0"/>
            </a:rPr>
            <a:t>А) аралас сан                     б) нөл                       с) теріс сан                     д) құрама сан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0366F6E-4E8B-4A1A-8596-42992EBA8F4D}" type="parTrans" cxnId="{DFB96625-8AF9-4ED9-A07B-25F2C4D3BA36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885354B6-866E-4671-9113-115916F11006}" type="sibTrans" cxnId="{DFB96625-8AF9-4ED9-A07B-25F2C4D3BA36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91DB7E72-8DB2-4BFA-8646-2E564EC6A379}">
      <dgm:prSet phldrT="[Текст]" custT="1"/>
      <dgm:spPr>
        <a:solidFill>
          <a:srgbClr val="FF33CC"/>
        </a:solidFill>
      </dgm:spPr>
      <dgm:t>
        <a:bodyPr/>
        <a:lstStyle/>
        <a:p>
          <a:r>
            <a:rPr lang="kk-KZ" sz="1600" dirty="0">
              <a:latin typeface="Times New Roman" pitchFamily="18" charset="0"/>
              <a:cs typeface="Times New Roman" pitchFamily="18" charset="0"/>
            </a:rPr>
            <a:t>А) аралас сан                     б) нөл                       с) бір</a:t>
          </a:r>
        </a:p>
      </dgm:t>
    </dgm:pt>
    <dgm:pt modelId="{64326604-49EE-40CB-9241-31A18AD6EC52}" type="sibTrans" cxnId="{109564AB-B1A0-4AC8-9CCF-756CAD65845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31FEA01-F36F-440D-BBA4-D76BEF178728}" type="parTrans" cxnId="{109564AB-B1A0-4AC8-9CCF-756CAD65845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F5A5DB9-F150-4C5B-83B2-577F79224426}">
      <dgm:prSet phldrT="[Текст]" custT="1"/>
      <dgm:spPr>
        <a:solidFill>
          <a:srgbClr val="FF33CC"/>
        </a:solidFill>
      </dgm:spPr>
      <dgm:t>
        <a:bodyPr/>
        <a:lstStyle/>
        <a:p>
          <a:r>
            <a:rPr lang="kk-KZ" sz="18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Оң санға да теріс санға да жатпайтын сан ?  </a:t>
          </a:r>
          <a:endParaRPr lang="kk-KZ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6221AF-CE17-4377-A24E-EFDE155C0475}" type="sibTrans" cxnId="{9594C42F-2122-4EAE-9ABA-49720A0BBD4A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60C6A7C4-54AB-4FF5-A940-966A18A0A142}" type="parTrans" cxnId="{9594C42F-2122-4EAE-9ABA-49720A0BBD4A}">
      <dgm:prSet/>
      <dgm:spPr/>
      <dgm:t>
        <a:bodyPr/>
        <a:lstStyle/>
        <a:p>
          <a:endParaRPr lang="kk-KZ" sz="2000">
            <a:latin typeface="Times New Roman" pitchFamily="18" charset="0"/>
            <a:cs typeface="Times New Roman" pitchFamily="18" charset="0"/>
          </a:endParaRPr>
        </a:p>
      </dgm:t>
    </dgm:pt>
    <dgm:pt modelId="{F61AB6E1-B86D-416E-844B-1F9C9C584895}">
      <dgm:prSet phldrT="[Текст]" custT="1"/>
      <dgm:spPr>
        <a:solidFill>
          <a:srgbClr val="FF33CC"/>
        </a:solidFill>
      </dgm:spPr>
      <dgm:t>
        <a:bodyPr/>
        <a:lstStyle/>
        <a:p>
          <a:r>
            <a:rPr lang="kk-KZ" sz="1600" dirty="0">
              <a:latin typeface="Times New Roman" pitchFamily="18" charset="0"/>
              <a:cs typeface="Times New Roman" pitchFamily="18" charset="0"/>
            </a:rPr>
            <a:t>д) құрама сан</a:t>
          </a:r>
        </a:p>
      </dgm:t>
    </dgm:pt>
    <dgm:pt modelId="{3700CF6A-C12C-4F49-8E38-565A02267F56}" type="parTrans" cxnId="{8EE75125-3E8E-4402-9751-4AA510E3DA13}">
      <dgm:prSet/>
      <dgm:spPr/>
    </dgm:pt>
    <dgm:pt modelId="{F07741C6-8BC3-4A10-B86D-AE1D2B4E5FDD}" type="sibTrans" cxnId="{8EE75125-3E8E-4402-9751-4AA510E3DA13}">
      <dgm:prSet/>
      <dgm:spPr/>
    </dgm:pt>
    <dgm:pt modelId="{D97521C1-CB7B-4C10-A110-9CF7BE455477}" type="pres">
      <dgm:prSet presAssocID="{F9FC2EEC-D9EE-4315-95D7-2956F7F91D4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620391-44C6-430A-8761-34E5DBB5AC56}" type="pres">
      <dgm:prSet presAssocID="{44304624-CCBE-44CB-952F-8933467487CE}" presName="compositeNode" presStyleCnt="0">
        <dgm:presLayoutVars>
          <dgm:bulletEnabled val="1"/>
        </dgm:presLayoutVars>
      </dgm:prSet>
      <dgm:spPr/>
    </dgm:pt>
    <dgm:pt modelId="{79817638-CA8D-412E-981F-F0F0D24D4CEB}" type="pres">
      <dgm:prSet presAssocID="{44304624-CCBE-44CB-952F-8933467487CE}" presName="image" presStyleLbl="fgImgPlace1" presStyleIdx="0" presStyleCnt="4" custLinFactNeighborX="11481" custLinFactNeighborY="1769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11FAAB7-9542-4650-BBDC-41F1D1BBE12C}" type="pres">
      <dgm:prSet presAssocID="{44304624-CCBE-44CB-952F-8933467487CE}" presName="childNode" presStyleLbl="node1" presStyleIdx="0" presStyleCnt="4" custLinFactNeighborX="15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76A06-82F7-4DC5-AB44-0398800E2249}" type="pres">
      <dgm:prSet presAssocID="{44304624-CCBE-44CB-952F-8933467487CE}" presName="parentNode" presStyleLbl="revTx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BF2E8-29C8-49D2-BB1D-A570D56E4AF4}" type="pres">
      <dgm:prSet presAssocID="{3B220CA1-F04D-4DFF-9659-293A50B506F4}" presName="sibTrans" presStyleCnt="0"/>
      <dgm:spPr/>
    </dgm:pt>
    <dgm:pt modelId="{C24ED191-8C9F-454A-A5E1-DD67AB9467C5}" type="pres">
      <dgm:prSet presAssocID="{32172703-B642-4F9C-9D5D-AAE44DCD0445}" presName="compositeNode" presStyleCnt="0">
        <dgm:presLayoutVars>
          <dgm:bulletEnabled val="1"/>
        </dgm:presLayoutVars>
      </dgm:prSet>
      <dgm:spPr/>
    </dgm:pt>
    <dgm:pt modelId="{CE73644D-036A-4844-8877-B097BCD7796A}" type="pres">
      <dgm:prSet presAssocID="{32172703-B642-4F9C-9D5D-AAE44DCD0445}" presName="imag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099556D-C083-426E-8B9F-85AD098C7A01}" type="pres">
      <dgm:prSet presAssocID="{32172703-B642-4F9C-9D5D-AAE44DCD0445}" presName="childNode" presStyleLbl="node1" presStyleIdx="1" presStyleCnt="4" custLinFactNeighborX="15793" custLinFactNeighborY="1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CB545-D5BA-4E40-9F53-2CA9401A632D}" type="pres">
      <dgm:prSet presAssocID="{32172703-B642-4F9C-9D5D-AAE44DCD0445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5BA40-F6CF-42B3-AF45-59B32FBD1B2A}" type="pres">
      <dgm:prSet presAssocID="{F1AE3077-7CF2-4F4F-9646-24DB4C3F2FFD}" presName="sibTrans" presStyleCnt="0"/>
      <dgm:spPr/>
    </dgm:pt>
    <dgm:pt modelId="{4BA3DB46-994D-4E04-87D7-0509F53E0208}" type="pres">
      <dgm:prSet presAssocID="{8B3437E6-CE70-47A4-854F-043FDD6FFC62}" presName="compositeNode" presStyleCnt="0">
        <dgm:presLayoutVars>
          <dgm:bulletEnabled val="1"/>
        </dgm:presLayoutVars>
      </dgm:prSet>
      <dgm:spPr/>
    </dgm:pt>
    <dgm:pt modelId="{11B8D51D-81DE-4190-AF64-7EBBB01E231E}" type="pres">
      <dgm:prSet presAssocID="{8B3437E6-CE70-47A4-854F-043FDD6FFC62}" presName="imag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52F1596-7404-42F2-866D-C42C0114A183}" type="pres">
      <dgm:prSet presAssocID="{8B3437E6-CE70-47A4-854F-043FDD6FFC62}" presName="childNode" presStyleLbl="node1" presStyleIdx="2" presStyleCnt="4" custLinFactNeighborX="1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67D4C-DD88-45B4-9C5E-088B77F4900A}" type="pres">
      <dgm:prSet presAssocID="{8B3437E6-CE70-47A4-854F-043FDD6FFC62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EEDD9-D9C6-4BB0-9220-7EAA5CBA8CC5}" type="pres">
      <dgm:prSet presAssocID="{E926D0A4-A567-4897-BD5B-DEE449F50F64}" presName="sibTrans" presStyleCnt="0"/>
      <dgm:spPr/>
    </dgm:pt>
    <dgm:pt modelId="{3D425279-434D-4D88-8568-446AEE513739}" type="pres">
      <dgm:prSet presAssocID="{F5A27D2A-87D1-47EA-9415-320D187DC290}" presName="compositeNode" presStyleCnt="0">
        <dgm:presLayoutVars>
          <dgm:bulletEnabled val="1"/>
        </dgm:presLayoutVars>
      </dgm:prSet>
      <dgm:spPr/>
    </dgm:pt>
    <dgm:pt modelId="{A9380F29-BB00-4796-BB4B-9AE700086CD8}" type="pres">
      <dgm:prSet presAssocID="{F5A27D2A-87D1-47EA-9415-320D187DC290}" presName="imag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0A25464E-8C24-4A6B-B291-D69C1007E9ED}" type="pres">
      <dgm:prSet presAssocID="{F5A27D2A-87D1-47EA-9415-320D187DC290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5BC1B-6018-4344-98FE-B92DAF504488}" type="pres">
      <dgm:prSet presAssocID="{F5A27D2A-87D1-47EA-9415-320D187DC290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EE481-0AE0-4EEE-9EC8-ADB5E20F2D63}" type="presOf" srcId="{0EE0E5B7-1A2D-4BF3-9924-88918ACCC1CB}" destId="{5099556D-C083-426E-8B9F-85AD098C7A01}" srcOrd="0" destOrd="1" presId="urn:microsoft.com/office/officeart/2005/8/layout/hList2#1"/>
    <dgm:cxn modelId="{B6A5C92E-1B05-43BC-BFCC-BEB7FA21AFA2}" type="presOf" srcId="{32172703-B642-4F9C-9D5D-AAE44DCD0445}" destId="{A37CB545-D5BA-4E40-9F53-2CA9401A632D}" srcOrd="0" destOrd="0" presId="urn:microsoft.com/office/officeart/2005/8/layout/hList2#1"/>
    <dgm:cxn modelId="{14689F8E-870F-4DDE-A50A-6C63409844D5}" type="presOf" srcId="{BE0BF6AB-405E-4436-A5D3-534D0585BF05}" destId="{0A25464E-8C24-4A6B-B291-D69C1007E9ED}" srcOrd="0" destOrd="0" presId="urn:microsoft.com/office/officeart/2005/8/layout/hList2#1"/>
    <dgm:cxn modelId="{2CBF57AB-ED97-44B7-876F-CE5364703FE2}" srcId="{F9FC2EEC-D9EE-4315-95D7-2956F7F91D48}" destId="{8B3437E6-CE70-47A4-854F-043FDD6FFC62}" srcOrd="2" destOrd="0" parTransId="{E4F08ADD-8CCB-4D71-89E0-10ED60DB5F86}" sibTransId="{E926D0A4-A567-4897-BD5B-DEE449F50F64}"/>
    <dgm:cxn modelId="{670305C8-1FC0-4DC0-924F-3A1C978B6257}" type="presOf" srcId="{F61AB6E1-B86D-416E-844B-1F9C9C584895}" destId="{0A25464E-8C24-4A6B-B291-D69C1007E9ED}" srcOrd="0" destOrd="2" presId="urn:microsoft.com/office/officeart/2005/8/layout/hList2#1"/>
    <dgm:cxn modelId="{58CE247B-E822-46DC-BF73-E9B5DD4D4741}" type="presOf" srcId="{8B3437E6-CE70-47A4-854F-043FDD6FFC62}" destId="{4C467D4C-DD88-45B4-9C5E-088B77F4900A}" srcOrd="0" destOrd="0" presId="urn:microsoft.com/office/officeart/2005/8/layout/hList2#1"/>
    <dgm:cxn modelId="{33B988ED-A504-4BA1-9AA1-68897C87BB52}" srcId="{F9FC2EEC-D9EE-4315-95D7-2956F7F91D48}" destId="{32172703-B642-4F9C-9D5D-AAE44DCD0445}" srcOrd="1" destOrd="0" parTransId="{F47EF1AE-7782-46AA-A7E6-3A21FE1F92D7}" sibTransId="{F1AE3077-7CF2-4F4F-9646-24DB4C3F2FFD}"/>
    <dgm:cxn modelId="{51AA5BC8-460C-41D7-8564-40EE035E2BBB}" srcId="{F9FC2EEC-D9EE-4315-95D7-2956F7F91D48}" destId="{44304624-CCBE-44CB-952F-8933467487CE}" srcOrd="0" destOrd="0" parTransId="{06D94B6E-E375-40B4-B9B2-FB93CBA813BA}" sibTransId="{3B220CA1-F04D-4DFF-9659-293A50B506F4}"/>
    <dgm:cxn modelId="{DFB96625-8AF9-4ED9-A07B-25F2C4D3BA36}" srcId="{8B3437E6-CE70-47A4-854F-043FDD6FFC62}" destId="{E52F3EE6-554D-4F97-82D0-171A380B87E9}" srcOrd="1" destOrd="0" parTransId="{A0366F6E-4E8B-4A1A-8596-42992EBA8F4D}" sibTransId="{885354B6-866E-4671-9113-115916F11006}"/>
    <dgm:cxn modelId="{ED586EED-5E67-4589-A859-B1D03AB2D091}" type="presOf" srcId="{44304624-CCBE-44CB-952F-8933467487CE}" destId="{48E76A06-82F7-4DC5-AB44-0398800E2249}" srcOrd="0" destOrd="0" presId="urn:microsoft.com/office/officeart/2005/8/layout/hList2#1"/>
    <dgm:cxn modelId="{9594C42F-2122-4EAE-9ABA-49720A0BBD4A}" srcId="{8B3437E6-CE70-47A4-854F-043FDD6FFC62}" destId="{EF5A5DB9-F150-4C5B-83B2-577F79224426}" srcOrd="0" destOrd="0" parTransId="{60C6A7C4-54AB-4FF5-A940-966A18A0A142}" sibTransId="{FA6221AF-CE17-4377-A24E-EFDE155C0475}"/>
    <dgm:cxn modelId="{619003E3-BF7A-4D71-85BB-965F980873A5}" type="presOf" srcId="{E52F3EE6-554D-4F97-82D0-171A380B87E9}" destId="{A52F1596-7404-42F2-866D-C42C0114A183}" srcOrd="0" destOrd="1" presId="urn:microsoft.com/office/officeart/2005/8/layout/hList2#1"/>
    <dgm:cxn modelId="{3FE757F3-B6F3-43CB-8A4B-FB89511BE055}" srcId="{32172703-B642-4F9C-9D5D-AAE44DCD0445}" destId="{49746499-C67B-488D-9B7D-F7D4E0264A30}" srcOrd="0" destOrd="0" parTransId="{A0919364-5114-45DF-AAE9-7BBB46790E14}" sibTransId="{6D9B118B-A014-485C-9D4D-D54D33B0749D}"/>
    <dgm:cxn modelId="{109564AB-B1A0-4AC8-9CCF-756CAD658459}" srcId="{F5A27D2A-87D1-47EA-9415-320D187DC290}" destId="{91DB7E72-8DB2-4BFA-8646-2E564EC6A379}" srcOrd="1" destOrd="0" parTransId="{F31FEA01-F36F-440D-BBA4-D76BEF178728}" sibTransId="{64326604-49EE-40CB-9241-31A18AD6EC52}"/>
    <dgm:cxn modelId="{8EE75125-3E8E-4402-9751-4AA510E3DA13}" srcId="{F5A27D2A-87D1-47EA-9415-320D187DC290}" destId="{F61AB6E1-B86D-416E-844B-1F9C9C584895}" srcOrd="2" destOrd="0" parTransId="{3700CF6A-C12C-4F49-8E38-565A02267F56}" sibTransId="{F07741C6-8BC3-4A10-B86D-AE1D2B4E5FDD}"/>
    <dgm:cxn modelId="{8CEE30D1-D519-41C8-9E87-149A252119BF}" srcId="{F5A27D2A-87D1-47EA-9415-320D187DC290}" destId="{BE0BF6AB-405E-4436-A5D3-534D0585BF05}" srcOrd="0" destOrd="0" parTransId="{D5F49BBB-40D8-4416-8D49-C8F29F405BBC}" sibTransId="{60E3524D-AF0F-43A0-8479-732DFF145EA3}"/>
    <dgm:cxn modelId="{58850807-7AEE-4C5D-947E-E5034079F0E5}" type="presOf" srcId="{72C99A73-4C8F-4996-9966-BC448DACBC4C}" destId="{A11FAAB7-9542-4650-BBDC-41F1D1BBE12C}" srcOrd="0" destOrd="0" presId="urn:microsoft.com/office/officeart/2005/8/layout/hList2#1"/>
    <dgm:cxn modelId="{878B9669-D890-443C-9D8C-1274DCE15EC2}" type="presOf" srcId="{F9FC2EEC-D9EE-4315-95D7-2956F7F91D48}" destId="{D97521C1-CB7B-4C10-A110-9CF7BE455477}" srcOrd="0" destOrd="0" presId="urn:microsoft.com/office/officeart/2005/8/layout/hList2#1"/>
    <dgm:cxn modelId="{AA46866B-5DD7-4F48-B918-3D59B86AB7B3}" type="presOf" srcId="{BC898B8A-586F-4893-B9B6-131D8330C013}" destId="{A11FAAB7-9542-4650-BBDC-41F1D1BBE12C}" srcOrd="0" destOrd="1" presId="urn:microsoft.com/office/officeart/2005/8/layout/hList2#1"/>
    <dgm:cxn modelId="{B149218A-24EE-4CA7-8374-8F2FCE4B350E}" type="presOf" srcId="{F5A27D2A-87D1-47EA-9415-320D187DC290}" destId="{E845BC1B-6018-4344-98FE-B92DAF504488}" srcOrd="0" destOrd="0" presId="urn:microsoft.com/office/officeart/2005/8/layout/hList2#1"/>
    <dgm:cxn modelId="{55016470-733A-436D-A06B-83AB7F24C8EC}" type="presOf" srcId="{49746499-C67B-488D-9B7D-F7D4E0264A30}" destId="{5099556D-C083-426E-8B9F-85AD098C7A01}" srcOrd="0" destOrd="0" presId="urn:microsoft.com/office/officeart/2005/8/layout/hList2#1"/>
    <dgm:cxn modelId="{FECDD06D-C94A-4488-AE49-B1BB26114893}" type="presOf" srcId="{EF5A5DB9-F150-4C5B-83B2-577F79224426}" destId="{A52F1596-7404-42F2-866D-C42C0114A183}" srcOrd="0" destOrd="0" presId="urn:microsoft.com/office/officeart/2005/8/layout/hList2#1"/>
    <dgm:cxn modelId="{0410DC6A-4780-4F22-BC86-55BFDEE67CA6}" srcId="{F9FC2EEC-D9EE-4315-95D7-2956F7F91D48}" destId="{F5A27D2A-87D1-47EA-9415-320D187DC290}" srcOrd="3" destOrd="0" parTransId="{C7185F38-6B35-4D2F-AB24-B7C5150083C5}" sibTransId="{9A7A7D85-9353-4561-99B4-DAF9E15AF370}"/>
    <dgm:cxn modelId="{425DA42A-C6E2-438D-AC67-970434935811}" srcId="{32172703-B642-4F9C-9D5D-AAE44DCD0445}" destId="{0EE0E5B7-1A2D-4BF3-9924-88918ACCC1CB}" srcOrd="1" destOrd="0" parTransId="{6C638225-12D5-481C-8EBA-049D2853321A}" sibTransId="{3B3B3DF3-40E8-47AD-B6C8-CC70F0394C51}"/>
    <dgm:cxn modelId="{BD35B14C-4B7E-4ED4-809E-9FFBC208A2B8}" srcId="{44304624-CCBE-44CB-952F-8933467487CE}" destId="{BC898B8A-586F-4893-B9B6-131D8330C013}" srcOrd="1" destOrd="0" parTransId="{4A6487C8-86C1-45B0-9640-B5A163FD0548}" sibTransId="{1B59899D-3161-4E6A-B9DE-EF9482A5EB85}"/>
    <dgm:cxn modelId="{92B4B402-9F97-40F1-B695-298685259D73}" type="presOf" srcId="{91DB7E72-8DB2-4BFA-8646-2E564EC6A379}" destId="{0A25464E-8C24-4A6B-B291-D69C1007E9ED}" srcOrd="0" destOrd="1" presId="urn:microsoft.com/office/officeart/2005/8/layout/hList2#1"/>
    <dgm:cxn modelId="{F1E14229-88C2-4DF8-BA31-5D978560C78A}" srcId="{44304624-CCBE-44CB-952F-8933467487CE}" destId="{72C99A73-4C8F-4996-9966-BC448DACBC4C}" srcOrd="0" destOrd="0" parTransId="{A86E2CD5-85B0-4BB0-9506-E157FD5C3553}" sibTransId="{A0C5F0C4-6CDC-4577-9E8E-B74652DB31C6}"/>
    <dgm:cxn modelId="{E1B40E4D-576E-49CE-9B41-A7222437B38F}" type="presParOf" srcId="{D97521C1-CB7B-4C10-A110-9CF7BE455477}" destId="{00620391-44C6-430A-8761-34E5DBB5AC56}" srcOrd="0" destOrd="0" presId="urn:microsoft.com/office/officeart/2005/8/layout/hList2#1"/>
    <dgm:cxn modelId="{8477CB8D-4765-4A74-AD4F-92569049EC2D}" type="presParOf" srcId="{00620391-44C6-430A-8761-34E5DBB5AC56}" destId="{79817638-CA8D-412E-981F-F0F0D24D4CEB}" srcOrd="0" destOrd="0" presId="urn:microsoft.com/office/officeart/2005/8/layout/hList2#1"/>
    <dgm:cxn modelId="{A9E9DD1E-2A61-4928-B138-5B57A50D9E03}" type="presParOf" srcId="{00620391-44C6-430A-8761-34E5DBB5AC56}" destId="{A11FAAB7-9542-4650-BBDC-41F1D1BBE12C}" srcOrd="1" destOrd="0" presId="urn:microsoft.com/office/officeart/2005/8/layout/hList2#1"/>
    <dgm:cxn modelId="{56297AE9-4589-4B3E-B820-7F5FA55AC7E5}" type="presParOf" srcId="{00620391-44C6-430A-8761-34E5DBB5AC56}" destId="{48E76A06-82F7-4DC5-AB44-0398800E2249}" srcOrd="2" destOrd="0" presId="urn:microsoft.com/office/officeart/2005/8/layout/hList2#1"/>
    <dgm:cxn modelId="{33CCA5A7-42F4-49EA-BB76-7E07516BB1AF}" type="presParOf" srcId="{D97521C1-CB7B-4C10-A110-9CF7BE455477}" destId="{284BF2E8-29C8-49D2-BB1D-A570D56E4AF4}" srcOrd="1" destOrd="0" presId="urn:microsoft.com/office/officeart/2005/8/layout/hList2#1"/>
    <dgm:cxn modelId="{E44427B9-BE82-40BD-9CA6-8569E6ADC758}" type="presParOf" srcId="{D97521C1-CB7B-4C10-A110-9CF7BE455477}" destId="{C24ED191-8C9F-454A-A5E1-DD67AB9467C5}" srcOrd="2" destOrd="0" presId="urn:microsoft.com/office/officeart/2005/8/layout/hList2#1"/>
    <dgm:cxn modelId="{904F678C-A15D-4EA9-8BA6-C86617999329}" type="presParOf" srcId="{C24ED191-8C9F-454A-A5E1-DD67AB9467C5}" destId="{CE73644D-036A-4844-8877-B097BCD7796A}" srcOrd="0" destOrd="0" presId="urn:microsoft.com/office/officeart/2005/8/layout/hList2#1"/>
    <dgm:cxn modelId="{82A1FB91-C641-497E-AF97-6FB864ACE554}" type="presParOf" srcId="{C24ED191-8C9F-454A-A5E1-DD67AB9467C5}" destId="{5099556D-C083-426E-8B9F-85AD098C7A01}" srcOrd="1" destOrd="0" presId="urn:microsoft.com/office/officeart/2005/8/layout/hList2#1"/>
    <dgm:cxn modelId="{FCD2E4F7-FC25-4A8E-8926-9141C69162ED}" type="presParOf" srcId="{C24ED191-8C9F-454A-A5E1-DD67AB9467C5}" destId="{A37CB545-D5BA-4E40-9F53-2CA9401A632D}" srcOrd="2" destOrd="0" presId="urn:microsoft.com/office/officeart/2005/8/layout/hList2#1"/>
    <dgm:cxn modelId="{B136013E-3C0C-4748-8284-04A8BBE636A4}" type="presParOf" srcId="{D97521C1-CB7B-4C10-A110-9CF7BE455477}" destId="{2075BA40-F6CF-42B3-AF45-59B32FBD1B2A}" srcOrd="3" destOrd="0" presId="urn:microsoft.com/office/officeart/2005/8/layout/hList2#1"/>
    <dgm:cxn modelId="{E7F71988-81B9-4FC5-96EA-CF09E8C0A1A8}" type="presParOf" srcId="{D97521C1-CB7B-4C10-A110-9CF7BE455477}" destId="{4BA3DB46-994D-4E04-87D7-0509F53E0208}" srcOrd="4" destOrd="0" presId="urn:microsoft.com/office/officeart/2005/8/layout/hList2#1"/>
    <dgm:cxn modelId="{B48BF011-69EA-4FF8-81A1-53C813A7BBCC}" type="presParOf" srcId="{4BA3DB46-994D-4E04-87D7-0509F53E0208}" destId="{11B8D51D-81DE-4190-AF64-7EBBB01E231E}" srcOrd="0" destOrd="0" presId="urn:microsoft.com/office/officeart/2005/8/layout/hList2#1"/>
    <dgm:cxn modelId="{09E5E330-5771-4289-9547-47B0C193753F}" type="presParOf" srcId="{4BA3DB46-994D-4E04-87D7-0509F53E0208}" destId="{A52F1596-7404-42F2-866D-C42C0114A183}" srcOrd="1" destOrd="0" presId="urn:microsoft.com/office/officeart/2005/8/layout/hList2#1"/>
    <dgm:cxn modelId="{AC2BDAB7-16DC-4E51-B92C-44E08BCF39E6}" type="presParOf" srcId="{4BA3DB46-994D-4E04-87D7-0509F53E0208}" destId="{4C467D4C-DD88-45B4-9C5E-088B77F4900A}" srcOrd="2" destOrd="0" presId="urn:microsoft.com/office/officeart/2005/8/layout/hList2#1"/>
    <dgm:cxn modelId="{4EC860DD-0F28-4694-80D5-924964B1C99B}" type="presParOf" srcId="{D97521C1-CB7B-4C10-A110-9CF7BE455477}" destId="{D47EEDD9-D9C6-4BB0-9220-7EAA5CBA8CC5}" srcOrd="5" destOrd="0" presId="urn:microsoft.com/office/officeart/2005/8/layout/hList2#1"/>
    <dgm:cxn modelId="{BA34ABB1-2605-4F14-84D6-E9E35B78C727}" type="presParOf" srcId="{D97521C1-CB7B-4C10-A110-9CF7BE455477}" destId="{3D425279-434D-4D88-8568-446AEE513739}" srcOrd="6" destOrd="0" presId="urn:microsoft.com/office/officeart/2005/8/layout/hList2#1"/>
    <dgm:cxn modelId="{0A779F36-1AD5-4A32-9D20-C549C20F82E1}" type="presParOf" srcId="{3D425279-434D-4D88-8568-446AEE513739}" destId="{A9380F29-BB00-4796-BB4B-9AE700086CD8}" srcOrd="0" destOrd="0" presId="urn:microsoft.com/office/officeart/2005/8/layout/hList2#1"/>
    <dgm:cxn modelId="{FFDE78C3-0F17-4065-AFA7-E68CDDD94E5F}" type="presParOf" srcId="{3D425279-434D-4D88-8568-446AEE513739}" destId="{0A25464E-8C24-4A6B-B291-D69C1007E9ED}" srcOrd="1" destOrd="0" presId="urn:microsoft.com/office/officeart/2005/8/layout/hList2#1"/>
    <dgm:cxn modelId="{8FA77DD0-61CD-4A20-8675-9F3F92774CDB}" type="presParOf" srcId="{3D425279-434D-4D88-8568-446AEE513739}" destId="{E845BC1B-6018-4344-98FE-B92DAF504488}" srcOrd="2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158E21-647A-47A1-BDC3-3BE543F6BF19}" type="doc">
      <dgm:prSet loTypeId="urn:microsoft.com/office/officeart/2005/8/layout/arrow2" loCatId="process" qsTypeId="urn:microsoft.com/office/officeart/2005/8/quickstyle/simple1" qsCatId="simple" csTypeId="urn:microsoft.com/office/officeart/2005/8/colors/accent1_1" csCatId="accent1" phldr="1"/>
      <dgm:spPr/>
    </dgm:pt>
    <dgm:pt modelId="{410F4FB8-8B98-466A-9749-C892E7078E9F}">
      <dgm:prSet phldrT="[Текст]" custT="1"/>
      <dgm:spPr/>
      <dgm:t>
        <a:bodyPr/>
        <a:lstStyle/>
        <a:p>
          <a:r>
            <a:rPr lang="kk-KZ" sz="2000" b="1" dirty="0">
              <a:latin typeface="Times New Roman" pitchFamily="18" charset="0"/>
              <a:cs typeface="Times New Roman" pitchFamily="18" charset="0"/>
            </a:rPr>
            <a:t>Ер </a:t>
          </a:r>
          <a:r>
            <a:rPr lang="en-US" sz="2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>
              <a:latin typeface="Times New Roman" pitchFamily="18" charset="0"/>
              <a:cs typeface="Times New Roman" pitchFamily="18" charset="0"/>
            </a:rPr>
            <a:t>…</a:t>
          </a:r>
          <a:r>
            <a:rPr lang="kk-KZ" sz="2000" b="1" dirty="0">
              <a:latin typeface="Times New Roman" pitchFamily="18" charset="0"/>
              <a:cs typeface="Times New Roman" pitchFamily="18" charset="0"/>
            </a:rPr>
            <a:t>    рет өледі,</a:t>
          </a:r>
        </a:p>
        <a:p>
          <a:r>
            <a:rPr lang="kk-KZ" sz="2000" b="1" dirty="0">
              <a:latin typeface="Times New Roman" pitchFamily="18" charset="0"/>
              <a:cs typeface="Times New Roman" pitchFamily="18" charset="0"/>
            </a:rPr>
            <a:t>Қорқақ   ...   рет өледі.</a:t>
          </a:r>
          <a:endParaRPr lang="kk-KZ" sz="2000" dirty="0"/>
        </a:p>
      </dgm:t>
    </dgm:pt>
    <dgm:pt modelId="{E3D88D49-4D35-485D-A048-26D1B84D4E1E}" type="parTrans" cxnId="{4B38BD21-DF65-492F-B100-BE93C4A0B16E}">
      <dgm:prSet/>
      <dgm:spPr/>
      <dgm:t>
        <a:bodyPr/>
        <a:lstStyle/>
        <a:p>
          <a:endParaRPr lang="kk-KZ"/>
        </a:p>
      </dgm:t>
    </dgm:pt>
    <dgm:pt modelId="{2178615B-2C31-4595-AFDC-CA1BADE387E5}" type="sibTrans" cxnId="{4B38BD21-DF65-492F-B100-BE93C4A0B16E}">
      <dgm:prSet/>
      <dgm:spPr/>
      <dgm:t>
        <a:bodyPr/>
        <a:lstStyle/>
        <a:p>
          <a:endParaRPr lang="kk-KZ"/>
        </a:p>
      </dgm:t>
    </dgm:pt>
    <dgm:pt modelId="{8B8DD949-4C2F-4EB1-B0EE-6A354EBFEC76}">
      <dgm:prSet phldrT="[Текст]" custT="1"/>
      <dgm:spPr/>
      <dgm:t>
        <a:bodyPr/>
        <a:lstStyle/>
        <a:p>
          <a:r>
            <a:rPr lang="ru-RU" sz="1800" b="1">
              <a:latin typeface="Times New Roman" pitchFamily="18" charset="0"/>
              <a:cs typeface="Times New Roman" pitchFamily="18" charset="0"/>
            </a:rPr>
            <a:t>4</a:t>
          </a:r>
          <a:r>
            <a:rPr lang="en-US" sz="1800" b="1">
              <a:latin typeface="Times New Roman" pitchFamily="18" charset="0"/>
              <a:cs typeface="Times New Roman" pitchFamily="18" charset="0"/>
            </a:rPr>
            <a:t>.   </a:t>
          </a:r>
          <a:r>
            <a:rPr lang="ru-RU" sz="1800" b="1">
              <a:latin typeface="Times New Roman" pitchFamily="18" charset="0"/>
              <a:cs typeface="Times New Roman" pitchFamily="18" charset="0"/>
            </a:rPr>
            <a:t>…</a:t>
          </a:r>
          <a:r>
            <a:rPr lang="en-US" sz="1800" b="1">
              <a:latin typeface="Times New Roman" pitchFamily="18" charset="0"/>
              <a:cs typeface="Times New Roman" pitchFamily="18" charset="0"/>
            </a:rPr>
            <a:t>   </a:t>
          </a:r>
          <a:r>
            <a:rPr lang="kk-KZ" sz="1800" b="1">
              <a:latin typeface="Times New Roman" pitchFamily="18" charset="0"/>
              <a:cs typeface="Times New Roman" pitchFamily="18" charset="0"/>
            </a:rPr>
            <a:t>кісі    қазған құдықтан,</a:t>
          </a:r>
        </a:p>
        <a:p>
          <a:r>
            <a:rPr lang="ru-RU" sz="1800" b="1">
              <a:latin typeface="Times New Roman" pitchFamily="18" charset="0"/>
              <a:cs typeface="Times New Roman" pitchFamily="18" charset="0"/>
            </a:rPr>
            <a:t>….</a:t>
          </a:r>
          <a:r>
            <a:rPr lang="en-US" sz="1800" b="1">
              <a:latin typeface="Times New Roman" pitchFamily="18" charset="0"/>
              <a:cs typeface="Times New Roman" pitchFamily="18" charset="0"/>
            </a:rPr>
            <a:t>    </a:t>
          </a:r>
          <a:r>
            <a:rPr lang="kk-KZ" sz="1800" b="1">
              <a:latin typeface="Times New Roman" pitchFamily="18" charset="0"/>
              <a:cs typeface="Times New Roman" pitchFamily="18" charset="0"/>
            </a:rPr>
            <a:t>кісі су ішеді.</a:t>
          </a:r>
          <a:endParaRPr lang="kk-KZ" sz="1800" dirty="0">
            <a:latin typeface="KZ Bookman Old Style" pitchFamily="18" charset="0"/>
            <a:cs typeface="Times New Roman" pitchFamily="18" charset="0"/>
          </a:endParaRPr>
        </a:p>
      </dgm:t>
    </dgm:pt>
    <dgm:pt modelId="{7DFA23FD-8402-4DE9-BACB-EE6A7F6E41E6}" type="parTrans" cxnId="{578D7688-0EDD-4104-95BC-AB097E3682A4}">
      <dgm:prSet/>
      <dgm:spPr/>
      <dgm:t>
        <a:bodyPr/>
        <a:lstStyle/>
        <a:p>
          <a:endParaRPr lang="kk-KZ"/>
        </a:p>
      </dgm:t>
    </dgm:pt>
    <dgm:pt modelId="{2824D9D9-29FB-4EDF-B100-80C010D5E68D}" type="sibTrans" cxnId="{578D7688-0EDD-4104-95BC-AB097E3682A4}">
      <dgm:prSet/>
      <dgm:spPr/>
      <dgm:t>
        <a:bodyPr/>
        <a:lstStyle/>
        <a:p>
          <a:endParaRPr lang="kk-KZ"/>
        </a:p>
      </dgm:t>
    </dgm:pt>
    <dgm:pt modelId="{445C3D51-0D92-45F3-AF52-6964E5AEB272}">
      <dgm:prSet phldrT="[Текст]" custT="1"/>
      <dgm:spPr/>
      <dgm:t>
        <a:bodyPr/>
        <a:lstStyle/>
        <a:p>
          <a:r>
            <a:rPr lang="kk-KZ" sz="1600" b="1" dirty="0">
              <a:latin typeface="Times New Roman" pitchFamily="18" charset="0"/>
              <a:cs typeface="Times New Roman" pitchFamily="18" charset="0"/>
            </a:rPr>
            <a:t>Жақсыны   ...   жыл 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600" b="1" dirty="0">
              <a:latin typeface="Times New Roman" pitchFamily="18" charset="0"/>
              <a:cs typeface="Times New Roman" pitchFamily="18" charset="0"/>
            </a:rPr>
            <a:t>жетелесең адам болар,</a:t>
          </a:r>
        </a:p>
        <a:p>
          <a:r>
            <a:rPr lang="kk-KZ" sz="1600" b="1" dirty="0">
              <a:latin typeface="Times New Roman" pitchFamily="18" charset="0"/>
              <a:cs typeface="Times New Roman" pitchFamily="18" charset="0"/>
            </a:rPr>
            <a:t>Жаманды  ...     жыл жетелесең надан болар.</a:t>
          </a:r>
          <a:endParaRPr lang="kk-KZ" sz="1600" dirty="0">
            <a:latin typeface="KZ Bookman Old Style" pitchFamily="18" charset="0"/>
          </a:endParaRPr>
        </a:p>
      </dgm:t>
    </dgm:pt>
    <dgm:pt modelId="{63A181E9-9C2C-4E64-A0F6-D2499A44359C}" type="parTrans" cxnId="{8F80E217-CB03-4475-A5D5-35D415538C1B}">
      <dgm:prSet/>
      <dgm:spPr/>
      <dgm:t>
        <a:bodyPr/>
        <a:lstStyle/>
        <a:p>
          <a:endParaRPr lang="kk-KZ"/>
        </a:p>
      </dgm:t>
    </dgm:pt>
    <dgm:pt modelId="{C40620DB-FE2F-45C9-990C-E405EFECA655}" type="sibTrans" cxnId="{8F80E217-CB03-4475-A5D5-35D415538C1B}">
      <dgm:prSet/>
      <dgm:spPr/>
      <dgm:t>
        <a:bodyPr/>
        <a:lstStyle/>
        <a:p>
          <a:endParaRPr lang="kk-KZ"/>
        </a:p>
      </dgm:t>
    </dgm:pt>
    <dgm:pt modelId="{64DAFF41-B21F-4E14-A67B-8E10757435B3}">
      <dgm:prSet/>
      <dgm:spPr/>
      <dgm:t>
        <a:bodyPr/>
        <a:lstStyle/>
        <a:p>
          <a:endParaRPr lang="kk-KZ"/>
        </a:p>
      </dgm:t>
    </dgm:pt>
    <dgm:pt modelId="{8260DCBC-7640-44C7-A43C-BDF323264147}" type="parTrans" cxnId="{ABC7962F-2810-4F8F-B848-349346B175DB}">
      <dgm:prSet/>
      <dgm:spPr/>
      <dgm:t>
        <a:bodyPr/>
        <a:lstStyle/>
        <a:p>
          <a:endParaRPr lang="kk-KZ"/>
        </a:p>
      </dgm:t>
    </dgm:pt>
    <dgm:pt modelId="{9CCCC569-88AD-4F29-8F62-220FFC756E7C}" type="sibTrans" cxnId="{ABC7962F-2810-4F8F-B848-349346B175DB}">
      <dgm:prSet/>
      <dgm:spPr/>
      <dgm:t>
        <a:bodyPr/>
        <a:lstStyle/>
        <a:p>
          <a:endParaRPr lang="kk-KZ"/>
        </a:p>
      </dgm:t>
    </dgm:pt>
    <dgm:pt modelId="{D827B510-B56F-4383-A817-9BC289C1AB0A}" type="pres">
      <dgm:prSet presAssocID="{1A158E21-647A-47A1-BDC3-3BE543F6BF19}" presName="arrowDiagram" presStyleCnt="0">
        <dgm:presLayoutVars>
          <dgm:chMax val="5"/>
          <dgm:dir/>
          <dgm:resizeHandles val="exact"/>
        </dgm:presLayoutVars>
      </dgm:prSet>
      <dgm:spPr/>
    </dgm:pt>
    <dgm:pt modelId="{1AA90070-D417-4A70-B6DF-DDFBEC458DF3}" type="pres">
      <dgm:prSet presAssocID="{1A158E21-647A-47A1-BDC3-3BE543F6BF19}" presName="arrow" presStyleLbl="bgShp" presStyleIdx="0" presStyleCnt="1" custLinFactNeighborY="769"/>
      <dgm:spPr/>
    </dgm:pt>
    <dgm:pt modelId="{1CD537FB-D36E-49F4-BCE8-6362ABE078CE}" type="pres">
      <dgm:prSet presAssocID="{1A158E21-647A-47A1-BDC3-3BE543F6BF19}" presName="arrowDiagram4" presStyleCnt="0"/>
      <dgm:spPr/>
    </dgm:pt>
    <dgm:pt modelId="{2C5BBBB8-D0AF-4E3A-A9B1-576DA0FA1DB5}" type="pres">
      <dgm:prSet presAssocID="{410F4FB8-8B98-466A-9749-C892E7078E9F}" presName="bullet4a" presStyleLbl="node1" presStyleIdx="0" presStyleCnt="4" custScaleX="262173" custScaleY="262173" custLinFactNeighborX="28452" custLinFactNeighborY="-62045"/>
      <dgm:spPr/>
    </dgm:pt>
    <dgm:pt modelId="{F6EBFE3B-3ABD-4C4F-934D-9ED1762F0AF2}" type="pres">
      <dgm:prSet presAssocID="{410F4FB8-8B98-466A-9749-C892E7078E9F}" presName="textBox4a" presStyleLbl="revTx" presStyleIdx="0" presStyleCnt="4" custScaleX="111226" custLinFactNeighborX="11094" custLinFactNeighborY="5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781FD-3F18-4CF0-8153-54D3C2F8057C}" type="pres">
      <dgm:prSet presAssocID="{64DAFF41-B21F-4E14-A67B-8E10757435B3}" presName="bullet4b" presStyleLbl="node1" presStyleIdx="1" presStyleCnt="4" custScaleX="183053" custScaleY="183053"/>
      <dgm:spPr/>
    </dgm:pt>
    <dgm:pt modelId="{A72D9956-7893-4E7B-982F-993A05E0A270}" type="pres">
      <dgm:prSet presAssocID="{64DAFF41-B21F-4E14-A67B-8E10757435B3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233EA-0799-46B7-B52F-96F722BB22A2}" type="pres">
      <dgm:prSet presAssocID="{8B8DD949-4C2F-4EB1-B0EE-6A354EBFEC76}" presName="bullet4c" presStyleLbl="node1" presStyleIdx="2" presStyleCnt="4" custScaleX="162533" custScaleY="162533"/>
      <dgm:spPr/>
    </dgm:pt>
    <dgm:pt modelId="{A76DF2FF-436D-419F-B981-7BDBEC85BA59}" type="pres">
      <dgm:prSet presAssocID="{8B8DD949-4C2F-4EB1-B0EE-6A354EBFEC76}" presName="textBox4c" presStyleLbl="revTx" presStyleIdx="2" presStyleCnt="4" custScaleY="49782" custLinFactX="28194" custLinFactNeighborX="100000" custLinFactNeighborY="-35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F1EAC-EBCD-41A1-92E8-F6F0B1CFCD18}" type="pres">
      <dgm:prSet presAssocID="{445C3D51-0D92-45F3-AF52-6964E5AEB272}" presName="bullet4d" presStyleLbl="node1" presStyleIdx="3" presStyleCnt="4" custScaleX="157726" custScaleY="151659" custLinFactNeighborX="-6783" custLinFactNeighborY="-3435"/>
      <dgm:spPr/>
    </dgm:pt>
    <dgm:pt modelId="{FC96C034-330D-4D94-BAF7-1498C197AA77}" type="pres">
      <dgm:prSet presAssocID="{445C3D51-0D92-45F3-AF52-6964E5AEB272}" presName="textBox4d" presStyleLbl="revTx" presStyleIdx="3" presStyleCnt="4" custScaleY="52871" custLinFactX="-11591" custLinFactNeighborX="-100000" custLinFactNeighborY="-5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093A52-802A-4814-9ECF-15214ECA0B7E}" type="presOf" srcId="{64DAFF41-B21F-4E14-A67B-8E10757435B3}" destId="{A72D9956-7893-4E7B-982F-993A05E0A270}" srcOrd="0" destOrd="0" presId="urn:microsoft.com/office/officeart/2005/8/layout/arrow2"/>
    <dgm:cxn modelId="{77BD29C1-3733-4D28-A5EE-BD2AEFCFB0DD}" type="presOf" srcId="{445C3D51-0D92-45F3-AF52-6964E5AEB272}" destId="{FC96C034-330D-4D94-BAF7-1498C197AA77}" srcOrd="0" destOrd="0" presId="urn:microsoft.com/office/officeart/2005/8/layout/arrow2"/>
    <dgm:cxn modelId="{4B38BD21-DF65-492F-B100-BE93C4A0B16E}" srcId="{1A158E21-647A-47A1-BDC3-3BE543F6BF19}" destId="{410F4FB8-8B98-466A-9749-C892E7078E9F}" srcOrd="0" destOrd="0" parTransId="{E3D88D49-4D35-485D-A048-26D1B84D4E1E}" sibTransId="{2178615B-2C31-4595-AFDC-CA1BADE387E5}"/>
    <dgm:cxn modelId="{8F80E217-CB03-4475-A5D5-35D415538C1B}" srcId="{1A158E21-647A-47A1-BDC3-3BE543F6BF19}" destId="{445C3D51-0D92-45F3-AF52-6964E5AEB272}" srcOrd="3" destOrd="0" parTransId="{63A181E9-9C2C-4E64-A0F6-D2499A44359C}" sibTransId="{C40620DB-FE2F-45C9-990C-E405EFECA655}"/>
    <dgm:cxn modelId="{0F1BB4D7-59B2-4140-85C6-5FFB6162F7D3}" type="presOf" srcId="{410F4FB8-8B98-466A-9749-C892E7078E9F}" destId="{F6EBFE3B-3ABD-4C4F-934D-9ED1762F0AF2}" srcOrd="0" destOrd="0" presId="urn:microsoft.com/office/officeart/2005/8/layout/arrow2"/>
    <dgm:cxn modelId="{463B5D8B-9659-4BAA-97A6-5A7547E183EE}" type="presOf" srcId="{8B8DD949-4C2F-4EB1-B0EE-6A354EBFEC76}" destId="{A76DF2FF-436D-419F-B981-7BDBEC85BA59}" srcOrd="0" destOrd="0" presId="urn:microsoft.com/office/officeart/2005/8/layout/arrow2"/>
    <dgm:cxn modelId="{578D7688-0EDD-4104-95BC-AB097E3682A4}" srcId="{1A158E21-647A-47A1-BDC3-3BE543F6BF19}" destId="{8B8DD949-4C2F-4EB1-B0EE-6A354EBFEC76}" srcOrd="2" destOrd="0" parTransId="{7DFA23FD-8402-4DE9-BACB-EE6A7F6E41E6}" sibTransId="{2824D9D9-29FB-4EDF-B100-80C010D5E68D}"/>
    <dgm:cxn modelId="{9C532016-4CD0-4EB4-A367-EB54D255820F}" type="presOf" srcId="{1A158E21-647A-47A1-BDC3-3BE543F6BF19}" destId="{D827B510-B56F-4383-A817-9BC289C1AB0A}" srcOrd="0" destOrd="0" presId="urn:microsoft.com/office/officeart/2005/8/layout/arrow2"/>
    <dgm:cxn modelId="{ABC7962F-2810-4F8F-B848-349346B175DB}" srcId="{1A158E21-647A-47A1-BDC3-3BE543F6BF19}" destId="{64DAFF41-B21F-4E14-A67B-8E10757435B3}" srcOrd="1" destOrd="0" parTransId="{8260DCBC-7640-44C7-A43C-BDF323264147}" sibTransId="{9CCCC569-88AD-4F29-8F62-220FFC756E7C}"/>
    <dgm:cxn modelId="{5925F007-4E17-44ED-9F43-42E221245BB8}" type="presParOf" srcId="{D827B510-B56F-4383-A817-9BC289C1AB0A}" destId="{1AA90070-D417-4A70-B6DF-DDFBEC458DF3}" srcOrd="0" destOrd="0" presId="urn:microsoft.com/office/officeart/2005/8/layout/arrow2"/>
    <dgm:cxn modelId="{16120DE6-23E8-4CC4-B9AD-3624BBB1653C}" type="presParOf" srcId="{D827B510-B56F-4383-A817-9BC289C1AB0A}" destId="{1CD537FB-D36E-49F4-BCE8-6362ABE078CE}" srcOrd="1" destOrd="0" presId="urn:microsoft.com/office/officeart/2005/8/layout/arrow2"/>
    <dgm:cxn modelId="{0693D881-BF9A-46B3-B854-F40D3816D6AD}" type="presParOf" srcId="{1CD537FB-D36E-49F4-BCE8-6362ABE078CE}" destId="{2C5BBBB8-D0AF-4E3A-A9B1-576DA0FA1DB5}" srcOrd="0" destOrd="0" presId="urn:microsoft.com/office/officeart/2005/8/layout/arrow2"/>
    <dgm:cxn modelId="{F3972395-B32C-4351-AFAA-5FC8D9B23396}" type="presParOf" srcId="{1CD537FB-D36E-49F4-BCE8-6362ABE078CE}" destId="{F6EBFE3B-3ABD-4C4F-934D-9ED1762F0AF2}" srcOrd="1" destOrd="0" presId="urn:microsoft.com/office/officeart/2005/8/layout/arrow2"/>
    <dgm:cxn modelId="{96D03086-1D7A-4120-94C7-8D55FBD14B6A}" type="presParOf" srcId="{1CD537FB-D36E-49F4-BCE8-6362ABE078CE}" destId="{876781FD-3F18-4CF0-8153-54D3C2F8057C}" srcOrd="2" destOrd="0" presId="urn:microsoft.com/office/officeart/2005/8/layout/arrow2"/>
    <dgm:cxn modelId="{C1E9C102-67B6-4572-A99B-A6DAF36E78AC}" type="presParOf" srcId="{1CD537FB-D36E-49F4-BCE8-6362ABE078CE}" destId="{A72D9956-7893-4E7B-982F-993A05E0A270}" srcOrd="3" destOrd="0" presId="urn:microsoft.com/office/officeart/2005/8/layout/arrow2"/>
    <dgm:cxn modelId="{2373A72F-D721-49D7-8A06-68FCBE114B6F}" type="presParOf" srcId="{1CD537FB-D36E-49F4-BCE8-6362ABE078CE}" destId="{B46233EA-0799-46B7-B52F-96F722BB22A2}" srcOrd="4" destOrd="0" presId="urn:microsoft.com/office/officeart/2005/8/layout/arrow2"/>
    <dgm:cxn modelId="{B63A20C6-E134-406C-9D30-B64E1E93831B}" type="presParOf" srcId="{1CD537FB-D36E-49F4-BCE8-6362ABE078CE}" destId="{A76DF2FF-436D-419F-B981-7BDBEC85BA59}" srcOrd="5" destOrd="0" presId="urn:microsoft.com/office/officeart/2005/8/layout/arrow2"/>
    <dgm:cxn modelId="{5FC383A7-CA55-43F2-B1E1-7C013C87EC70}" type="presParOf" srcId="{1CD537FB-D36E-49F4-BCE8-6362ABE078CE}" destId="{15BF1EAC-EBCD-41A1-92E8-F6F0B1CFCD18}" srcOrd="6" destOrd="0" presId="urn:microsoft.com/office/officeart/2005/8/layout/arrow2"/>
    <dgm:cxn modelId="{037F757B-4964-44FD-80CE-A9B9EFFED2CB}" type="presParOf" srcId="{1CD537FB-D36E-49F4-BCE8-6362ABE078CE}" destId="{FC96C034-330D-4D94-BAF7-1498C197AA7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3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68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4673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3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733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494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64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8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5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6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6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4C8571-453F-4826-BA0B-635EA4FB0986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7FEECB-F8E8-468E-8753-AD9B6C1B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214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1.gif"/><Relationship Id="rId7" Type="http://schemas.openxmlformats.org/officeDocument/2006/relationships/image" Target="../media/image14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797152"/>
            <a:ext cx="5637010" cy="13681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kk-KZ" sz="24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Ж.Шайжүнісов атындағы орта мектебінің м</a:t>
            </a:r>
            <a:r>
              <a:rPr lang="ru-RU" sz="24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атематика</a:t>
            </a:r>
            <a:r>
              <a:rPr lang="ru-RU" sz="24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п</a:t>
            </a:r>
            <a:r>
              <a:rPr lang="kk-KZ" sz="24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әні  </a:t>
            </a:r>
            <a:r>
              <a:rPr lang="ru-RU" sz="24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мұғалімі</a:t>
            </a:r>
            <a:endParaRPr lang="ru-RU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>
              <a:defRPr/>
            </a:pPr>
            <a:r>
              <a:rPr lang="kk-KZ" sz="24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Кабдиев Айдар Жумабекович</a:t>
            </a:r>
            <a:endParaRPr lang="ru-RU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931369" y="129742"/>
            <a:ext cx="7174865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182880" algn="ctr">
              <a:spcAft>
                <a:spcPts val="0"/>
              </a:spcAft>
            </a:pPr>
            <a:r>
              <a:rPr lang="kk-KZ" sz="3200" b="1" i="1" kern="1200" dirty="0">
                <a:ln w="10541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/>
                </a:effectLst>
                <a:latin typeface="Times New Roman"/>
                <a:ea typeface="Times New Roman"/>
              </a:rPr>
              <a:t>6 </a:t>
            </a:r>
            <a:r>
              <a:rPr lang="kk-KZ" sz="3200" b="1" i="1" kern="1200" dirty="0" smtClean="0">
                <a:ln w="10541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/>
                </a:effectLst>
                <a:latin typeface="Times New Roman"/>
                <a:ea typeface="Times New Roman"/>
              </a:rPr>
              <a:t>«а,б» </a:t>
            </a:r>
            <a:r>
              <a:rPr lang="kk-KZ" sz="3200" b="1" i="1" kern="1200" dirty="0">
                <a:ln w="10541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/>
                </a:effectLst>
                <a:latin typeface="Times New Roman"/>
                <a:ea typeface="Times New Roman"/>
              </a:rPr>
              <a:t>сынып</a:t>
            </a:r>
            <a:r>
              <a:rPr lang="kk-KZ" sz="2800" b="1" i="1" kern="1200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/>
                </a:effectLst>
                <a:latin typeface="Times New Roman"/>
                <a:ea typeface="Times New Roman"/>
              </a:rPr>
              <a:t/>
            </a:r>
            <a:br>
              <a:rPr lang="kk-KZ" sz="2800" b="1" i="1" kern="1200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/>
                </a:effectLst>
                <a:latin typeface="Times New Roman"/>
                <a:ea typeface="Times New Roman"/>
              </a:rPr>
            </a:br>
            <a:r>
              <a:rPr lang="kk-KZ" sz="2800" b="1" i="1" kern="1200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/>
                </a:effectLst>
                <a:latin typeface="Times New Roman"/>
                <a:ea typeface="Times New Roman"/>
              </a:rPr>
              <a:t>Математика пәнінен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051720" y="1209862"/>
            <a:ext cx="4752528" cy="1575852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1121757"/>
                <a:gd name="adj2" fmla="val 61473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/>
            <a:r>
              <a:rPr lang="ru-RU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/>
              </a:rPr>
              <a:t>Эрудит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1475656" y="2528895"/>
            <a:ext cx="5976664" cy="1692193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235247"/>
                <a:gd name="adj2" fmla="val 38736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/>
            <a:r>
              <a:rPr lang="ru-RU" sz="23900" b="1" u="sng" kern="10" dirty="0" err="1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sz="23900" b="1" u="sng" kern="10" dirty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900" b="1" u="sng" kern="10" dirty="0" err="1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сайыс</a:t>
            </a:r>
            <a:endParaRPr lang="ru-RU" sz="23900" b="1" u="sng" kern="10" dirty="0">
              <a:ln w="11430"/>
              <a:solidFill>
                <a:schemeClr val="bg2">
                  <a:lumMod val="20000"/>
                  <a:lumOff val="8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B1FE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B1FE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B1FE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B1FE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9" descr="0_65faf_e3637ac8_X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2843213" y="1989138"/>
            <a:ext cx="576262" cy="935037"/>
            <a:chOff x="2843808" y="1988840"/>
            <a:chExt cx="576064" cy="936104"/>
          </a:xfrm>
        </p:grpSpPr>
        <p:sp>
          <p:nvSpPr>
            <p:cNvPr id="14" name="Полилиния 13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19" name="TextBox 15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4572000" y="2565400"/>
            <a:ext cx="576263" cy="935038"/>
            <a:chOff x="2843808" y="1988840"/>
            <a:chExt cx="576064" cy="936104"/>
          </a:xfrm>
        </p:grpSpPr>
        <p:sp>
          <p:nvSpPr>
            <p:cNvPr id="19" name="Полилиния 18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17" name="TextBox 19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</p:grp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6011863" y="2060575"/>
            <a:ext cx="576262" cy="936625"/>
            <a:chOff x="2843808" y="1988840"/>
            <a:chExt cx="576064" cy="936104"/>
          </a:xfrm>
        </p:grpSpPr>
        <p:sp>
          <p:nvSpPr>
            <p:cNvPr id="25" name="Полилиния 24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13" name="TextBox 25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1258890" y="2924174"/>
            <a:ext cx="576262" cy="936625"/>
            <a:chOff x="2843805" y="1988839"/>
            <a:chExt cx="576063" cy="936104"/>
          </a:xfrm>
        </p:grpSpPr>
        <p:sp>
          <p:nvSpPr>
            <p:cNvPr id="28" name="Полилиния 27"/>
            <p:cNvSpPr/>
            <p:nvPr/>
          </p:nvSpPr>
          <p:spPr>
            <a:xfrm>
              <a:off x="2843805" y="1988839"/>
              <a:ext cx="576063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11" name="TextBox 28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</p:grp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1835150" y="3357563"/>
            <a:ext cx="576263" cy="935037"/>
            <a:chOff x="2843808" y="1988840"/>
            <a:chExt cx="576064" cy="936104"/>
          </a:xfrm>
        </p:grpSpPr>
        <p:sp>
          <p:nvSpPr>
            <p:cNvPr id="31" name="Полилиния 30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09" name="TextBox 31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3348038" y="2636838"/>
            <a:ext cx="576262" cy="936625"/>
            <a:chOff x="2843808" y="1988840"/>
            <a:chExt cx="576064" cy="936104"/>
          </a:xfrm>
        </p:grpSpPr>
        <p:sp>
          <p:nvSpPr>
            <p:cNvPr id="34" name="Полилиния 33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07" name="TextBox 34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</p:grpSp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2843213" y="3213100"/>
            <a:ext cx="576262" cy="936625"/>
            <a:chOff x="2843808" y="1988840"/>
            <a:chExt cx="576064" cy="936104"/>
          </a:xfrm>
        </p:grpSpPr>
        <p:sp>
          <p:nvSpPr>
            <p:cNvPr id="37" name="Полилиния 36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05" name="TextBox 37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</p:grpSp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3348038" y="3933825"/>
            <a:ext cx="576262" cy="935038"/>
            <a:chOff x="2843808" y="1988840"/>
            <a:chExt cx="576064" cy="936104"/>
          </a:xfrm>
        </p:grpSpPr>
        <p:sp>
          <p:nvSpPr>
            <p:cNvPr id="40" name="Полилиния 39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03" name="TextBox 40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</p:grp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2771775" y="4292600"/>
            <a:ext cx="576263" cy="936625"/>
            <a:chOff x="2843808" y="1988840"/>
            <a:chExt cx="576064" cy="936104"/>
          </a:xfrm>
        </p:grpSpPr>
        <p:sp>
          <p:nvSpPr>
            <p:cNvPr id="43" name="Полилиния 42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01" name="TextBox 43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</p:grpSp>
      <p:grpSp>
        <p:nvGrpSpPr>
          <p:cNvPr id="45" name="Группа 44"/>
          <p:cNvGrpSpPr>
            <a:grpSpLocks/>
          </p:cNvGrpSpPr>
          <p:nvPr/>
        </p:nvGrpSpPr>
        <p:grpSpPr bwMode="auto">
          <a:xfrm>
            <a:off x="3276600" y="4941888"/>
            <a:ext cx="647700" cy="954087"/>
            <a:chOff x="2843808" y="1988840"/>
            <a:chExt cx="648072" cy="955268"/>
          </a:xfrm>
        </p:grpSpPr>
        <p:sp>
          <p:nvSpPr>
            <p:cNvPr id="46" name="Полилиния 45"/>
            <p:cNvSpPr/>
            <p:nvPr/>
          </p:nvSpPr>
          <p:spPr>
            <a:xfrm>
              <a:off x="2843808" y="1988840"/>
              <a:ext cx="576594" cy="93619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99" name="TextBox 46"/>
            <p:cNvSpPr txBox="1">
              <a:spLocks noChangeArrowheads="1"/>
            </p:cNvSpPr>
            <p:nvPr/>
          </p:nvSpPr>
          <p:spPr bwMode="auto">
            <a:xfrm>
              <a:off x="2915816" y="2420888"/>
              <a:ext cx="5760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</p:grpSp>
      <p:grpSp>
        <p:nvGrpSpPr>
          <p:cNvPr id="48" name="Группа 47"/>
          <p:cNvGrpSpPr>
            <a:grpSpLocks/>
          </p:cNvGrpSpPr>
          <p:nvPr/>
        </p:nvGrpSpPr>
        <p:grpSpPr bwMode="auto">
          <a:xfrm>
            <a:off x="6011863" y="3213100"/>
            <a:ext cx="647700" cy="936625"/>
            <a:chOff x="2843808" y="1988840"/>
            <a:chExt cx="648072" cy="936104"/>
          </a:xfrm>
        </p:grpSpPr>
        <p:sp>
          <p:nvSpPr>
            <p:cNvPr id="49" name="Полилиния 48"/>
            <p:cNvSpPr/>
            <p:nvPr/>
          </p:nvSpPr>
          <p:spPr>
            <a:xfrm>
              <a:off x="2843808" y="1988840"/>
              <a:ext cx="576593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97" name="TextBox 49"/>
            <p:cNvSpPr txBox="1">
              <a:spLocks noChangeArrowheads="1"/>
            </p:cNvSpPr>
            <p:nvPr/>
          </p:nvSpPr>
          <p:spPr bwMode="auto">
            <a:xfrm>
              <a:off x="2843808" y="2276872"/>
              <a:ext cx="6480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13</a:t>
              </a:r>
            </a:p>
          </p:txBody>
        </p:sp>
      </p:grpSp>
      <p:grpSp>
        <p:nvGrpSpPr>
          <p:cNvPr id="51" name="Группа 50"/>
          <p:cNvGrpSpPr>
            <a:grpSpLocks/>
          </p:cNvGrpSpPr>
          <p:nvPr/>
        </p:nvGrpSpPr>
        <p:grpSpPr bwMode="auto">
          <a:xfrm>
            <a:off x="6588125" y="2636838"/>
            <a:ext cx="576263" cy="936625"/>
            <a:chOff x="2843808" y="1988840"/>
            <a:chExt cx="576064" cy="936104"/>
          </a:xfrm>
        </p:grpSpPr>
        <p:sp>
          <p:nvSpPr>
            <p:cNvPr id="52" name="Полилиния 51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95" name="TextBox 52"/>
            <p:cNvSpPr txBox="1">
              <a:spLocks noChangeArrowheads="1"/>
            </p:cNvSpPr>
            <p:nvPr/>
          </p:nvSpPr>
          <p:spPr bwMode="auto">
            <a:xfrm>
              <a:off x="2915816" y="2204864"/>
              <a:ext cx="432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</p:grp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4932363" y="3716338"/>
            <a:ext cx="576262" cy="936625"/>
            <a:chOff x="2843808" y="1988840"/>
            <a:chExt cx="576064" cy="936104"/>
          </a:xfrm>
        </p:grpSpPr>
        <p:sp>
          <p:nvSpPr>
            <p:cNvPr id="55" name="Полилиния 54"/>
            <p:cNvSpPr/>
            <p:nvPr/>
          </p:nvSpPr>
          <p:spPr>
            <a:xfrm>
              <a:off x="2843808" y="1988840"/>
              <a:ext cx="576064" cy="936104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93" name="TextBox 55"/>
            <p:cNvSpPr txBox="1">
              <a:spLocks noChangeArrowheads="1"/>
            </p:cNvSpPr>
            <p:nvPr/>
          </p:nvSpPr>
          <p:spPr bwMode="auto">
            <a:xfrm>
              <a:off x="2843808" y="2276872"/>
              <a:ext cx="5760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latin typeface="Corbel" pitchFamily="34" charset="0"/>
                </a:rPr>
                <a:t>31</a:t>
              </a:r>
            </a:p>
          </p:txBody>
        </p: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6443663" y="4149725"/>
            <a:ext cx="649287" cy="944563"/>
            <a:chOff x="2843808" y="1988840"/>
            <a:chExt cx="648072" cy="944815"/>
          </a:xfrm>
        </p:grpSpPr>
        <p:sp>
          <p:nvSpPr>
            <p:cNvPr id="58" name="Полилиния 57"/>
            <p:cNvSpPr/>
            <p:nvPr/>
          </p:nvSpPr>
          <p:spPr>
            <a:xfrm>
              <a:off x="2843808" y="1988840"/>
              <a:ext cx="576769" cy="936875"/>
            </a:xfrm>
            <a:custGeom>
              <a:avLst/>
              <a:gdLst>
                <a:gd name="connsiteX0" fmla="*/ 339212 w 983226"/>
                <a:gd name="connsiteY0" fmla="*/ 196644 h 1718186"/>
                <a:gd name="connsiteX1" fmla="*/ 14748 w 983226"/>
                <a:gd name="connsiteY1" fmla="*/ 1184786 h 1718186"/>
                <a:gd name="connsiteX2" fmla="*/ 250722 w 983226"/>
                <a:gd name="connsiteY2" fmla="*/ 1641986 h 1718186"/>
                <a:gd name="connsiteX3" fmla="*/ 825909 w 983226"/>
                <a:gd name="connsiteY3" fmla="*/ 1641986 h 1718186"/>
                <a:gd name="connsiteX4" fmla="*/ 958645 w 983226"/>
                <a:gd name="connsiteY4" fmla="*/ 1347019 h 1718186"/>
                <a:gd name="connsiteX5" fmla="*/ 678425 w 983226"/>
                <a:gd name="connsiteY5" fmla="*/ 491612 h 1718186"/>
                <a:gd name="connsiteX6" fmla="*/ 368709 w 983226"/>
                <a:gd name="connsiteY6" fmla="*/ 49161 h 1718186"/>
                <a:gd name="connsiteX7" fmla="*/ 339212 w 983226"/>
                <a:gd name="connsiteY7" fmla="*/ 196644 h 17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3226" h="1718186">
                  <a:moveTo>
                    <a:pt x="339212" y="196644"/>
                  </a:moveTo>
                  <a:cubicBezTo>
                    <a:pt x="280219" y="385915"/>
                    <a:pt x="29496" y="943896"/>
                    <a:pt x="14748" y="1184786"/>
                  </a:cubicBezTo>
                  <a:cubicBezTo>
                    <a:pt x="0" y="1425676"/>
                    <a:pt x="115529" y="1565786"/>
                    <a:pt x="250722" y="1641986"/>
                  </a:cubicBezTo>
                  <a:cubicBezTo>
                    <a:pt x="385915" y="1718186"/>
                    <a:pt x="707922" y="1691147"/>
                    <a:pt x="825909" y="1641986"/>
                  </a:cubicBezTo>
                  <a:cubicBezTo>
                    <a:pt x="943896" y="1592825"/>
                    <a:pt x="983226" y="1538748"/>
                    <a:pt x="958645" y="1347019"/>
                  </a:cubicBezTo>
                  <a:cubicBezTo>
                    <a:pt x="934064" y="1155290"/>
                    <a:pt x="776748" y="707922"/>
                    <a:pt x="678425" y="491612"/>
                  </a:cubicBezTo>
                  <a:cubicBezTo>
                    <a:pt x="580102" y="275302"/>
                    <a:pt x="422786" y="98322"/>
                    <a:pt x="368709" y="49161"/>
                  </a:cubicBezTo>
                  <a:cubicBezTo>
                    <a:pt x="314632" y="0"/>
                    <a:pt x="398205" y="7373"/>
                    <a:pt x="339212" y="19664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91" name="TextBox 58"/>
            <p:cNvSpPr txBox="1">
              <a:spLocks noChangeArrowheads="1"/>
            </p:cNvSpPr>
            <p:nvPr/>
          </p:nvSpPr>
          <p:spPr bwMode="auto">
            <a:xfrm>
              <a:off x="2843808" y="2348880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  <a:latin typeface="Corbel" pitchFamily="34" charset="0"/>
                </a:rPr>
                <a:t>26</a:t>
              </a:r>
            </a:p>
          </p:txBody>
        </p:sp>
      </p:grpSp>
      <p:sp>
        <p:nvSpPr>
          <p:cNvPr id="8" name="Облако 7"/>
          <p:cNvSpPr/>
          <p:nvPr/>
        </p:nvSpPr>
        <p:spPr>
          <a:xfrm>
            <a:off x="1042988" y="1844675"/>
            <a:ext cx="1441450" cy="1079500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547813" y="1844675"/>
            <a:ext cx="5762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7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2627313" y="1052513"/>
            <a:ext cx="1512887" cy="936625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2987675" y="908050"/>
            <a:ext cx="11525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12</a:t>
            </a:r>
          </a:p>
        </p:txBody>
      </p:sp>
      <p:sp>
        <p:nvSpPr>
          <p:cNvPr id="10" name="Облако 9"/>
          <p:cNvSpPr/>
          <p:nvPr/>
        </p:nvSpPr>
        <p:spPr>
          <a:xfrm>
            <a:off x="4211638" y="1700213"/>
            <a:ext cx="1439862" cy="865187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500563" y="1557338"/>
            <a:ext cx="129540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31</a:t>
            </a:r>
          </a:p>
        </p:txBody>
      </p:sp>
      <p:sp>
        <p:nvSpPr>
          <p:cNvPr id="11" name="Облако 10"/>
          <p:cNvSpPr/>
          <p:nvPr/>
        </p:nvSpPr>
        <p:spPr>
          <a:xfrm>
            <a:off x="5795963" y="1052513"/>
            <a:ext cx="1512887" cy="100806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6084888" y="981075"/>
            <a:ext cx="1295400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26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1849438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260350"/>
            <a:ext cx="75009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Сандардың барлық бөлгіштерін атаңдар</a:t>
            </a:r>
            <a:endParaRPr lang="ru-RU" sz="36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5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newsflash/>
        <p:sndAc>
          <p:stSnd>
            <p:snd r:embed="rId2" name="chimes.wav"/>
          </p:stSnd>
        </p:sndAc>
      </p:transition>
    </mc:Choice>
    <mc:Fallback xmlns="">
      <p:transition spd="slow">
        <p:newsflash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39552" y="5943398"/>
            <a:ext cx="5748560" cy="653954"/>
            <a:chOff x="773242" y="1015731"/>
            <a:chExt cx="7870755" cy="718012"/>
          </a:xfrm>
        </p:grpSpPr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4349614" y="-2560641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773242" y="1050782"/>
              <a:ext cx="7835705" cy="682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lvl="0"/>
              <a:r>
                <a:rPr lang="kk-KZ" sz="2000" dirty="0">
                  <a:latin typeface="Times New Roman" pitchFamily="18" charset="0"/>
                  <a:cs typeface="Times New Roman" pitchFamily="18" charset="0"/>
                </a:rPr>
                <a:t>Поезд  2 сағатта 144 км жол жүреді. 3 сағатта қанша жол жүреді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372200" y="1884323"/>
            <a:ext cx="2304256" cy="752589"/>
            <a:chOff x="773242" y="1015731"/>
            <a:chExt cx="7870757" cy="718011"/>
          </a:xfrm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50 жыл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372201" y="2740249"/>
            <a:ext cx="2304256" cy="544735"/>
            <a:chOff x="773242" y="1015731"/>
            <a:chExt cx="7870757" cy="718011"/>
          </a:xfrm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372200" y="3403243"/>
            <a:ext cx="2304256" cy="817845"/>
            <a:chOff x="773242" y="1015731"/>
            <a:chExt cx="7870757" cy="718011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372202" y="4359221"/>
            <a:ext cx="2304256" cy="653955"/>
            <a:chOff x="773242" y="1015731"/>
            <a:chExt cx="7870757" cy="718011"/>
          </a:xfrm>
        </p:grpSpPr>
        <p:sp>
          <p:nvSpPr>
            <p:cNvPr id="19" name="Прямоугольник с двумя скругленными соседними углами 18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Хорда(Ватар)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362579" y="5151310"/>
            <a:ext cx="2304256" cy="653954"/>
            <a:chOff x="773242" y="1015731"/>
            <a:chExt cx="7870757" cy="718011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Теріс сан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384357" y="5943398"/>
            <a:ext cx="2304256" cy="653954"/>
            <a:chOff x="773242" y="1015731"/>
            <a:chExt cx="7870757" cy="718011"/>
          </a:xfrm>
        </p:grpSpPr>
        <p:sp>
          <p:nvSpPr>
            <p:cNvPr id="25" name="Прямоугольник с двумя скругленными соседними углами 24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216 км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39552" y="2740249"/>
            <a:ext cx="5771312" cy="544735"/>
            <a:chOff x="773242" y="1015732"/>
            <a:chExt cx="7870756" cy="718011"/>
          </a:xfrm>
        </p:grpSpPr>
        <p:sp>
          <p:nvSpPr>
            <p:cNvPr id="28" name="Прямоугольник с двумя скругленными соседними углами 27"/>
            <p:cNvSpPr/>
            <p:nvPr/>
          </p:nvSpPr>
          <p:spPr>
            <a:xfrm rot="5400000">
              <a:off x="4349615" y="-2560640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lvl="0"/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lang="kk-KZ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жұмыртқаның бағасы  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ru-RU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теңге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болса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100 </a:t>
              </a:r>
              <a:r>
                <a:rPr lang="ru-RU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жұмыртқаның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бағасы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неше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теңге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39551" y="3403243"/>
            <a:ext cx="5781103" cy="817845"/>
            <a:chOff x="773242" y="1015732"/>
            <a:chExt cx="7870755" cy="718011"/>
          </a:xfrm>
        </p:grpSpPr>
        <p:sp>
          <p:nvSpPr>
            <p:cNvPr id="31" name="Прямоугольник с двумя скругленными соседними углами 30"/>
            <p:cNvSpPr/>
            <p:nvPr/>
          </p:nvSpPr>
          <p:spPr>
            <a:xfrm rot="5400000">
              <a:off x="4349614" y="-2560640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773242" y="1050782"/>
              <a:ext cx="7835705" cy="682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000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Сандарды ортақ бөлгіштерін атаңдар</a:t>
              </a:r>
              <a:r>
                <a:rPr lang="kk-KZ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ЕҮОБ (120;80;20)</a:t>
              </a:r>
              <a:endParaRPr lang="kk-KZ" sz="20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39552" y="4367701"/>
            <a:ext cx="5745610" cy="653954"/>
            <a:chOff x="773242" y="1015731"/>
            <a:chExt cx="7870755" cy="718012"/>
          </a:xfrm>
        </p:grpSpPr>
        <p:sp>
          <p:nvSpPr>
            <p:cNvPr id="34" name="Прямоугольник с двумя скругленными соседними углами 33"/>
            <p:cNvSpPr/>
            <p:nvPr/>
          </p:nvSpPr>
          <p:spPr>
            <a:xfrm rot="5400000">
              <a:off x="4349614" y="-2560641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773242" y="1050782"/>
              <a:ext cx="7835705" cy="682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0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Шеңбердің екі нүктесін  қосатын кесінді?   </a:t>
              </a:r>
              <a:endPara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9552" y="5151310"/>
            <a:ext cx="5748560" cy="653954"/>
            <a:chOff x="773242" y="1015731"/>
            <a:chExt cx="7870755" cy="718012"/>
          </a:xfrm>
        </p:grpSpPr>
        <p:sp>
          <p:nvSpPr>
            <p:cNvPr id="37" name="Прямоугольник с двумя скругленными соседними углами 36"/>
            <p:cNvSpPr/>
            <p:nvPr/>
          </p:nvSpPr>
          <p:spPr>
            <a:xfrm rot="5400000">
              <a:off x="4349614" y="-2560641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773242" y="1050782"/>
              <a:ext cx="7835705" cy="682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0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Таңбалары әр түрлі сандардың көбейтіндісі</a:t>
              </a:r>
              <a:r>
                <a:rPr lang="kk-KZ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539552" y="1873655"/>
            <a:ext cx="5771312" cy="763257"/>
            <a:chOff x="773242" y="1015732"/>
            <a:chExt cx="7870756" cy="718011"/>
          </a:xfrm>
        </p:grpSpPr>
        <p:sp>
          <p:nvSpPr>
            <p:cNvPr id="40" name="Прямоугольник с двумя скругленными соседними углами 39"/>
            <p:cNvSpPr/>
            <p:nvPr/>
          </p:nvSpPr>
          <p:spPr>
            <a:xfrm rot="5400000">
              <a:off x="4349615" y="-2560640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рямоугольник 40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Жарты ғасырда неше жыл бар? 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Заголовок 1"/>
          <p:cNvSpPr txBox="1">
            <a:spLocks/>
          </p:cNvSpPr>
          <p:nvPr/>
        </p:nvSpPr>
        <p:spPr>
          <a:xfrm>
            <a:off x="2901665" y="404664"/>
            <a:ext cx="350457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kk-KZ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ші топ</a:t>
            </a:r>
            <a:endParaRPr lang="ru-RU" sz="8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09576" y="434743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2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2411413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0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3663" y="4857750"/>
            <a:ext cx="2376487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гул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5715000"/>
            <a:ext cx="43195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07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14763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07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4313"/>
            <a:ext cx="14763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1964127" y="1196752"/>
            <a:ext cx="510620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kk-K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Түйе, бота маң басқан</a:t>
            </a:r>
          </a:p>
          <a:p>
            <a:pPr algn="ctr">
              <a:defRPr/>
            </a:pPr>
            <a:r>
              <a:rPr lang="kk-K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Төрт аяғын тең басқан.</a:t>
            </a:r>
          </a:p>
          <a:p>
            <a:pPr algn="ctr">
              <a:defRPr/>
            </a:pPr>
            <a:r>
              <a:rPr lang="kk-K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Шұнақ құлақ бес ешкі</a:t>
            </a:r>
          </a:p>
          <a:p>
            <a:pPr algn="ctr">
              <a:defRPr/>
            </a:pPr>
            <a:r>
              <a:rPr lang="kk-K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Қос лақпен қос ешкі.</a:t>
            </a:r>
          </a:p>
          <a:p>
            <a:pPr algn="ctr">
              <a:defRPr/>
            </a:pPr>
            <a:r>
              <a:rPr lang="kk-K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Төрт қозылы екі қой</a:t>
            </a:r>
          </a:p>
          <a:p>
            <a:pPr algn="ctr">
              <a:defRPr/>
            </a:pPr>
            <a:r>
              <a:rPr lang="kk-K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Бәрін бірге санап қой.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98725" y="382608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Жұмбақ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”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664303" y="4832881"/>
            <a:ext cx="1039539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74016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7511" y="2683538"/>
            <a:ext cx="5438989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400" b="1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Ойын шарты: дұрыс жауабын тауып,</a:t>
            </a:r>
          </a:p>
          <a:p>
            <a:pPr algn="ctr"/>
            <a:r>
              <a:rPr lang="kk-KZ" sz="2400" b="1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жауабын үш тілде (қазақша,</a:t>
            </a:r>
          </a:p>
          <a:p>
            <a:pPr algn="ctr"/>
            <a:r>
              <a:rPr lang="kk-KZ" sz="2400" b="1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орысша, </a:t>
            </a:r>
            <a:r>
              <a:rPr lang="kk-KZ" sz="2400" b="1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ағылшынша</a:t>
            </a:r>
            <a:r>
              <a:rPr lang="kk-KZ" sz="2400" b="1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айтамыз. </a:t>
            </a:r>
            <a:endParaRPr lang="ru-RU" sz="2400" b="1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0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2411413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0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3663" y="4857750"/>
            <a:ext cx="2376487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гул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5715000"/>
            <a:ext cx="43195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07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07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36797">
            <a:off x="7627938" y="-68263"/>
            <a:ext cx="14763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0" descr="tempimage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1" y="3371326"/>
            <a:ext cx="2434009" cy="10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j0238267"/>
          <p:cNvPicPr>
            <a:picLocks noChangeAspect="1" noChangeArrowheads="1"/>
          </p:cNvPicPr>
          <p:nvPr/>
        </p:nvPicPr>
        <p:blipFill>
          <a:blip r:embed="rId6" cstate="print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4572000"/>
            <a:ext cx="3376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6886777" y="3883867"/>
            <a:ext cx="1744538" cy="857627"/>
            <a:chOff x="2256" y="240"/>
            <a:chExt cx="1296" cy="1028"/>
          </a:xfrm>
        </p:grpSpPr>
        <p:pic>
          <p:nvPicPr>
            <p:cNvPr id="12" name="Picture 4" descr="ag00428_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240"/>
              <a:ext cx="1296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 descr="ag00218_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733"/>
              <a:ext cx="673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Прямоугольник 13"/>
          <p:cNvSpPr/>
          <p:nvPr/>
        </p:nvSpPr>
        <p:spPr>
          <a:xfrm>
            <a:off x="2752966" y="556186"/>
            <a:ext cx="3528530" cy="17543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 бөлім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«Тіл-өнер»</a:t>
            </a:r>
          </a:p>
        </p:txBody>
      </p:sp>
    </p:spTree>
    <p:extLst>
      <p:ext uri="{BB962C8B-B14F-4D97-AF65-F5344CB8AC3E}">
        <p14:creationId xmlns:p14="http://schemas.microsoft.com/office/powerpoint/2010/main" val="7983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4786313" y="2500313"/>
            <a:ext cx="4000500" cy="1857375"/>
          </a:xfrm>
          <a:prstGeom prst="horizontalScroll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30000">
                <a:schemeClr val="accent3">
                  <a:lumMod val="60000"/>
                  <a:lumOff val="40000"/>
                </a:schemeClr>
              </a:gs>
              <a:gs pos="64999">
                <a:schemeClr val="accent5">
                  <a:lumMod val="60000"/>
                  <a:lumOff val="40000"/>
                  <a:alpha val="47000"/>
                </a:schemeClr>
              </a:gs>
              <a:gs pos="89999">
                <a:srgbClr val="FF0000"/>
              </a:gs>
              <a:gs pos="100000">
                <a:srgbClr val="FF8200"/>
              </a:gs>
            </a:gsLst>
            <a:lin ang="81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Отыз тістен шыққан сөз – неше рулы елге тарайды?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786314" y="428604"/>
            <a:ext cx="3857652" cy="1857388"/>
          </a:xfrm>
          <a:prstGeom prst="horizontalScroll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>
                  <a:alpha val="7000"/>
                </a:srgbClr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 құлағы нешеу?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786313" y="4572000"/>
            <a:ext cx="3929062" cy="2000250"/>
          </a:xfrm>
          <a:prstGeom prst="horizontalScroll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20000">
                <a:schemeClr val="accent3">
                  <a:lumMod val="60000"/>
                  <a:lumOff val="40000"/>
                </a:schemeClr>
              </a:gs>
              <a:gs pos="61000">
                <a:schemeClr val="accent3">
                  <a:lumMod val="75000"/>
                </a:schemeClr>
              </a:gs>
              <a:gs pos="61000">
                <a:schemeClr val="accent3">
                  <a:lumMod val="75000"/>
                </a:schemeClr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Қабат-қабат қаттама, ақылың болса  аттама 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000125" y="6000750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қалам, ручка,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</a:t>
            </a: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5286375" y="6429375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кітап, книга, </a:t>
            </a:r>
            <a:r>
              <a:rPr lang="en-US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book</a:t>
            </a: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5143500" y="4286250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отыз, тридцать, </a:t>
            </a:r>
            <a:r>
              <a:rPr lang="en-US" sz="20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soty</a:t>
            </a: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5143500" y="2214563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елу, пятьдесят, </a:t>
            </a:r>
            <a:r>
              <a:rPr lang="en-US" sz="20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Fivty</a:t>
            </a: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12285" y="0"/>
            <a:ext cx="4000500" cy="1928813"/>
          </a:xfrm>
          <a:prstGeom prst="horizontalScroll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 өзінде бас та, қас та, мойын да,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Ұзындығы жазулы тұр бойында. 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12285" y="2143125"/>
            <a:ext cx="4000500" cy="1714500"/>
          </a:xfrm>
          <a:prstGeom prst="horizontalScrol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Түйеқұс таразыда бір аяғымен тұрғанда 12 кг. Тартады. Ал егер екі аяғымен тұрса, қанша тартады? 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12285" y="4071938"/>
            <a:ext cx="3857625" cy="1928812"/>
          </a:xfrm>
          <a:prstGeom prst="horizontalScroll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 сөйлей білмейді, салған ізі сөйлейді.</a:t>
            </a: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969472" y="1785938"/>
            <a:ext cx="3286125" cy="428625"/>
          </a:xfrm>
          <a:prstGeom prst="notchedRightArrow">
            <a:avLst>
              <a:gd name="adj1" fmla="val 693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сызғыш, линейка, </a:t>
            </a:r>
            <a:r>
              <a:rPr lang="en-US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ruler</a:t>
            </a: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898035" y="3786188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екі, двенадцать,  </a:t>
            </a:r>
            <a:r>
              <a:rPr lang="en-US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tweive</a:t>
            </a: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29437" y="75497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5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0" descr="tempimag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357813"/>
            <a:ext cx="15716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0" descr="tempimag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86375"/>
            <a:ext cx="1571625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596" y="357166"/>
            <a:ext cx="8215369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8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ІІІ бөлім “ДОДА”</a:t>
            </a:r>
            <a:endParaRPr lang="ru-RU" sz="4800" b="1" dirty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21" y="1700808"/>
            <a:ext cx="8929718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 </a:t>
            </a:r>
            <a:r>
              <a:rPr lang="ru-RU" sz="36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бөлікке</a:t>
            </a:r>
            <a:endParaRPr lang="ru-RU" sz="3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бөлінген, әр бөлікте сұрақтардың</a:t>
            </a:r>
          </a:p>
          <a:p>
            <a:pPr algn="ctr">
              <a:defRPr/>
            </a:pPr>
            <a:r>
              <a:rPr lang="kk-KZ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қиындығына байланысты тиісті</a:t>
            </a:r>
          </a:p>
          <a:p>
            <a:pPr algn="ctr">
              <a:defRPr/>
            </a:pPr>
            <a:r>
              <a:rPr lang="kk-KZ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ұпай санымен берілген</a:t>
            </a:r>
            <a:endParaRPr lang="ru-RU" sz="3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395536" y="404664"/>
            <a:ext cx="5049067" cy="1747273"/>
          </a:xfrm>
          <a:prstGeom prst="homePlate">
            <a:avLst/>
          </a:prstGeom>
          <a:solidFill>
            <a:srgbClr val="FF33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Пятиугольник 8"/>
          <p:cNvSpPr/>
          <p:nvPr/>
        </p:nvSpPr>
        <p:spPr>
          <a:xfrm>
            <a:off x="429321" y="4346023"/>
            <a:ext cx="5015284" cy="1747273"/>
          </a:xfrm>
          <a:prstGeom prst="homePlate">
            <a:avLst/>
          </a:prstGeom>
          <a:solidFill>
            <a:srgbClr val="FF33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Пятиугольник 9"/>
          <p:cNvSpPr/>
          <p:nvPr/>
        </p:nvSpPr>
        <p:spPr>
          <a:xfrm>
            <a:off x="399480" y="2401807"/>
            <a:ext cx="5045124" cy="1747273"/>
          </a:xfrm>
          <a:prstGeom prst="homePlate">
            <a:avLst/>
          </a:prstGeom>
          <a:solidFill>
            <a:srgbClr val="FF33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457287" y="900009"/>
            <a:ext cx="440274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Ақбота</a:t>
            </a:r>
            <a:r>
              <a:rPr lang="kk-K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 есептері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1908" y="2852936"/>
            <a:ext cx="463524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Кенгуру</a:t>
            </a: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есептері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2706" y="4634848"/>
            <a:ext cx="3957558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noProof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Викториналық</a:t>
            </a:r>
            <a:r>
              <a:rPr lang="ru-RU" sz="3200" b="1" cap="all" noProof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noProof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сұрақтар</a:t>
            </a:r>
          </a:p>
        </p:txBody>
      </p:sp>
      <p:sp>
        <p:nvSpPr>
          <p:cNvPr id="14" name="Овал 13"/>
          <p:cNvSpPr/>
          <p:nvPr/>
        </p:nvSpPr>
        <p:spPr>
          <a:xfrm>
            <a:off x="4860032" y="828300"/>
            <a:ext cx="900000" cy="90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Овал 14"/>
          <p:cNvSpPr/>
          <p:nvPr/>
        </p:nvSpPr>
        <p:spPr>
          <a:xfrm>
            <a:off x="4860032" y="4877630"/>
            <a:ext cx="900000" cy="90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>
          <a:xfrm>
            <a:off x="4860032" y="2821709"/>
            <a:ext cx="900000" cy="90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Овал 16"/>
          <p:cNvSpPr/>
          <p:nvPr/>
        </p:nvSpPr>
        <p:spPr>
          <a:xfrm>
            <a:off x="5623469" y="738300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Овал 17"/>
          <p:cNvSpPr/>
          <p:nvPr/>
        </p:nvSpPr>
        <p:spPr>
          <a:xfrm>
            <a:off x="5623469" y="4787630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Овал 18"/>
          <p:cNvSpPr/>
          <p:nvPr/>
        </p:nvSpPr>
        <p:spPr>
          <a:xfrm>
            <a:off x="5623469" y="2735443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Овал 19"/>
          <p:cNvSpPr/>
          <p:nvPr/>
        </p:nvSpPr>
        <p:spPr>
          <a:xfrm>
            <a:off x="6559573" y="623952"/>
            <a:ext cx="1260000" cy="12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Овал 20"/>
          <p:cNvSpPr/>
          <p:nvPr/>
        </p:nvSpPr>
        <p:spPr>
          <a:xfrm>
            <a:off x="6559573" y="4697630"/>
            <a:ext cx="1260000" cy="12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Овал 21"/>
          <p:cNvSpPr/>
          <p:nvPr/>
        </p:nvSpPr>
        <p:spPr>
          <a:xfrm>
            <a:off x="6559573" y="2645443"/>
            <a:ext cx="1260000" cy="12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Овал 22"/>
          <p:cNvSpPr/>
          <p:nvPr/>
        </p:nvSpPr>
        <p:spPr>
          <a:xfrm>
            <a:off x="7648852" y="533952"/>
            <a:ext cx="1440000" cy="144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Овал 23"/>
          <p:cNvSpPr/>
          <p:nvPr/>
        </p:nvSpPr>
        <p:spPr>
          <a:xfrm>
            <a:off x="7648852" y="4607630"/>
            <a:ext cx="1440000" cy="144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Овал 24"/>
          <p:cNvSpPr/>
          <p:nvPr/>
        </p:nvSpPr>
        <p:spPr>
          <a:xfrm>
            <a:off x="7648852" y="2551709"/>
            <a:ext cx="1440000" cy="144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Прямоугольник 25"/>
          <p:cNvSpPr/>
          <p:nvPr/>
        </p:nvSpPr>
        <p:spPr>
          <a:xfrm>
            <a:off x="4957364" y="920914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796136" y="892784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04248" y="892784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028384" y="910048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969742" y="292150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808514" y="289337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16626" y="289337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040762" y="2910634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969742" y="500418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808514" y="497605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816626" y="497605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40762" y="4993314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8269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000125" y="285750"/>
            <a:ext cx="7286625" cy="1571625"/>
          </a:xfrm>
          <a:prstGeom prst="wav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714356"/>
            <a:ext cx="5286412" cy="646331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Ақбота</a:t>
            </a:r>
            <a:r>
              <a:rPr lang="ru-RU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есептері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62080932"/>
              </p:ext>
            </p:extLst>
          </p:nvPr>
        </p:nvGraphicFramePr>
        <p:xfrm>
          <a:off x="250000" y="1379439"/>
          <a:ext cx="878687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Цилиндр 4"/>
          <p:cNvSpPr/>
          <p:nvPr/>
        </p:nvSpPr>
        <p:spPr>
          <a:xfrm>
            <a:off x="1785918" y="5949280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6" name="Цилиндр 5"/>
          <p:cNvSpPr/>
          <p:nvPr/>
        </p:nvSpPr>
        <p:spPr>
          <a:xfrm>
            <a:off x="3614325" y="5954960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" name="Цилиндр 6"/>
          <p:cNvSpPr/>
          <p:nvPr/>
        </p:nvSpPr>
        <p:spPr>
          <a:xfrm>
            <a:off x="5501921" y="5954960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8" name="Цилиндр 7"/>
          <p:cNvSpPr/>
          <p:nvPr/>
        </p:nvSpPr>
        <p:spPr>
          <a:xfrm>
            <a:off x="7524328" y="5954960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39831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857250" y="0"/>
            <a:ext cx="7072313" cy="1071563"/>
          </a:xfrm>
          <a:prstGeom prst="horizontalScroll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88640"/>
            <a:ext cx="5500726" cy="7143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Кенгуру</a:t>
            </a:r>
            <a:r>
              <a:rPr lang="ru-RU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 есептері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42844" y="1531643"/>
            <a:ext cx="8858312" cy="926100"/>
            <a:chOff x="0" y="423008"/>
            <a:chExt cx="8858312" cy="92610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0" y="423008"/>
              <a:ext cx="8858312" cy="9261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0" y="423008"/>
              <a:ext cx="8858312" cy="9261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503" tIns="583184" rIns="687503" bIns="113792" numCol="1" spcCol="1270" anchor="t" anchorCtr="0">
              <a:noAutofit/>
            </a:bodyPr>
            <a:lstStyle/>
            <a:p>
              <a:pPr marL="0" lvl="1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1600" kern="1200" dirty="0">
                  <a:latin typeface="Times New Roman" pitchFamily="18" charset="0"/>
                  <a:cs typeface="Times New Roman" pitchFamily="18" charset="0"/>
                </a:rPr>
                <a:t>А) 27          б) 28                 с) 31                 д) 33                       е) 56 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85759" y="1118363"/>
            <a:ext cx="6200818" cy="826560"/>
            <a:chOff x="442915" y="9728"/>
            <a:chExt cx="6200818" cy="826560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442915" y="9728"/>
              <a:ext cx="6200818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6"/>
            <p:cNvSpPr/>
            <p:nvPr/>
          </p:nvSpPr>
          <p:spPr>
            <a:xfrm>
              <a:off x="483264" y="50077"/>
              <a:ext cx="6120120" cy="745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6" tIns="0" rIns="23437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kern="1200" dirty="0">
                  <a:latin typeface="Times New Roman" pitchFamily="18" charset="0"/>
                  <a:cs typeface="Times New Roman" pitchFamily="18" charset="0"/>
                </a:rPr>
                <a:t>Қояндар жанұясының үш мүшесі барлығы 73 сәбізді жеп қойған. Әкесі шешесіне қарағанда 5 сәбізді артық жеген. Ал баласы Банни 12 сәбіз жеген, шешесі неше сәбіз жеген?       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42844" y="3022224"/>
            <a:ext cx="8858312" cy="926100"/>
            <a:chOff x="0" y="1913589"/>
            <a:chExt cx="8858312" cy="92610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0" y="1913589"/>
              <a:ext cx="8858312" cy="9261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0" y="1913589"/>
              <a:ext cx="8858312" cy="9261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503" tIns="583184" rIns="687503" bIns="113792" numCol="1" spcCol="1270" anchor="t" anchorCtr="0">
              <a:noAutofit/>
            </a:bodyPr>
            <a:lstStyle/>
            <a:p>
              <a:pPr marL="0" lvl="1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1600" kern="1200" dirty="0">
                  <a:latin typeface="Times New Roman" pitchFamily="18" charset="0"/>
                  <a:cs typeface="Times New Roman" pitchFamily="18" charset="0"/>
                </a:rPr>
                <a:t>А) 6           б) 10                   с) 16                  д) 20                     е) 32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85759" y="2608943"/>
            <a:ext cx="6200818" cy="826560"/>
            <a:chOff x="442915" y="1500308"/>
            <a:chExt cx="6200818" cy="826560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442915" y="1500308"/>
              <a:ext cx="6200818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10"/>
            <p:cNvSpPr/>
            <p:nvPr/>
          </p:nvSpPr>
          <p:spPr>
            <a:xfrm>
              <a:off x="483264" y="1540657"/>
              <a:ext cx="6120120" cy="745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6" tIns="0" rIns="23437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kern="1200" dirty="0">
                  <a:latin typeface="Times New Roman" pitchFamily="18" charset="0"/>
                  <a:cs typeface="Times New Roman" pitchFamily="18" charset="0"/>
                </a:rPr>
                <a:t>Айдар қағаз парақты 5 рет бүктеді, сосын ол бүктеген қағазды тескен. Қағаз парақты қайта жазғанда неше тесік шығады?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42844" y="4512804"/>
            <a:ext cx="8858312" cy="882000"/>
            <a:chOff x="0" y="3404169"/>
            <a:chExt cx="8858312" cy="882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0" y="3404169"/>
              <a:ext cx="8858312" cy="882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0" y="3404169"/>
              <a:ext cx="8858312" cy="88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503" tIns="583184" rIns="687503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1600" kern="12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А) 999       б) 99</a:t>
              </a:r>
              <a:r>
                <a:rPr lang="kk-KZ" sz="1600" kern="1200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 </a:t>
              </a:r>
              <a:r>
                <a:rPr lang="kk-KZ" sz="1600" kern="12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 с) (9</a:t>
              </a:r>
              <a:r>
                <a:rPr lang="kk-KZ" sz="1600" kern="1200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</a:t>
              </a:r>
              <a:r>
                <a:rPr lang="kk-KZ" sz="1600" kern="12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kk-KZ" sz="1600" kern="1200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              </a:t>
              </a:r>
              <a:r>
                <a:rPr lang="kk-KZ" sz="1600" kern="12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д) 9</a:t>
              </a:r>
              <a:r>
                <a:rPr lang="kk-KZ" sz="1600" kern="1200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99</a:t>
              </a:r>
              <a:r>
                <a:rPr lang="kk-KZ" sz="1600" kern="12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   е) 99</a:t>
              </a:r>
              <a:r>
                <a:rPr lang="kk-KZ" sz="1600" kern="1200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</a:t>
              </a:r>
              <a:endParaRPr lang="kk-KZ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85759" y="4099523"/>
            <a:ext cx="6200818" cy="826560"/>
            <a:chOff x="442915" y="2990888"/>
            <a:chExt cx="6200818" cy="82656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42915" y="2990888"/>
              <a:ext cx="6200818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14"/>
            <p:cNvSpPr/>
            <p:nvPr/>
          </p:nvSpPr>
          <p:spPr>
            <a:xfrm>
              <a:off x="483264" y="3031237"/>
              <a:ext cx="6120120" cy="745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6" tIns="0" rIns="23437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kk-KZ" sz="16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Мына сандардың ең үлкені қайсысы?</a:t>
              </a:r>
              <a:endParaRPr lang="kk-KZ" sz="16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2844" y="5959284"/>
            <a:ext cx="8858312" cy="926100"/>
            <a:chOff x="0" y="4850649"/>
            <a:chExt cx="8858312" cy="9261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4850649"/>
              <a:ext cx="8858312" cy="9261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0" y="4850649"/>
              <a:ext cx="8858312" cy="9261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503" tIns="583184" rIns="687503" bIns="113792" numCol="1" spcCol="1270" anchor="t" anchorCtr="0">
              <a:noAutofit/>
            </a:bodyPr>
            <a:lstStyle/>
            <a:p>
              <a:pPr marL="0" lvl="1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1600" kern="1200" dirty="0">
                  <a:latin typeface="Times New Roman" pitchFamily="18" charset="0"/>
                  <a:cs typeface="Times New Roman" pitchFamily="18" charset="0"/>
                </a:rPr>
                <a:t>А)0             б) 1             с)шексіз сан             д) аралас сан       е) бүтін сан  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85759" y="5546004"/>
            <a:ext cx="6200818" cy="826560"/>
            <a:chOff x="442915" y="4437369"/>
            <a:chExt cx="6200818" cy="82656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42915" y="4437369"/>
              <a:ext cx="6200818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18"/>
            <p:cNvSpPr/>
            <p:nvPr/>
          </p:nvSpPr>
          <p:spPr>
            <a:xfrm>
              <a:off x="483264" y="4477718"/>
              <a:ext cx="6120120" cy="745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6" tIns="0" rIns="234376" bIns="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kern="1200" dirty="0">
                  <a:solidFill>
                    <a:schemeClr val="bg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Ең кіші  натурал сан</a:t>
              </a:r>
              <a:endParaRPr lang="kk-KZ" sz="16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Цилиндр 29"/>
          <p:cNvSpPr/>
          <p:nvPr/>
        </p:nvSpPr>
        <p:spPr>
          <a:xfrm>
            <a:off x="7524328" y="1634653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31" name="Цилиндр 30"/>
          <p:cNvSpPr/>
          <p:nvPr/>
        </p:nvSpPr>
        <p:spPr>
          <a:xfrm>
            <a:off x="7524328" y="3125234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32" name="Цилиндр 31"/>
          <p:cNvSpPr/>
          <p:nvPr/>
        </p:nvSpPr>
        <p:spPr>
          <a:xfrm>
            <a:off x="7524328" y="4593764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33" name="Цилиндр 32"/>
          <p:cNvSpPr/>
          <p:nvPr/>
        </p:nvSpPr>
        <p:spPr>
          <a:xfrm>
            <a:off x="7524328" y="6062294"/>
            <a:ext cx="985882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</p:spTree>
    <p:extLst>
      <p:ext uri="{BB962C8B-B14F-4D97-AF65-F5344CB8AC3E}">
        <p14:creationId xmlns:p14="http://schemas.microsoft.com/office/powerpoint/2010/main" val="19551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755576" y="285728"/>
            <a:ext cx="7643866" cy="923330"/>
          </a:xfrm>
          <a:prstGeom prst="rect">
            <a:avLst/>
          </a:prstGeom>
          <a:solidFill>
            <a:srgbClr val="FF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Wave1">
              <a:avLst>
                <a:gd name="adj1" fmla="val 9499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 к т о р и н а л ы қ   с ұ р а қ т а р  </a:t>
            </a:r>
            <a:r>
              <a:rPr lang="kk-KZ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endParaRPr lang="kk-KZ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1373562"/>
              </p:ext>
            </p:extLst>
          </p:nvPr>
        </p:nvGraphicFramePr>
        <p:xfrm>
          <a:off x="357158" y="857232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4613066"/>
            <a:ext cx="44114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63" y="3929063"/>
            <a:ext cx="1928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r>
              <a:rPr lang="kk-KZ" b="1" dirty="0">
                <a:latin typeface="Times New Roman" pitchFamily="18" charset="0"/>
                <a:cs typeface="Times New Roman" pitchFamily="18" charset="0"/>
              </a:rPr>
              <a:t>...рет өлшеп,</a:t>
            </a:r>
          </a:p>
          <a:p>
            <a:pPr marL="342900" indent="-342900" eaLnBrk="0" hangingPunct="0"/>
            <a:r>
              <a:rPr lang="kk-KZ" b="1" dirty="0">
                <a:latin typeface="Times New Roman" pitchFamily="18" charset="0"/>
                <a:cs typeface="Times New Roman" pitchFamily="18" charset="0"/>
              </a:rPr>
              <a:t>.... рет кес.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3645080"/>
            <a:ext cx="720000" cy="50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727604"/>
            <a:ext cx="720000" cy="50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84248" y="2147396"/>
            <a:ext cx="720000" cy="50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5013176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бір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20" y="5661248"/>
            <a:ext cx="7921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мың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4005064"/>
            <a:ext cx="6602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жеті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45904" y="432503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бір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308758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бір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400506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жүз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64288" y="258358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бір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660192" y="3375620"/>
            <a:ext cx="7921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мың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3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referatikz.ru/skrinwottar/matem11/ehrudit_zijatkerlik_sajys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7212" y="-384492"/>
            <a:ext cx="10258425" cy="7626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92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857224" y="2928934"/>
            <a:ext cx="3071834" cy="3357586"/>
          </a:xfrm>
          <a:prstGeom prst="smileyFace">
            <a:avLst/>
          </a:prstGeom>
          <a:solidFill>
            <a:srgbClr val="FF33CC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3" name="Выноска-облако 2"/>
          <p:cNvSpPr/>
          <p:nvPr/>
        </p:nvSpPr>
        <p:spPr>
          <a:xfrm>
            <a:off x="3707904" y="620688"/>
            <a:ext cx="5436096" cy="2879750"/>
          </a:xfrm>
          <a:prstGeom prst="cloudCallout">
            <a:avLst>
              <a:gd name="adj1" fmla="val -52980"/>
              <a:gd name="adj2" fmla="val 13504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4000" b="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бөлім   «Тапқырлық»</a:t>
            </a:r>
          </a:p>
        </p:txBody>
      </p:sp>
    </p:spTree>
    <p:extLst>
      <p:ext uri="{BB962C8B-B14F-4D97-AF65-F5344CB8AC3E}">
        <p14:creationId xmlns:p14="http://schemas.microsoft.com/office/powerpoint/2010/main" val="6039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48264" y="267494"/>
            <a:ext cx="1738536" cy="69951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84632" indent="0">
              <a:buNone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r>
              <a:rPr lang="ru-RU" sz="16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kk-KZ" sz="16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руглая лента лицом вверх 2"/>
          <p:cNvSpPr/>
          <p:nvPr/>
        </p:nvSpPr>
        <p:spPr>
          <a:xfrm>
            <a:off x="571472" y="857232"/>
            <a:ext cx="7786742" cy="4357718"/>
          </a:xfrm>
          <a:prstGeom prst="ellipseRibbon2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Квадрат  үстелді </a:t>
            </a:r>
          </a:p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айнала төрт адам отыра </a:t>
            </a:r>
          </a:p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алады (әр жағына  бір-бірден). </a:t>
            </a:r>
          </a:p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Мектепте дәл осындай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үстелді</a:t>
            </a:r>
          </a:p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жалғап  бір қатарға қойып, </a:t>
            </a:r>
          </a:p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ұзын  үстел  құрды. Осы</a:t>
            </a:r>
          </a:p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үстелді айнала  қанша </a:t>
            </a:r>
          </a:p>
          <a:p>
            <a:pPr algn="ctr" eaLnBrk="0" hangingPunct="0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адам  отыра алады?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142976" y="5373216"/>
            <a:ext cx="7143800" cy="1484784"/>
          </a:xfrm>
          <a:prstGeom prst="notchedRightArrow">
            <a:avLst>
              <a:gd name="adj1" fmla="val 69394"/>
              <a:gd name="adj2" fmla="val 50000"/>
            </a:avLst>
          </a:prstGeom>
          <a:solidFill>
            <a:srgbClr val="FF33CC"/>
          </a:solidFill>
          <a:scene3d>
            <a:camera prst="orthographicFront"/>
            <a:lightRig rig="glow" dir="tl">
              <a:rot lat="0" lon="0" rev="540000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kk-KZ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адам</a:t>
            </a:r>
            <a:endParaRPr lang="kk-KZ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G00174_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642938"/>
            <a:ext cx="2143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829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642938" y="285750"/>
            <a:ext cx="8501062" cy="6072188"/>
          </a:xfrm>
          <a:prstGeom prst="sun">
            <a:avLst/>
          </a:prstGeom>
          <a:solidFill>
            <a:srgbClr val="FFCC00">
              <a:alpha val="98824"/>
            </a:srgbClr>
          </a:solidFill>
          <a:ln>
            <a:solidFill>
              <a:srgbClr val="FFC000">
                <a:alpha val="65000"/>
              </a:srgbClr>
            </a:solidFill>
          </a:ln>
          <a:effectLst>
            <a:outerShdw blurRad="292100" dist="139700" dir="1500000" sx="112000" sy="112000" algn="ct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2500306"/>
            <a:ext cx="4000528" cy="1754326"/>
          </a:xfrm>
          <a:prstGeom prst="rect">
            <a:avLst/>
          </a:prstGeom>
          <a:noFill/>
          <a:effectLst/>
        </p:spPr>
        <p:txBody>
          <a:bodyPr>
            <a:prstTxWarp prst="textPlain">
              <a:avLst>
                <a:gd name="adj" fmla="val 51386"/>
              </a:avLst>
            </a:prstTxWarp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бөлім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ЖОРҒА</a:t>
            </a:r>
            <a:r>
              <a:rPr lang="ru-RU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49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35596" y="1680908"/>
            <a:ext cx="7272808" cy="1224136"/>
            <a:chOff x="0" y="0"/>
            <a:chExt cx="4945757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0"/>
              <a:ext cx="4945757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29093" y="29093"/>
              <a:ext cx="4887571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800" kern="1200" dirty="0">
                  <a:latin typeface="Times New Roman" pitchFamily="18" charset="0"/>
                  <a:cs typeface="Times New Roman" pitchFamily="18" charset="0"/>
                </a:rPr>
                <a:t>Шеңбер бойындағы кез – келген нүктені центрмен қосатын кесінді.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724393" y="3297907"/>
            <a:ext cx="3695215" cy="595964"/>
            <a:chOff x="4929214" y="0"/>
            <a:chExt cx="3695215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трелка вправо 5"/>
            <p:cNvSpPr/>
            <p:nvPr/>
          </p:nvSpPr>
          <p:spPr>
            <a:xfrm>
              <a:off x="4929214" y="0"/>
              <a:ext cx="3695215" cy="595964"/>
            </a:xfrm>
            <a:prstGeom prst="rightArrow">
              <a:avLst>
                <a:gd name="adj1" fmla="val 100000"/>
                <a:gd name="adj2" fmla="val 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трелка вправо 4"/>
            <p:cNvSpPr/>
            <p:nvPr/>
          </p:nvSpPr>
          <p:spPr>
            <a:xfrm>
              <a:off x="4929214" y="74496"/>
              <a:ext cx="3471729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0" lvl="1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3000" b="1" kern="1200" dirty="0">
                  <a:ln/>
                  <a:solidFill>
                    <a:schemeClr val="accent3"/>
                  </a:solidFill>
                  <a:latin typeface="+mn-lt"/>
                </a:rPr>
                <a:t>радиус</a:t>
              </a:r>
              <a:endParaRPr lang="ru-RU" sz="3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635896" y="5569340"/>
            <a:ext cx="3671918" cy="595964"/>
            <a:chOff x="4972070" y="657981"/>
            <a:chExt cx="3671918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трелка вправо 8"/>
            <p:cNvSpPr/>
            <p:nvPr/>
          </p:nvSpPr>
          <p:spPr>
            <a:xfrm>
              <a:off x="4972070" y="657981"/>
              <a:ext cx="3671918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трелка вправо 4"/>
            <p:cNvSpPr/>
            <p:nvPr/>
          </p:nvSpPr>
          <p:spPr>
            <a:xfrm>
              <a:off x="4972070" y="732477"/>
              <a:ext cx="3448432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3000" b="1" kern="1200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+mn-lt"/>
                </a:rPr>
                <a:t>өзара жай сан</a:t>
              </a:r>
              <a:endParaRPr lang="ru-RU" sz="30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935596" y="4407262"/>
            <a:ext cx="4972062" cy="595964"/>
            <a:chOff x="8" y="657981"/>
            <a:chExt cx="4972062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" y="657981"/>
              <a:ext cx="4972062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6"/>
            <p:cNvSpPr/>
            <p:nvPr/>
          </p:nvSpPr>
          <p:spPr>
            <a:xfrm>
              <a:off x="29101" y="687074"/>
              <a:ext cx="4913876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>
                  <a:latin typeface="Times New Roman" pitchFamily="18" charset="0"/>
                  <a:cs typeface="Times New Roman" pitchFamily="18" charset="0"/>
                </a:rPr>
                <a:t>Ортақ бөлгіші 1-ге тең сан. </a:t>
              </a: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3095836" y="404664"/>
            <a:ext cx="2952327" cy="64807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ші топ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80312" y="359368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68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220562" y="1842337"/>
            <a:ext cx="3671918" cy="595964"/>
            <a:chOff x="4972070" y="1313543"/>
            <a:chExt cx="3671918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трелка вправо 5"/>
            <p:cNvSpPr/>
            <p:nvPr/>
          </p:nvSpPr>
          <p:spPr>
            <a:xfrm>
              <a:off x="4972070" y="1313543"/>
              <a:ext cx="3671918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трелка вправо 4"/>
            <p:cNvSpPr/>
            <p:nvPr/>
          </p:nvSpPr>
          <p:spPr>
            <a:xfrm>
              <a:off x="4972070" y="1388039"/>
              <a:ext cx="3448432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3000" b="1" kern="1200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+mn-lt"/>
                </a:rPr>
                <a:t>Натурал</a:t>
              </a:r>
              <a:endParaRPr lang="ru-RU" sz="3000" kern="1200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24102" y="1009821"/>
            <a:ext cx="4972062" cy="595964"/>
            <a:chOff x="8" y="1313543"/>
            <a:chExt cx="4972062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8" y="1313543"/>
              <a:ext cx="4972062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6"/>
            <p:cNvSpPr/>
            <p:nvPr/>
          </p:nvSpPr>
          <p:spPr>
            <a:xfrm>
              <a:off x="29101" y="1342636"/>
              <a:ext cx="4913876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Санауда қолданылатын сандар?  </a:t>
              </a:r>
              <a:endParaRPr lang="kk-KZ" sz="1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203366" y="3358581"/>
            <a:ext cx="3671918" cy="595964"/>
            <a:chOff x="4972070" y="1969104"/>
            <a:chExt cx="3671918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трелка вправо 17"/>
            <p:cNvSpPr/>
            <p:nvPr/>
          </p:nvSpPr>
          <p:spPr>
            <a:xfrm>
              <a:off x="4972070" y="1969104"/>
              <a:ext cx="3671918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трелка вправо 4"/>
            <p:cNvSpPr/>
            <p:nvPr/>
          </p:nvSpPr>
          <p:spPr>
            <a:xfrm>
              <a:off x="4972070" y="2043600"/>
              <a:ext cx="3448432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3000" b="1" kern="1200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+mn-lt"/>
                </a:rPr>
                <a:t>натурал сан</a:t>
              </a:r>
              <a:endParaRPr lang="ru-RU" sz="30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51520" y="2708920"/>
            <a:ext cx="4972062" cy="595964"/>
            <a:chOff x="8" y="1969104"/>
            <a:chExt cx="4972062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8" y="1969104"/>
              <a:ext cx="4972062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6"/>
            <p:cNvSpPr/>
            <p:nvPr/>
          </p:nvSpPr>
          <p:spPr>
            <a:xfrm>
              <a:off x="29101" y="1998197"/>
              <a:ext cx="4913876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>
                  <a:latin typeface="Times New Roman" pitchFamily="18" charset="0"/>
                  <a:cs typeface="Times New Roman" pitchFamily="18" charset="0"/>
                </a:rPr>
                <a:t>Заттарды санағанда қолданылатын сан. 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169755" y="4630394"/>
            <a:ext cx="3646686" cy="595964"/>
            <a:chOff x="4991360" y="2624665"/>
            <a:chExt cx="3646686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Стрелка вправо 13"/>
            <p:cNvSpPr/>
            <p:nvPr/>
          </p:nvSpPr>
          <p:spPr>
            <a:xfrm>
              <a:off x="4991360" y="2624665"/>
              <a:ext cx="3646686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трелка вправо 8"/>
            <p:cNvSpPr/>
            <p:nvPr/>
          </p:nvSpPr>
          <p:spPr>
            <a:xfrm>
              <a:off x="4991360" y="2699161"/>
              <a:ext cx="3423200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3000" b="1" kern="120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иә</a:t>
              </a:r>
              <a:endParaRPr lang="ru-RU" sz="30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98928" y="3905126"/>
            <a:ext cx="4985409" cy="595964"/>
            <a:chOff x="0" y="2643206"/>
            <a:chExt cx="4985409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2643206"/>
              <a:ext cx="4985409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10"/>
            <p:cNvSpPr/>
            <p:nvPr/>
          </p:nvSpPr>
          <p:spPr>
            <a:xfrm>
              <a:off x="29093" y="2672299"/>
              <a:ext cx="4927223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>
                  <a:latin typeface="Times New Roman" pitchFamily="18" charset="0"/>
                  <a:cs typeface="Times New Roman" pitchFamily="18" charset="0"/>
                </a:rPr>
                <a:t>369 саны 3-ке бөліне ме?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13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278026" y="1203975"/>
            <a:ext cx="3656816" cy="595964"/>
            <a:chOff x="4985942" y="3280227"/>
            <a:chExt cx="3656816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0" name="Стрелка вправо 29"/>
            <p:cNvSpPr/>
            <p:nvPr/>
          </p:nvSpPr>
          <p:spPr>
            <a:xfrm>
              <a:off x="4985942" y="3280227"/>
              <a:ext cx="3656816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Стрелка вправо 4"/>
            <p:cNvSpPr/>
            <p:nvPr/>
          </p:nvSpPr>
          <p:spPr>
            <a:xfrm>
              <a:off x="4985942" y="3354723"/>
              <a:ext cx="3433330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3000" b="1" kern="1200" dirty="0">
                  <a:ln w="11430"/>
                  <a:solidFill>
                    <a:schemeClr val="accent3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+mn-lt"/>
                </a:rPr>
                <a:t>1</a:t>
              </a:r>
              <a:endParaRPr lang="ru-RU" sz="3000" kern="12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79263" y="764704"/>
            <a:ext cx="4984703" cy="595964"/>
            <a:chOff x="1238" y="3280227"/>
            <a:chExt cx="4984703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238" y="3280227"/>
              <a:ext cx="4984703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6"/>
            <p:cNvSpPr/>
            <p:nvPr/>
          </p:nvSpPr>
          <p:spPr>
            <a:xfrm>
              <a:off x="30331" y="3309320"/>
              <a:ext cx="4926517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>
                  <a:latin typeface="Times New Roman" pitchFamily="18" charset="0"/>
                  <a:cs typeface="Times New Roman" pitchFamily="18" charset="0"/>
                </a:rPr>
                <a:t>Қабырғасы 1-ге тең квадраттың ауданы неге тең? 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5264010" y="2250760"/>
            <a:ext cx="3656816" cy="595964"/>
            <a:chOff x="4986844" y="3935788"/>
            <a:chExt cx="3656816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Стрелка вправо 25"/>
            <p:cNvSpPr/>
            <p:nvPr/>
          </p:nvSpPr>
          <p:spPr>
            <a:xfrm>
              <a:off x="4986844" y="3935788"/>
              <a:ext cx="3656816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трелка вправо 8"/>
            <p:cNvSpPr/>
            <p:nvPr/>
          </p:nvSpPr>
          <p:spPr>
            <a:xfrm>
              <a:off x="4986844" y="4010284"/>
              <a:ext cx="3433330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2400" b="1" kern="120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Сол санға</a:t>
              </a:r>
              <a:endParaRPr lang="kk-KZ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21413" y="1799939"/>
            <a:ext cx="4986507" cy="595964"/>
            <a:chOff x="336" y="3935788"/>
            <a:chExt cx="4986507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336" y="3935788"/>
              <a:ext cx="4986507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10"/>
            <p:cNvSpPr/>
            <p:nvPr/>
          </p:nvSpPr>
          <p:spPr>
            <a:xfrm>
              <a:off x="29429" y="3964881"/>
              <a:ext cx="4928321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Санның ең үлкен бөлгіші неге тең?  </a:t>
              </a:r>
              <a:r>
                <a:rPr lang="kk-KZ" sz="1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301174" y="3263901"/>
            <a:ext cx="3616297" cy="595964"/>
            <a:chOff x="5023922" y="4591349"/>
            <a:chExt cx="3616297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2" name="Стрелка вправо 21"/>
            <p:cNvSpPr/>
            <p:nvPr/>
          </p:nvSpPr>
          <p:spPr>
            <a:xfrm>
              <a:off x="5023922" y="4591349"/>
              <a:ext cx="3616297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трелка вправо 12"/>
            <p:cNvSpPr/>
            <p:nvPr/>
          </p:nvSpPr>
          <p:spPr>
            <a:xfrm>
              <a:off x="5023922" y="4665845"/>
              <a:ext cx="3392811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2400" b="1" kern="120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Тақ сандар</a:t>
              </a:r>
              <a:endParaRPr lang="ru-RU" sz="2400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58683" y="2818034"/>
            <a:ext cx="5020144" cy="595964"/>
            <a:chOff x="3778" y="4591349"/>
            <a:chExt cx="5020144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3778" y="4591349"/>
              <a:ext cx="5020144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14"/>
            <p:cNvSpPr/>
            <p:nvPr/>
          </p:nvSpPr>
          <p:spPr>
            <a:xfrm>
              <a:off x="32871" y="4620442"/>
              <a:ext cx="4961958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2-ге бөлінбейтін  сандар не деп аталады?    </a:t>
              </a:r>
              <a:r>
                <a:rPr lang="kk-KZ" sz="1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296109" y="4306838"/>
            <a:ext cx="3611232" cy="595964"/>
            <a:chOff x="5031305" y="5246911"/>
            <a:chExt cx="3611232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трелка вправо 17"/>
            <p:cNvSpPr/>
            <p:nvPr/>
          </p:nvSpPr>
          <p:spPr>
            <a:xfrm>
              <a:off x="5031305" y="5246911"/>
              <a:ext cx="3611232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трелка вправо 16"/>
            <p:cNvSpPr/>
            <p:nvPr/>
          </p:nvSpPr>
          <p:spPr>
            <a:xfrm>
              <a:off x="5031305" y="5321407"/>
              <a:ext cx="3387746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1800" b="1" kern="120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0 мен 5-ке аяқталатын сандар</a:t>
              </a:r>
              <a:endParaRPr lang="kk-KZ" sz="1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51629" y="3785369"/>
            <a:ext cx="5029845" cy="595964"/>
            <a:chOff x="1459" y="5246911"/>
            <a:chExt cx="5029845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459" y="5246911"/>
              <a:ext cx="5029845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18"/>
            <p:cNvSpPr/>
            <p:nvPr/>
          </p:nvSpPr>
          <p:spPr>
            <a:xfrm>
              <a:off x="30552" y="5276004"/>
              <a:ext cx="4971659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Қандай сандар 5-ке  бөлінеді?  </a:t>
              </a:r>
              <a:endParaRPr lang="kk-KZ" sz="1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327407" y="5406961"/>
            <a:ext cx="3601103" cy="595964"/>
            <a:chOff x="5037862" y="5902472"/>
            <a:chExt cx="3601103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Стрелка вправо 13"/>
            <p:cNvSpPr/>
            <p:nvPr/>
          </p:nvSpPr>
          <p:spPr>
            <a:xfrm>
              <a:off x="5037862" y="5902472"/>
              <a:ext cx="3601103" cy="595964"/>
            </a:xfrm>
            <a:prstGeom prst="rightArrow">
              <a:avLst>
                <a:gd name="adj1" fmla="val 75000"/>
                <a:gd name="adj2" fmla="val 5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трелка вправо 20"/>
            <p:cNvSpPr/>
            <p:nvPr/>
          </p:nvSpPr>
          <p:spPr>
            <a:xfrm>
              <a:off x="5037862" y="5976968"/>
              <a:ext cx="3377617" cy="446973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t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3200" b="1" kern="1200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Эратосфен</a:t>
              </a:r>
              <a:endParaRPr lang="kk-KZ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59251" y="4841198"/>
            <a:ext cx="5032829" cy="595964"/>
            <a:chOff x="0" y="5904893"/>
            <a:chExt cx="5032829" cy="5959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5904893"/>
              <a:ext cx="5032829" cy="595964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22"/>
            <p:cNvSpPr/>
            <p:nvPr/>
          </p:nvSpPr>
          <p:spPr>
            <a:xfrm>
              <a:off x="29093" y="5933986"/>
              <a:ext cx="4974643" cy="5377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Жай сандардың кестесін жасаған грек ғалымы кім?</a:t>
              </a:r>
              <a:r>
                <a:rPr lang="kk-KZ" sz="1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577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11812" y="3173761"/>
            <a:ext cx="4643423" cy="687287"/>
            <a:chOff x="0" y="1357319"/>
            <a:chExt cx="4643423" cy="687287"/>
          </a:xfrm>
        </p:grpSpPr>
        <p:sp>
          <p:nvSpPr>
            <p:cNvPr id="9" name="Выноска со стрелкой вверх 8"/>
            <p:cNvSpPr/>
            <p:nvPr/>
          </p:nvSpPr>
          <p:spPr>
            <a:xfrm rot="10800000">
              <a:off x="0" y="1357319"/>
              <a:ext cx="4643423" cy="687287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Выноска со стрелкой вверх 4"/>
            <p:cNvSpPr/>
            <p:nvPr/>
          </p:nvSpPr>
          <p:spPr>
            <a:xfrm rot="21600000">
              <a:off x="0" y="1357319"/>
              <a:ext cx="4643423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640 саны 5-ке бөліне ме? 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00780" y="2300522"/>
            <a:ext cx="4643511" cy="687287"/>
            <a:chOff x="0" y="714383"/>
            <a:chExt cx="4643511" cy="687287"/>
          </a:xfrm>
        </p:grpSpPr>
        <p:sp>
          <p:nvSpPr>
            <p:cNvPr id="7" name="Выноска со стрелкой вверх 6"/>
            <p:cNvSpPr/>
            <p:nvPr/>
          </p:nvSpPr>
          <p:spPr>
            <a:xfrm rot="10800000">
              <a:off x="0" y="714383"/>
              <a:ext cx="4643511" cy="687287"/>
            </a:xfrm>
            <a:prstGeom prst="upArrowCallou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Выноска со стрелкой вверх 6"/>
            <p:cNvSpPr/>
            <p:nvPr/>
          </p:nvSpPr>
          <p:spPr>
            <a:xfrm rot="21600000">
              <a:off x="0" y="714383"/>
              <a:ext cx="4643511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1/2</a:t>
              </a:r>
              <a:r>
                <a:rPr lang="kk-KZ" sz="16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 ге   кері  сан?    </a:t>
              </a:r>
              <a:endParaRPr lang="kk-KZ" sz="1600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83568" y="1345427"/>
            <a:ext cx="4643511" cy="687287"/>
            <a:chOff x="0" y="25"/>
            <a:chExt cx="4643511" cy="687287"/>
          </a:xfrm>
        </p:grpSpPr>
        <p:sp>
          <p:nvSpPr>
            <p:cNvPr id="5" name="Выноска со стрелкой вверх 4"/>
            <p:cNvSpPr/>
            <p:nvPr/>
          </p:nvSpPr>
          <p:spPr>
            <a:xfrm rot="10800000">
              <a:off x="0" y="25"/>
              <a:ext cx="4643511" cy="687287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Выноска со стрелкой вверх 8"/>
            <p:cNvSpPr/>
            <p:nvPr/>
          </p:nvSpPr>
          <p:spPr>
            <a:xfrm rot="21600000">
              <a:off x="0" y="25"/>
              <a:ext cx="4643511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400" kern="12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Шеңбер бойындағы екі нүктені қосатын және центр арқылы өтетін кесінді. 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711812" y="5910065"/>
            <a:ext cx="4643423" cy="687287"/>
            <a:chOff x="0" y="3429025"/>
            <a:chExt cx="4643423" cy="687287"/>
          </a:xfrm>
        </p:grpSpPr>
        <p:sp>
          <p:nvSpPr>
            <p:cNvPr id="18" name="Выноска со стрелкой вверх 17"/>
            <p:cNvSpPr/>
            <p:nvPr/>
          </p:nvSpPr>
          <p:spPr>
            <a:xfrm rot="10800000">
              <a:off x="0" y="3429025"/>
              <a:ext cx="4643423" cy="687287"/>
            </a:xfrm>
            <a:prstGeom prst="up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Выноска со стрелкой вверх 4"/>
            <p:cNvSpPr/>
            <p:nvPr/>
          </p:nvSpPr>
          <p:spPr>
            <a:xfrm rot="21600000">
              <a:off x="0" y="3429025"/>
              <a:ext cx="4643423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Таңбалары әр түрлі сандардың көбейтіндісі  </a:t>
              </a:r>
              <a:endParaRPr lang="kk-KZ" sz="1800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11812" y="5006754"/>
            <a:ext cx="4643511" cy="687287"/>
            <a:chOff x="0" y="2714646"/>
            <a:chExt cx="4643511" cy="687287"/>
          </a:xfrm>
        </p:grpSpPr>
        <p:sp>
          <p:nvSpPr>
            <p:cNvPr id="16" name="Выноска со стрелкой вверх 15"/>
            <p:cNvSpPr/>
            <p:nvPr/>
          </p:nvSpPr>
          <p:spPr>
            <a:xfrm rot="10800000">
              <a:off x="0" y="2714646"/>
              <a:ext cx="4643511" cy="687287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Выноска со стрелкой вверх 6"/>
            <p:cNvSpPr/>
            <p:nvPr/>
          </p:nvSpPr>
          <p:spPr>
            <a:xfrm rot="21600000">
              <a:off x="0" y="2714646"/>
              <a:ext cx="4643511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Натурал сандар нешеден басталады? 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11812" y="4070650"/>
            <a:ext cx="4643511" cy="687287"/>
            <a:chOff x="0" y="2071704"/>
            <a:chExt cx="4643511" cy="687287"/>
          </a:xfrm>
        </p:grpSpPr>
        <p:sp>
          <p:nvSpPr>
            <p:cNvPr id="14" name="Выноска со стрелкой вверх 13"/>
            <p:cNvSpPr/>
            <p:nvPr/>
          </p:nvSpPr>
          <p:spPr>
            <a:xfrm rot="10800000">
              <a:off x="0" y="2071704"/>
              <a:ext cx="4643511" cy="687287"/>
            </a:xfrm>
            <a:prstGeom prst="upArrowCallout">
              <a:avLst/>
            </a:prstGeom>
            <a:solidFill>
              <a:schemeClr val="accent5">
                <a:lumMod val="40000"/>
                <a:lumOff val="60000"/>
                <a:alpha val="62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Выноска со стрелкой вверх 8"/>
                <p:cNvSpPr/>
                <p:nvPr/>
              </p:nvSpPr>
              <p:spPr>
                <a:xfrm rot="21600000">
                  <a:off x="0" y="2071704"/>
                  <a:ext cx="4643511" cy="44657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28016" tIns="128016" rIns="128016" bIns="128016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k-KZ" sz="1800" b="1" kern="1200" dirty="0">
                      <a:solidFill>
                        <a:schemeClr val="tx1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Ғасырдың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kk-KZ" sz="1800" b="1" i="1" kern="120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kk-KZ" sz="1800" b="1" i="1" kern="120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kk-KZ" sz="1800" b="1" i="1" kern="120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kk-KZ" sz="1800" b="1" kern="1200" dirty="0">
                      <a:solidFill>
                        <a:schemeClr val="tx1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 неше жыл?   </a:t>
                  </a:r>
                  <a:endParaRPr lang="kk-KZ" sz="1800" kern="1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5" name="Выноска со стрелкой вверх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1600000">
                  <a:off x="0" y="2071704"/>
                  <a:ext cx="4643511" cy="44657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095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Волна 19"/>
          <p:cNvSpPr/>
          <p:nvPr/>
        </p:nvSpPr>
        <p:spPr>
          <a:xfrm>
            <a:off x="5223994" y="4008189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chemeClr val="bg1"/>
              </a:solidFill>
            </a:endParaRPr>
          </a:p>
        </p:txBody>
      </p:sp>
      <p:sp>
        <p:nvSpPr>
          <p:cNvPr id="21" name="Волна 20"/>
          <p:cNvSpPr/>
          <p:nvPr/>
        </p:nvSpPr>
        <p:spPr>
          <a:xfrm>
            <a:off x="5204371" y="5006754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22" name="Волна 21"/>
          <p:cNvSpPr/>
          <p:nvPr/>
        </p:nvSpPr>
        <p:spPr>
          <a:xfrm>
            <a:off x="5163516" y="3127962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/>
          </a:p>
        </p:txBody>
      </p:sp>
      <p:sp>
        <p:nvSpPr>
          <p:cNvPr id="23" name="Волна 22"/>
          <p:cNvSpPr/>
          <p:nvPr/>
        </p:nvSpPr>
        <p:spPr>
          <a:xfrm>
            <a:off x="5170865" y="5847604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24" name="Волна 23"/>
          <p:cNvSpPr/>
          <p:nvPr/>
        </p:nvSpPr>
        <p:spPr>
          <a:xfrm>
            <a:off x="5170865" y="2238061"/>
            <a:ext cx="3929062" cy="571500"/>
          </a:xfrm>
          <a:prstGeom prst="wave">
            <a:avLst>
              <a:gd name="adj1" fmla="val 20000"/>
              <a:gd name="adj2" fmla="val 0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25" name="Волна 24"/>
          <p:cNvSpPr/>
          <p:nvPr/>
        </p:nvSpPr>
        <p:spPr>
          <a:xfrm>
            <a:off x="5170865" y="1285364"/>
            <a:ext cx="3929062" cy="571500"/>
          </a:xfrm>
          <a:prstGeom prst="wave">
            <a:avLst>
              <a:gd name="adj1" fmla="val 19167"/>
              <a:gd name="adj2" fmla="val -242"/>
            </a:avLst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/>
          </a:p>
        </p:txBody>
      </p:sp>
      <p:sp>
        <p:nvSpPr>
          <p:cNvPr id="26" name="Прямоугольник 25"/>
          <p:cNvSpPr/>
          <p:nvPr/>
        </p:nvSpPr>
        <p:spPr>
          <a:xfrm rot="263934">
            <a:off x="6309342" y="1403387"/>
            <a:ext cx="1810111" cy="40500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6760"/>
                <a:gd name="adj2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accent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диаметр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099561" y="2238042"/>
            <a:ext cx="2451312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Z Poster" pitchFamily="2" charset="0"/>
              </a:rPr>
              <a:t>      2      </a:t>
            </a:r>
          </a:p>
        </p:txBody>
      </p:sp>
      <p:sp>
        <p:nvSpPr>
          <p:cNvPr id="28" name="Прямоугольник 27"/>
          <p:cNvSpPr/>
          <p:nvPr/>
        </p:nvSpPr>
        <p:spPr>
          <a:xfrm rot="271835">
            <a:off x="5866938" y="4110319"/>
            <a:ext cx="2900153" cy="421788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3335"/>
                <a:gd name="adj2" fmla="val 91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жыл</a:t>
            </a:r>
          </a:p>
        </p:txBody>
      </p:sp>
      <p:sp>
        <p:nvSpPr>
          <p:cNvPr id="29" name="Прямоугольник 28"/>
          <p:cNvSpPr/>
          <p:nvPr/>
        </p:nvSpPr>
        <p:spPr>
          <a:xfrm rot="160284">
            <a:off x="6660728" y="3199927"/>
            <a:ext cx="692818" cy="395019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8087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иә</a:t>
            </a:r>
            <a:endParaRPr lang="kk-K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60974">
            <a:off x="6490257" y="5006750"/>
            <a:ext cx="1396536" cy="584775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7026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1-ден</a:t>
            </a:r>
          </a:p>
        </p:txBody>
      </p:sp>
      <p:sp>
        <p:nvSpPr>
          <p:cNvPr id="31" name="Прямоугольник 30"/>
          <p:cNvSpPr/>
          <p:nvPr/>
        </p:nvSpPr>
        <p:spPr>
          <a:xfrm rot="370294">
            <a:off x="6099561" y="5847605"/>
            <a:ext cx="2056973" cy="584775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1710"/>
                <a:gd name="adj2" fmla="val 0"/>
              </a:avLst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50800"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sz="3200" b="1" dirty="0">
                <a:ln w="50800"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сан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3108023" y="188640"/>
            <a:ext cx="2952327" cy="64807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kk-KZ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ші топ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30675" y="46738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9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9592" y="3846225"/>
            <a:ext cx="4643511" cy="446871"/>
            <a:chOff x="0" y="6125424"/>
            <a:chExt cx="4643511" cy="44687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6125424"/>
              <a:ext cx="4643511" cy="44687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0" y="6125424"/>
              <a:ext cx="4643511" cy="4468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| - 10 |  мен  1 қайсысы үлкен?  </a:t>
              </a:r>
              <a:endParaRPr lang="kk-KZ" sz="1800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899592" y="2790049"/>
            <a:ext cx="4643423" cy="687287"/>
            <a:chOff x="0" y="5429288"/>
            <a:chExt cx="4643423" cy="687287"/>
          </a:xfrm>
        </p:grpSpPr>
        <p:sp>
          <p:nvSpPr>
            <p:cNvPr id="10" name="Выноска со стрелкой вверх 9"/>
            <p:cNvSpPr/>
            <p:nvPr/>
          </p:nvSpPr>
          <p:spPr>
            <a:xfrm rot="10800000">
              <a:off x="0" y="5429288"/>
              <a:ext cx="4643423" cy="687287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Выноска со стрелкой вверх 6"/>
            <p:cNvSpPr/>
            <p:nvPr/>
          </p:nvSpPr>
          <p:spPr>
            <a:xfrm rot="21600000">
              <a:off x="0" y="5429288"/>
              <a:ext cx="4643423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Қарама қарсы сандардың қосындысы неге тең?   </a:t>
              </a:r>
              <a:endParaRPr lang="kk-KZ" sz="1800" kern="1200" dirty="0">
                <a:solidFill>
                  <a:srgbClr val="002060"/>
                </a:solidFill>
                <a:latin typeface="KZ Taurus" pitchFamily="2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899592" y="1715059"/>
            <a:ext cx="4643511" cy="687287"/>
            <a:chOff x="0" y="4786346"/>
            <a:chExt cx="4643511" cy="687287"/>
          </a:xfrm>
        </p:grpSpPr>
        <p:sp>
          <p:nvSpPr>
            <p:cNvPr id="8" name="Выноска со стрелкой вверх 7"/>
            <p:cNvSpPr/>
            <p:nvPr/>
          </p:nvSpPr>
          <p:spPr>
            <a:xfrm rot="10800000">
              <a:off x="0" y="4786346"/>
              <a:ext cx="4643511" cy="687287"/>
            </a:xfrm>
            <a:prstGeom prst="upArrowCallout">
              <a:avLst/>
            </a:prstGeom>
            <a:solidFill>
              <a:schemeClr val="accent5">
                <a:lumMod val="40000"/>
                <a:lumOff val="60000"/>
                <a:alpha val="61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Выноска со стрелкой вверх 8"/>
            <p:cNvSpPr/>
            <p:nvPr/>
          </p:nvSpPr>
          <p:spPr>
            <a:xfrm rot="21600000">
              <a:off x="0" y="4786346"/>
              <a:ext cx="4643511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kern="1200" dirty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-99,9   бен  1 қайсысы үлкен?      </a:t>
              </a:r>
              <a:endParaRPr lang="kk-KZ" sz="16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899592" y="612697"/>
            <a:ext cx="4643511" cy="687287"/>
            <a:chOff x="0" y="4071967"/>
            <a:chExt cx="4643511" cy="687287"/>
          </a:xfrm>
        </p:grpSpPr>
        <p:sp>
          <p:nvSpPr>
            <p:cNvPr id="6" name="Выноска со стрелкой вверх 5"/>
            <p:cNvSpPr/>
            <p:nvPr/>
          </p:nvSpPr>
          <p:spPr>
            <a:xfrm rot="10800000">
              <a:off x="0" y="4071967"/>
              <a:ext cx="4643511" cy="687287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Выноска со стрелкой вверх 10"/>
            <p:cNvSpPr/>
            <p:nvPr/>
          </p:nvSpPr>
          <p:spPr>
            <a:xfrm rot="21600000">
              <a:off x="0" y="4071967"/>
              <a:ext cx="4643511" cy="44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0-</a:t>
              </a:r>
              <a:r>
                <a:rPr lang="kk-KZ" sz="1800" b="1" kern="1200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ден үлкен сандар   </a:t>
              </a:r>
              <a:endParaRPr lang="kk-KZ" sz="1800" kern="12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Волна 13"/>
          <p:cNvSpPr/>
          <p:nvPr/>
        </p:nvSpPr>
        <p:spPr>
          <a:xfrm>
            <a:off x="5214938" y="535100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5" name="Волна 14"/>
          <p:cNvSpPr/>
          <p:nvPr/>
        </p:nvSpPr>
        <p:spPr>
          <a:xfrm>
            <a:off x="5214938" y="1715059"/>
            <a:ext cx="3929062" cy="571500"/>
          </a:xfrm>
          <a:prstGeom prst="wave">
            <a:avLst>
              <a:gd name="adj1" fmla="val 20000"/>
              <a:gd name="adj2" fmla="val 0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Wave1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6" name="Волна 15"/>
          <p:cNvSpPr/>
          <p:nvPr/>
        </p:nvSpPr>
        <p:spPr>
          <a:xfrm>
            <a:off x="5233372" y="2727588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7" name="Волна 16"/>
          <p:cNvSpPr/>
          <p:nvPr/>
        </p:nvSpPr>
        <p:spPr>
          <a:xfrm>
            <a:off x="5193997" y="3783910"/>
            <a:ext cx="3929062" cy="571500"/>
          </a:xfrm>
          <a:prstGeom prst="wave">
            <a:avLst>
              <a:gd name="adj1" fmla="val 20000"/>
              <a:gd name="adj2" fmla="val 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 rot="299592">
            <a:off x="6000758" y="535105"/>
            <a:ext cx="2241319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7204"/>
                <a:gd name="adj2" fmla="val 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Оң сандар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15138" y="1798477"/>
            <a:ext cx="886781" cy="367804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025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1  </a:t>
            </a:r>
            <a:endParaRPr lang="ru-RU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33440" y="2816140"/>
            <a:ext cx="2853666" cy="434682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0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694197" y="3949605"/>
                <a:ext cx="1195143" cy="332795"/>
              </a:xfrm>
              <a:prstGeom prst="rect">
                <a:avLst/>
              </a:prstGeom>
              <a:noFill/>
            </p:spPr>
            <p:txBody>
              <a:bodyPr wrap="none">
                <a:prstTxWarp prst="textWave1">
                  <a:avLst>
                    <a:gd name="adj1" fmla="val 0"/>
                    <a:gd name="adj2" fmla="val 0"/>
                  </a:avLst>
                </a:prstTxWarp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kk-KZ" sz="32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kk-KZ" sz="3200" b="1" dirty="0"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m:t>−10</m:t>
                        </m:r>
                      </m:e>
                    </m:d>
                  </m:oMath>
                </a14:m>
                <a:r>
                  <a:rPr lang="kk-KZ" sz="3200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endPara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197" y="3949605"/>
                <a:ext cx="1195143" cy="332795"/>
              </a:xfrm>
              <a:prstGeom prst="rect">
                <a:avLst/>
              </a:prstGeom>
              <a:blipFill rotWithShape="1">
                <a:blip r:embed="rId4"/>
                <a:stretch>
                  <a:fillRect t="-1852" b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8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G_4956"/>
          <p:cNvPicPr>
            <a:picLocks noChangeAspect="1" noChangeArrowheads="1"/>
          </p:cNvPicPr>
          <p:nvPr/>
        </p:nvPicPr>
        <p:blipFill>
          <a:blip r:embed="rId2">
            <a:lum bright="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0"/>
            <a:ext cx="8728075" cy="635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77540" y="627807"/>
            <a:ext cx="74295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J02321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4650"/>
            <a:ext cx="28575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108578" y="4221088"/>
            <a:ext cx="573746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Әділқазылар алқасының</a:t>
            </a:r>
          </a:p>
          <a:p>
            <a:pPr eaLnBrk="1" hangingPunct="1"/>
            <a:r>
              <a:rPr lang="kk-KZ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қорытындысы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7693" y="1669475"/>
            <a:ext cx="5927007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Өмірде ойлап тұрсаң, бәрі де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есеп.</a:t>
            </a:r>
          </a:p>
          <a:p>
            <a:pPr>
              <a:defRPr/>
            </a:pPr>
            <a:r>
              <a:rPr lang="kk-KZ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Ауырсаң, ішетұғын дәрі де - есеп.</a:t>
            </a:r>
          </a:p>
          <a:p>
            <a:pPr>
              <a:defRPr/>
            </a:pPr>
            <a:r>
              <a:rPr lang="kk-KZ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Есепсіз сүрген өмір мазмұнсыз ау,</a:t>
            </a:r>
          </a:p>
          <a:p>
            <a:pPr>
              <a:defRPr/>
            </a:pPr>
            <a:r>
              <a:rPr lang="kk-KZ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Дүниенің бар тұлғасы есеп десек.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" descr="C:\Users\Аршаты\Desktop\фоны\23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9185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7390" y="2276872"/>
            <a:ext cx="664373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Баршаңызға көп рахмет!!!</a:t>
            </a:r>
            <a:endParaRPr lang="ru-RU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7173416" cy="4353664"/>
          </a:xfrm>
        </p:spPr>
        <p:txBody>
          <a:bodyPr>
            <a:normAutofit lnSpcReduction="10000"/>
          </a:bodyPr>
          <a:lstStyle/>
          <a:p>
            <a:r>
              <a:rPr lang="kk-KZ" sz="4400" kern="0" dirty="0">
                <a:solidFill>
                  <a:srgbClr val="993300"/>
                </a:solidFill>
                <a:latin typeface="Arial"/>
                <a:ea typeface="+mj-ea"/>
                <a:cs typeface="+mj-cs"/>
              </a:rPr>
              <a:t>Сабақтың мақсаты</a:t>
            </a:r>
          </a:p>
          <a:p>
            <a:pPr marL="609600" lvl="0" indent="-609600" fontAlgn="base"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kk-KZ" sz="3200" kern="0" dirty="0">
                <a:solidFill>
                  <a:srgbClr val="993300"/>
                </a:solidFill>
                <a:latin typeface="Arial"/>
              </a:rPr>
              <a:t>Оқушылардың ой-өрісін кеңейтіп есте сақтау қабілетін шыңдау, оқушылардың білімге қызығушылығын арттыру. </a:t>
            </a:r>
          </a:p>
          <a:p>
            <a:pPr marL="609600" lvl="0" indent="-609600" fontAlgn="base"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kk-KZ" sz="3200" kern="0" dirty="0">
                <a:solidFill>
                  <a:srgbClr val="993300"/>
                </a:solidFill>
                <a:latin typeface="Arial"/>
              </a:rPr>
              <a:t>Оқушыларды шапшандыққа, ізденімпаздыққа, ұйымшылдыққа тәрбиелеу.</a:t>
            </a:r>
            <a:endParaRPr lang="ru-RU" sz="3200" kern="0" dirty="0">
              <a:solidFill>
                <a:srgbClr val="9933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2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6443663" cy="190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39488"/>
            <a:ext cx="7553325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48" y="4149080"/>
            <a:ext cx="66325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7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8064896" cy="6480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Әділ қазылар алқасын таныстыру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3212976"/>
            <a:ext cx="5970494" cy="1872208"/>
          </a:xfrm>
        </p:spPr>
        <p:txBody>
          <a:bodyPr>
            <a:noAutofit/>
          </a:bodyPr>
          <a:lstStyle/>
          <a:p>
            <a:pPr algn="just" eaLnBrk="0" hangingPunct="0"/>
            <a:r>
              <a:rPr lang="kk-KZ" sz="2400" b="1" dirty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Шын жүйрік шабысынан танылады</a:t>
            </a:r>
            <a:endParaRPr lang="ru-RU" sz="2400" b="1" dirty="0">
              <a:solidFill>
                <a:srgbClr val="00349E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kk-KZ" sz="2400" b="1" dirty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Нақты білім, терең ой сыналады.</a:t>
            </a:r>
            <a:endParaRPr lang="ru-RU" sz="2400" b="1" dirty="0">
              <a:solidFill>
                <a:srgbClr val="00349E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kk-KZ" sz="2400" b="1" dirty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Баға берер әділқазы ортамызда</a:t>
            </a:r>
            <a:endParaRPr lang="ru-RU" sz="2400" b="1" dirty="0">
              <a:solidFill>
                <a:srgbClr val="00349E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kk-KZ" sz="2400" b="1" dirty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Сіздерге құрметпенен қол соғылады</a:t>
            </a:r>
            <a:r>
              <a:rPr lang="kk-KZ" sz="2400" dirty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kk-KZ" sz="2400" dirty="0">
              <a:solidFill>
                <a:srgbClr val="00349E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62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3672408" cy="1872208"/>
          </a:xfrm>
        </p:spPr>
        <p:txBody>
          <a:bodyPr>
            <a:normAutofit fontScale="90000"/>
          </a:bodyPr>
          <a:lstStyle/>
          <a:p>
            <a:pPr marL="0" indent="0" algn="l" eaLnBrk="0" hangingPunct="0"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ші топ ұраны:</a:t>
            </a:r>
            <a:b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Бүгінгі күн сайыста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kk-KZ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Ешкімнен сен қалыспа,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kk-KZ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Білімі кімнің көп болса,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kk-KZ" sz="2400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 озады сайыста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476672"/>
            <a:ext cx="7128792" cy="576064"/>
          </a:xfrm>
        </p:spPr>
        <p:txBody>
          <a:bodyPr>
            <a:noAutofit/>
          </a:bodyPr>
          <a:lstStyle/>
          <a:p>
            <a:pPr algn="ctr"/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Сайысқа қатысушылар:    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сынып оқушылары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259585" y="3140968"/>
            <a:ext cx="56166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 </a:t>
            </a:r>
            <a:r>
              <a:rPr lang="kk-KZ" sz="2400" b="1" dirty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ші топ</a:t>
            </a:r>
            <a:r>
              <a:rPr lang="kk-KZ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ұраны:</a:t>
            </a:r>
            <a:endParaRPr lang="kk-KZ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kk-KZ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Қиындықтан  ешқашан  біз  қашпаймыз.</a:t>
            </a:r>
          </a:p>
          <a:p>
            <a:pPr eaLnBrk="1" hangingPunct="1"/>
            <a:r>
              <a:rPr lang="kk-KZ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Алғырлықпен  тапқырлықты  ұштаймыз</a:t>
            </a:r>
          </a:p>
          <a:p>
            <a:pPr eaLnBrk="1" hangingPunct="1"/>
            <a:r>
              <a:rPr lang="kk-KZ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Қиялдарға  самғап  ұшқан  құстаймыз,</a:t>
            </a:r>
          </a:p>
          <a:p>
            <a:pPr eaLnBrk="1" hangingPunct="1"/>
            <a:r>
              <a:rPr lang="kk-KZ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Шегінбейміз  жеңістерге  бастаймыз.</a:t>
            </a:r>
            <a:r>
              <a:rPr lang="kk-KZ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6516" y="52582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kk-KZ" sz="2400" b="1" dirty="0">
                <a:solidFill>
                  <a:srgbClr val="00CC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сынып аралық интелектуалдық </a:t>
            </a:r>
          </a:p>
          <a:p>
            <a:pPr algn="ctr" eaLnBrk="0" hangingPunct="0">
              <a:defRPr/>
            </a:pPr>
            <a:r>
              <a:rPr lang="kk-KZ" sz="2400" b="1" dirty="0">
                <a:solidFill>
                  <a:srgbClr val="00CC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сайысымызды бастаймыз.</a:t>
            </a:r>
          </a:p>
        </p:txBody>
      </p:sp>
    </p:spTree>
    <p:extLst>
      <p:ext uri="{BB962C8B-B14F-4D97-AF65-F5344CB8AC3E}">
        <p14:creationId xmlns:p14="http://schemas.microsoft.com/office/powerpoint/2010/main" val="1982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8208912" cy="835460"/>
          </a:xfr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 err="1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4000" b="1" cap="all" dirty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5  </a:t>
            </a:r>
            <a:r>
              <a:rPr lang="ru-RU" sz="4000" b="1" cap="all" dirty="0" err="1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бөлімнен</a:t>
            </a:r>
            <a:r>
              <a:rPr lang="ru-RU" sz="4000" b="1" cap="all" dirty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all" dirty="0" err="1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4000" b="1" cap="all" dirty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714348" y="980728"/>
            <a:ext cx="7500990" cy="5234354"/>
          </a:xfrm>
          <a:prstGeom prst="upArrowCallout">
            <a:avLst>
              <a:gd name="adj1" fmla="val 22214"/>
              <a:gd name="adj2" fmla="val 22689"/>
              <a:gd name="adj3" fmla="val 19667"/>
              <a:gd name="adj4" fmla="val 64977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CC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6" name="Прямоугольник 5"/>
          <p:cNvSpPr/>
          <p:nvPr/>
        </p:nvSpPr>
        <p:spPr>
          <a:xfrm>
            <a:off x="2022250" y="3214686"/>
            <a:ext cx="4863704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бөлім – «Бәйге»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 бөлім – «Тіл - өнер»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 бөлім – «Дода»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ІҮ бөлім – «Тапқырлық»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 бөлім – «Жорға»</a:t>
            </a:r>
          </a:p>
        </p:txBody>
      </p:sp>
    </p:spTree>
    <p:extLst>
      <p:ext uri="{BB962C8B-B14F-4D97-AF65-F5344CB8AC3E}">
        <p14:creationId xmlns:p14="http://schemas.microsoft.com/office/powerpoint/2010/main" val="38833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91681" y="260648"/>
            <a:ext cx="5616624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i="1" noProof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бөлім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i="1" noProof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5400" b="1" i="1" noProof="1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Бәйге</a:t>
            </a:r>
            <a:r>
              <a:rPr lang="kk-KZ" sz="5400" b="1" i="1" noProof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5" name="Picture 6" descr="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929063"/>
            <a:ext cx="316865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07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37322">
            <a:off x="711200" y="3843338"/>
            <a:ext cx="14763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07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3182">
            <a:off x="6999288" y="3986213"/>
            <a:ext cx="14763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Группа 40"/>
          <p:cNvGrpSpPr/>
          <p:nvPr/>
        </p:nvGrpSpPr>
        <p:grpSpPr>
          <a:xfrm>
            <a:off x="601555" y="1916832"/>
            <a:ext cx="5410605" cy="718011"/>
            <a:chOff x="773242" y="1015732"/>
            <a:chExt cx="7870756" cy="718011"/>
          </a:xfrm>
        </p:grpSpPr>
        <p:sp>
          <p:nvSpPr>
            <p:cNvPr id="42" name="Прямоугольник с двумя скругленными соседними углами 41"/>
            <p:cNvSpPr/>
            <p:nvPr/>
          </p:nvSpPr>
          <p:spPr>
            <a:xfrm rot="5400000">
              <a:off x="4349615" y="-2560640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Прямоугольник 42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900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Табыңдар:ЕКОЕ(48,24)=?</a:t>
              </a: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01556" y="2780929"/>
            <a:ext cx="5419784" cy="792087"/>
            <a:chOff x="773242" y="1015732"/>
            <a:chExt cx="7870755" cy="718011"/>
          </a:xfrm>
        </p:grpSpPr>
        <p:sp>
          <p:nvSpPr>
            <p:cNvPr id="45" name="Прямоугольник с двумя скругленными соседними углами 44"/>
            <p:cNvSpPr/>
            <p:nvPr/>
          </p:nvSpPr>
          <p:spPr>
            <a:xfrm rot="5400000">
              <a:off x="4349614" y="-2560640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Прямоугольник 45"/>
            <p:cNvSpPr/>
            <p:nvPr/>
          </p:nvSpPr>
          <p:spPr>
            <a:xfrm>
              <a:off x="773242" y="1050782"/>
              <a:ext cx="7835705" cy="682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9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Табыңдар:ЕҮОБ (56;112;28)</a:t>
              </a:r>
              <a:endParaRPr lang="kk-KZ" sz="29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01556" y="3716560"/>
            <a:ext cx="5386509" cy="861972"/>
            <a:chOff x="773242" y="1015731"/>
            <a:chExt cx="7870755" cy="718012"/>
          </a:xfrm>
        </p:grpSpPr>
        <p:sp>
          <p:nvSpPr>
            <p:cNvPr id="48" name="Прямоугольник с двумя скругленными соседними углами 47"/>
            <p:cNvSpPr/>
            <p:nvPr/>
          </p:nvSpPr>
          <p:spPr>
            <a:xfrm rot="5400000">
              <a:off x="4349614" y="-2560641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Прямоугольник 48"/>
            <p:cNvSpPr/>
            <p:nvPr/>
          </p:nvSpPr>
          <p:spPr>
            <a:xfrm>
              <a:off x="773242" y="1050782"/>
              <a:ext cx="7835705" cy="682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2900" dirty="0">
                  <a:solidFill>
                    <a:schemeClr val="tx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Шеңбердің екі нүктесін центр арқылы  қосатын кесінді?   </a:t>
              </a:r>
              <a:endParaRPr lang="kk-KZ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611560" y="4721009"/>
            <a:ext cx="5389275" cy="861972"/>
            <a:chOff x="773242" y="1015731"/>
            <a:chExt cx="7870755" cy="718012"/>
          </a:xfrm>
        </p:grpSpPr>
        <p:sp>
          <p:nvSpPr>
            <p:cNvPr id="51" name="Прямоугольник с двумя скругленными соседними углами 50"/>
            <p:cNvSpPr/>
            <p:nvPr/>
          </p:nvSpPr>
          <p:spPr>
            <a:xfrm rot="5400000">
              <a:off x="4349614" y="-2560641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Прямоугольник 51"/>
                <p:cNvSpPr/>
                <p:nvPr/>
              </p:nvSpPr>
              <p:spPr>
                <a:xfrm>
                  <a:off x="773242" y="1050782"/>
                  <a:ext cx="7835705" cy="68296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06248" tIns="18415" rIns="18415" bIns="18415" numCol="1" spcCol="1270" anchor="ctr" anchorCtr="0">
                  <a:noAutofit/>
                </a:bodyPr>
                <a:lstStyle/>
                <a:p>
                  <a:pPr marL="0" lvl="1" defTabSz="800100">
                    <a:lnSpc>
                      <a:spcPct val="90000"/>
                    </a:lnSpc>
                    <a:spcAft>
                      <a:spcPct val="15000"/>
                    </a:spcAft>
                  </a:pPr>
                  <a:r>
                    <a:rPr lang="kk-KZ" sz="28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Жүз бүтінде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kk-KZ" sz="28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kk-KZ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kk-KZ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100</m:t>
                          </m:r>
                        </m:den>
                      </m:f>
                    </m:oMath>
                  </a14:m>
                  <a:r>
                    <a:rPr lang="kk-KZ" sz="28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тен қанша бар?</a:t>
                  </a:r>
                </a:p>
              </p:txBody>
            </p:sp>
          </mc:Choice>
          <mc:Fallback xmlns="">
            <p:sp>
              <p:nvSpPr>
                <p:cNvPr id="52" name="Прямоугольник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242" y="1050782"/>
                  <a:ext cx="7835705" cy="68296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Группа 52"/>
          <p:cNvGrpSpPr/>
          <p:nvPr/>
        </p:nvGrpSpPr>
        <p:grpSpPr>
          <a:xfrm>
            <a:off x="611560" y="5735380"/>
            <a:ext cx="5389275" cy="861972"/>
            <a:chOff x="773242" y="1015731"/>
            <a:chExt cx="7870755" cy="718012"/>
          </a:xfrm>
        </p:grpSpPr>
        <p:sp>
          <p:nvSpPr>
            <p:cNvPr id="54" name="Прямоугольник с двумя скругленными соседними углами 53"/>
            <p:cNvSpPr/>
            <p:nvPr/>
          </p:nvSpPr>
          <p:spPr>
            <a:xfrm rot="5400000">
              <a:off x="4349614" y="-2560641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Прямоугольник 54"/>
            <p:cNvSpPr/>
            <p:nvPr/>
          </p:nvSpPr>
          <p:spPr>
            <a:xfrm>
              <a:off x="773242" y="1050782"/>
              <a:ext cx="7835705" cy="682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lvl="0"/>
              <a:r>
                <a:rPr lang="kk-KZ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Теңдеуді шешіңіз: 2</a:t>
              </a:r>
              <a:r>
                <a:rPr lang="kk-KZ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kk-KZ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+87</a:t>
              </a:r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=93</a:t>
              </a:r>
              <a:endPara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10734" y="1052736"/>
            <a:ext cx="5410605" cy="718011"/>
            <a:chOff x="773242" y="1015732"/>
            <a:chExt cx="7870756" cy="718011"/>
          </a:xfrm>
        </p:grpSpPr>
        <p:sp>
          <p:nvSpPr>
            <p:cNvPr id="57" name="Прямоугольник с двумя скругленными соседними углами 56"/>
            <p:cNvSpPr/>
            <p:nvPr/>
          </p:nvSpPr>
          <p:spPr>
            <a:xfrm rot="5400000">
              <a:off x="4349615" y="-2560640"/>
              <a:ext cx="718011" cy="7870755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Прямоугольник 57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 ғасырда неше жыл бар? 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6372200" y="1087785"/>
            <a:ext cx="2160240" cy="718011"/>
            <a:chOff x="773242" y="1015731"/>
            <a:chExt cx="7870757" cy="718011"/>
          </a:xfrm>
        </p:grpSpPr>
        <p:sp>
          <p:nvSpPr>
            <p:cNvPr id="60" name="Прямоугольник с двумя скругленными соседними углами 59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Прямоугольник 60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200 жыл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6372201" y="1923147"/>
            <a:ext cx="2160240" cy="718011"/>
            <a:chOff x="773242" y="1015731"/>
            <a:chExt cx="7870757" cy="718011"/>
          </a:xfrm>
        </p:grpSpPr>
        <p:sp>
          <p:nvSpPr>
            <p:cNvPr id="63" name="Прямоугольник с двумя скругленными соседними углами 62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Прямоугольник 63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6372200" y="2780928"/>
            <a:ext cx="2160240" cy="792088"/>
            <a:chOff x="773242" y="1015731"/>
            <a:chExt cx="7870757" cy="718011"/>
          </a:xfrm>
        </p:grpSpPr>
        <p:sp>
          <p:nvSpPr>
            <p:cNvPr id="66" name="Прямоугольник с двумя скругленными соседними углами 65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Прямоугольник 66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6372202" y="3716559"/>
            <a:ext cx="2160240" cy="861973"/>
            <a:chOff x="773242" y="1015731"/>
            <a:chExt cx="7870757" cy="718011"/>
          </a:xfrm>
        </p:grpSpPr>
        <p:sp>
          <p:nvSpPr>
            <p:cNvPr id="69" name="Прямоугольник с двумя скругленными соседними углами 68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Прямоугольник 69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Диаметр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6362579" y="4721010"/>
            <a:ext cx="2160240" cy="861972"/>
            <a:chOff x="773242" y="1015731"/>
            <a:chExt cx="7870757" cy="718011"/>
          </a:xfrm>
        </p:grpSpPr>
        <p:sp>
          <p:nvSpPr>
            <p:cNvPr id="72" name="Прямоугольник с двумя скругленными соседними углами 71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Прямоугольник 72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6384357" y="5735380"/>
            <a:ext cx="2160240" cy="861972"/>
            <a:chOff x="773242" y="1015731"/>
            <a:chExt cx="7870757" cy="718011"/>
          </a:xfrm>
        </p:grpSpPr>
        <p:sp>
          <p:nvSpPr>
            <p:cNvPr id="75" name="Прямоугольник с двумя скругленными соседними углами 74"/>
            <p:cNvSpPr/>
            <p:nvPr/>
          </p:nvSpPr>
          <p:spPr>
            <a:xfrm rot="5400000">
              <a:off x="4349615" y="-2560641"/>
              <a:ext cx="718011" cy="7870756"/>
            </a:xfrm>
            <a:prstGeom prst="round2SameRect">
              <a:avLst/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  <a:hueOff val="268853"/>
                <a:satOff val="-10574"/>
                <a:lumOff val="16485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6" name="Прямоугольник 75"/>
            <p:cNvSpPr/>
            <p:nvPr/>
          </p:nvSpPr>
          <p:spPr>
            <a:xfrm>
              <a:off x="773242" y="1050782"/>
              <a:ext cx="7835705" cy="647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18415" rIns="18415" bIns="18415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kk-KZ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ru-RU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8023" y="188640"/>
            <a:ext cx="2952327" cy="6480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ші топ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12360" y="260648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96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490</TotalTime>
  <Words>1052</Words>
  <Application>Microsoft Office PowerPoint</Application>
  <PresentationFormat>Экран (4:3)</PresentationFormat>
  <Paragraphs>241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Әділ қазылар алқасын таныстыру</vt:lpstr>
      <vt:lpstr>I ші топ ұраны: Бүгінгі күн сайыста Ешкімнен сен қалыспа, Білімі кімнің көп болса, Сол озады сайыста</vt:lpstr>
      <vt:lpstr>Презентация PowerPoint</vt:lpstr>
      <vt:lpstr>Презентация PowerPoint</vt:lpstr>
      <vt:lpstr>I ші топ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«5-6 сынып аралық»  Математика пәнінен интеллектуалдық ойын сайысы</dc:title>
  <dc:creator>User</dc:creator>
  <cp:lastModifiedBy>Notaku Sempai</cp:lastModifiedBy>
  <cp:revision>38</cp:revision>
  <dcterms:created xsi:type="dcterms:W3CDTF">2016-12-11T14:26:12Z</dcterms:created>
  <dcterms:modified xsi:type="dcterms:W3CDTF">2017-02-25T09:38:38Z</dcterms:modified>
</cp:coreProperties>
</file>