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61" r:id="rId4"/>
    <p:sldId id="267" r:id="rId5"/>
    <p:sldId id="268" r:id="rId6"/>
    <p:sldId id="269" r:id="rId7"/>
    <p:sldId id="270" r:id="rId8"/>
    <p:sldId id="273" r:id="rId9"/>
    <p:sldId id="271" r:id="rId10"/>
    <p:sldId id="282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4E799-3414-442E-ADE1-C8150C7AF1F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0A79D-A855-4279-9304-A02BD5C1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0A79D-A855-4279-9304-A02BD5C1FD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42900"/>
            <a:ext cx="8613776" cy="14509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2259012" cy="352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422" y="1500174"/>
            <a:ext cx="66437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sz="4800" b="1" dirty="0" smtClean="0"/>
              <a:t> </a:t>
            </a:r>
            <a:r>
              <a:rPr lang="ru-RU" sz="3600" b="1" dirty="0" smtClean="0"/>
              <a:t>«</a:t>
            </a:r>
            <a:r>
              <a:rPr lang="ru-RU" sz="4400" b="1" dirty="0" smtClean="0"/>
              <a:t>В  Царстве </a:t>
            </a:r>
            <a:r>
              <a:rPr lang="ru-RU" sz="4400" b="1" dirty="0" smtClean="0"/>
              <a:t>вежливости </a:t>
            </a:r>
            <a:r>
              <a:rPr lang="ru-RU" sz="4400" b="1" dirty="0" smtClean="0"/>
              <a:t>и </a:t>
            </a:r>
            <a:r>
              <a:rPr lang="en-US" sz="4400" b="1" dirty="0" smtClean="0"/>
              <a:t>                        </a:t>
            </a:r>
            <a:br>
              <a:rPr lang="en-US" sz="4400" b="1" dirty="0" smtClean="0"/>
            </a:br>
            <a:r>
              <a:rPr lang="en-US" sz="4400" b="1" dirty="0" smtClean="0"/>
              <a:t>                   </a:t>
            </a:r>
            <a:r>
              <a:rPr lang="ru-RU" sz="4400" b="1" dirty="0" smtClean="0"/>
              <a:t>доброты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7" name="Picture 4" descr="1c88ef7ea6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643438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/>
        </p:nvPicPr>
        <p:blipFill>
          <a:blip r:embed="rId2"/>
          <a:srcRect b="47311"/>
          <a:stretch>
            <a:fillRect/>
          </a:stretch>
        </p:blipFill>
        <p:spPr bwMode="auto">
          <a:xfrm>
            <a:off x="0" y="0"/>
            <a:ext cx="91440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15942" t="3125" r="36816" b="37915"/>
          <a:stretch>
            <a:fillRect/>
          </a:stretch>
        </p:blipFill>
        <p:spPr bwMode="auto">
          <a:xfrm>
            <a:off x="0" y="3286124"/>
            <a:ext cx="3254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286124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1163" y="4221163"/>
            <a:ext cx="32893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/>
        </p:nvPicPr>
        <p:blipFill>
          <a:blip r:embed="rId2"/>
          <a:srcRect r="64999"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785794"/>
            <a:ext cx="4537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28559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142853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Сердце – сад души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Доброта,  что солнце</a:t>
            </a:r>
            <a:endParaRPr lang="ru-RU" sz="6600" dirty="0"/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238" y="1485900"/>
            <a:ext cx="66198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947863" cy="198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00232" y="21429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dirty="0" smtClean="0">
                <a:solidFill>
                  <a:srgbClr val="04617B"/>
                </a:solidFill>
                <a:latin typeface="Calibri" pitchFamily="32" charset="0"/>
              </a:rPr>
              <a:t> </a:t>
            </a:r>
            <a:r>
              <a:rPr lang="ru-RU" sz="5400" b="1" i="1" dirty="0" smtClean="0">
                <a:solidFill>
                  <a:srgbClr val="7030A0"/>
                </a:solidFill>
                <a:latin typeface="Calibri" pitchFamily="32" charset="0"/>
              </a:rPr>
              <a:t>Пословицы:</a:t>
            </a:r>
            <a:endParaRPr lang="ru-RU" sz="5400" b="1" i="1" dirty="0">
              <a:solidFill>
                <a:srgbClr val="7030A0"/>
              </a:solidFill>
              <a:latin typeface="Calibri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85992"/>
            <a:ext cx="7072362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Bef>
                <a:spcPts val="8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0B5395"/>
                </a:solidFill>
                <a:latin typeface="Constantia" pitchFamily="16" charset="0"/>
              </a:rPr>
              <a:t>Доброе слово – что дождь в засуху.</a:t>
            </a:r>
          </a:p>
          <a:p>
            <a:pPr marL="271463" indent="-271463">
              <a:spcBef>
                <a:spcPts val="8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0B5395"/>
                </a:solidFill>
                <a:latin typeface="Constantia" pitchFamily="16" charset="0"/>
              </a:rPr>
              <a:t>Доброе слово дороже богатства.</a:t>
            </a:r>
          </a:p>
          <a:p>
            <a:pPr marL="271463" indent="-271463">
              <a:spcBef>
                <a:spcPts val="8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0B5395"/>
                </a:solidFill>
                <a:latin typeface="Constantia" pitchFamily="16" charset="0"/>
              </a:rPr>
              <a:t>Не одежда красит человека, а его добрые дела.</a:t>
            </a:r>
          </a:p>
          <a:p>
            <a:pPr marL="271463" indent="-271463">
              <a:spcBef>
                <a:spcPts val="8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0B5395"/>
                </a:solidFill>
                <a:latin typeface="Constantia" pitchFamily="16" charset="0"/>
              </a:rPr>
              <a:t>Не хвались серебром, а хвались добром.</a:t>
            </a:r>
          </a:p>
          <a:p>
            <a:pPr marL="271463" indent="-271463">
              <a:spcBef>
                <a:spcPts val="8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0B5395"/>
                </a:solidFill>
                <a:latin typeface="Constantia" pitchFamily="16" charset="0"/>
              </a:rPr>
              <a:t>Не ищи красоты – ищи доброты.</a:t>
            </a:r>
          </a:p>
          <a:p>
            <a:pPr marL="271463" indent="-271463">
              <a:spcBef>
                <a:spcPts val="8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0B5395"/>
                </a:solidFill>
                <a:latin typeface="Constantia" pitchFamily="16" charset="0"/>
              </a:rPr>
              <a:t>Добра желаешь..- добро и делай</a:t>
            </a:r>
            <a:endParaRPr lang="ru-RU" sz="2800" b="1" i="1" dirty="0">
              <a:solidFill>
                <a:srgbClr val="0B5395"/>
              </a:solidFill>
              <a:latin typeface="Constantia" pitchFamily="1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3440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Приветствие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Прощание </a:t>
            </a:r>
            <a:br>
              <a:rPr lang="ru-RU" dirty="0" smtClean="0"/>
            </a:br>
            <a:r>
              <a:rPr lang="ru-RU" dirty="0" smtClean="0"/>
              <a:t>Поздравление</a:t>
            </a:r>
            <a:br>
              <a:rPr lang="ru-RU" dirty="0" smtClean="0"/>
            </a:br>
            <a:r>
              <a:rPr lang="ru-RU" dirty="0" smtClean="0"/>
              <a:t>Благодарность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Извинение</a:t>
            </a:r>
            <a:br>
              <a:rPr lang="ru-RU" dirty="0" smtClean="0"/>
            </a:br>
            <a:r>
              <a:rPr lang="ru-RU" dirty="0" smtClean="0"/>
              <a:t>Просьба</a:t>
            </a:r>
            <a:endParaRPr lang="ru-RU" dirty="0"/>
          </a:p>
        </p:txBody>
      </p:sp>
      <p:pic>
        <p:nvPicPr>
          <p:cNvPr id="3" name="Рисунок 3" descr="7996677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23050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учитель\Мои документы\Мои рисунки\0bf335ad00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7203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14578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Calibri" pitchFamily="32" charset="0"/>
              </a:rPr>
              <a:t/>
            </a:r>
            <a:br>
              <a:rPr lang="en-US" sz="6000" b="1" i="1" dirty="0" smtClean="0">
                <a:solidFill>
                  <a:srgbClr val="C00000"/>
                </a:solidFill>
                <a:latin typeface="Calibri" pitchFamily="32" charset="0"/>
              </a:rPr>
            </a:br>
            <a:r>
              <a:rPr lang="en-US" sz="6000" b="1" i="1" dirty="0" smtClean="0">
                <a:solidFill>
                  <a:srgbClr val="C00000"/>
                </a:solidFill>
                <a:latin typeface="Calibri" pitchFamily="32" charset="0"/>
              </a:rPr>
              <a:t> </a:t>
            </a:r>
            <a:r>
              <a:rPr lang="en-US" sz="6000" b="1" i="1" dirty="0" smtClean="0">
                <a:solidFill>
                  <a:srgbClr val="C00000"/>
                </a:solidFill>
                <a:latin typeface="Calibri" pitchFamily="32" charset="0"/>
              </a:rPr>
              <a:t>            </a:t>
            </a:r>
            <a:r>
              <a:rPr lang="ru-RU" sz="6000" b="1" i="1" dirty="0" smtClean="0">
                <a:solidFill>
                  <a:srgbClr val="C00000"/>
                </a:solidFill>
                <a:latin typeface="Calibri" pitchFamily="32" charset="0"/>
              </a:rPr>
              <a:t>Слово </a:t>
            </a:r>
            <a:r>
              <a:rPr lang="ru-RU" sz="6000" b="1" i="1" dirty="0" smtClean="0">
                <a:solidFill>
                  <a:srgbClr val="C00000"/>
                </a:solidFill>
                <a:latin typeface="Calibri" pitchFamily="32" charset="0"/>
              </a:rPr>
              <a:t>лечит – </a:t>
            </a:r>
            <a:br>
              <a:rPr lang="ru-RU" sz="6000" b="1" i="1" dirty="0" smtClean="0">
                <a:solidFill>
                  <a:srgbClr val="C00000"/>
                </a:solidFill>
                <a:latin typeface="Calibri" pitchFamily="32" charset="0"/>
              </a:rPr>
            </a:br>
            <a:r>
              <a:rPr lang="en-US" sz="6000" b="1" i="1" dirty="0" smtClean="0">
                <a:solidFill>
                  <a:srgbClr val="C00000"/>
                </a:solidFill>
                <a:latin typeface="Calibri" pitchFamily="32" charset="0"/>
              </a:rPr>
              <a:t>            </a:t>
            </a:r>
            <a:r>
              <a:rPr lang="ru-RU" sz="6000" b="1" i="1" dirty="0" smtClean="0">
                <a:solidFill>
                  <a:srgbClr val="C00000"/>
                </a:solidFill>
                <a:latin typeface="Calibri" pitchFamily="32" charset="0"/>
              </a:rPr>
              <a:t>слово </a:t>
            </a:r>
            <a:r>
              <a:rPr lang="ru-RU" sz="6000" b="1" i="1" dirty="0" smtClean="0">
                <a:solidFill>
                  <a:srgbClr val="C00000"/>
                </a:solidFill>
                <a:latin typeface="Calibri" pitchFamily="32" charset="0"/>
              </a:rPr>
              <a:t>и ранит</a:t>
            </a:r>
            <a:br>
              <a:rPr lang="ru-RU" sz="6000" b="1" i="1" dirty="0" smtClean="0">
                <a:solidFill>
                  <a:srgbClr val="C00000"/>
                </a:solidFill>
                <a:latin typeface="Calibri" pitchFamily="32" charset="0"/>
              </a:rPr>
            </a:br>
            <a:endParaRPr lang="ru-RU" sz="60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43240" y="2571744"/>
            <a:ext cx="5643602" cy="4286256"/>
            <a:chOff x="3360" y="2544"/>
            <a:chExt cx="1530" cy="151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0" y="2544"/>
              <a:ext cx="1531" cy="1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360" y="2544"/>
              <a:ext cx="1531" cy="1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5720" y="357166"/>
            <a:ext cx="2057400" cy="1676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50419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/>
          <a:srcRect r="64999"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3" y="3244334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libri" pitchFamily="32" charset="0"/>
              </a:rPr>
              <a:t>ЛЮБОВЬ</a:t>
            </a:r>
            <a:endParaRPr lang="ru-RU" sz="4000" b="1" dirty="0">
              <a:solidFill>
                <a:srgbClr val="C00000"/>
              </a:solidFill>
              <a:latin typeface="Calibri" pitchFamily="3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142852"/>
            <a:ext cx="2071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Зло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3" y="35716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Доброта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1606" y="3429000"/>
            <a:ext cx="5422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2" charset="0"/>
              </a:rPr>
              <a:t>            ОДИНОЧЕСТВО</a:t>
            </a:r>
            <a:endParaRPr lang="ru-RU" sz="4000" b="1" dirty="0">
              <a:solidFill>
                <a:srgbClr val="FF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6" charset="0"/>
                <a:cs typeface="Times New Roman" pitchFamily="16" charset="0"/>
              </a:rPr>
              <a:t>Пусть добрым будет ум у вас,</a:t>
            </a:r>
            <a:br>
              <a:rPr lang="ru-RU" b="1" i="1" dirty="0" smtClean="0"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/>
          <a:srcRect b="7846"/>
          <a:stretch>
            <a:fillRect/>
          </a:stretch>
        </p:blipFill>
        <p:spPr bwMode="auto">
          <a:xfrm>
            <a:off x="2143108" y="928670"/>
            <a:ext cx="47212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6000768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6" charset="0"/>
                <a:cs typeface="Times New Roman" pitchFamily="16" charset="0"/>
              </a:rPr>
              <a:t>А сердце умным будет</a:t>
            </a:r>
            <a:endParaRPr lang="ru-RU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 dirty="0" smtClean="0">
                <a:solidFill>
                  <a:srgbClr val="FF0000"/>
                </a:solidFill>
                <a:latin typeface="Calibri" pitchFamily="32" charset="0"/>
              </a:rPr>
              <a:t>Ребята, давайте жить дружно!</a:t>
            </a:r>
            <a:endParaRPr lang="ru-RU" sz="6000" b="1" dirty="0">
              <a:solidFill>
                <a:srgbClr val="FF0000"/>
              </a:solidFill>
              <a:latin typeface="Calibri" pitchFamily="32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57400" y="2667000"/>
            <a:ext cx="4722813" cy="3770313"/>
            <a:chOff x="1296" y="1680"/>
            <a:chExt cx="2975" cy="237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6" y="1680"/>
              <a:ext cx="2976" cy="23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96" y="1680"/>
              <a:ext cx="2976" cy="23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950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5716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785794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1643050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9322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2928934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250030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207167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57950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1214422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2066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00298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29322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14810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3438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72066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57554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86182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14810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43438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72066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15206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86578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29322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72066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86578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00694" y="421481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00694" y="3786190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00694" y="3357562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357950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72066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643834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15206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72066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29322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57950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57950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72066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786578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643438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14810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86182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57554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929322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7950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357950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786578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786182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4214810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643438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072066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500694" y="35716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929322" y="35716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786578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6357950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072066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5500694" y="785794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929322" y="78579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643438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500694" y="1643050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928926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3357554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786182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14810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6357950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929322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072066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500694" y="2928934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5500694" y="250030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5500694" y="207167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3786182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4214810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4643438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6357950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5929322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500694" y="1214422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5072066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500298" y="121442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5929322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214810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4643438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072066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357554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786182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4214810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4643438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5072066" y="207167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7215206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6786578" y="164305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5929322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6357950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5072066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4643438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4643438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786578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5500694" y="421481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5500694" y="3786190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5500694" y="3357562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6357950" y="250030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5929322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4214810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5072066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7643834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7215206" y="292893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5072066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5929322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Ё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6357950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6357950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3786182" y="335756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5072066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6786578" y="378619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4643438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4214810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3786182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357554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5929322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6357950" y="421481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8" name="Picture 5" descr="48509053_35164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29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10" descr="1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2908" y="3571876"/>
            <a:ext cx="3357586" cy="3141662"/>
          </a:xfrm>
          <a:prstGeom prst="rect">
            <a:avLst/>
          </a:prstGeom>
          <a:noFill/>
        </p:spPr>
      </p:pic>
      <p:pic>
        <p:nvPicPr>
          <p:cNvPr id="222" name="Picture 2" descr="F:\андерсен\1241173496_dsc05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14884"/>
            <a:ext cx="600076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8572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71435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571612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5338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285749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7686" y="242886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7686" y="2000240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00430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86710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00430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7686" y="1142984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72198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72198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43570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6314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3174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43570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86314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43570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00826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29058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929454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86314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43570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14942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00430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198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00826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43570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29058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214942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57686" y="28572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58082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7686" y="71435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57686" y="1571612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215338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929454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72198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86314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29058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57686" y="2857496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57686" y="2428868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57686" y="2000240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00826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29454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0430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786710" y="28572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0430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357686" y="1142984"/>
            <a:ext cx="428628" cy="4143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14942" y="1142984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929058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72198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072198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643570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214942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786314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643174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643570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786314" y="71435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00430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86314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00826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643570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071802" y="1571612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Ё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214942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500826" y="2000240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929058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929454" y="2428868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786314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643570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214942" y="2857496"/>
            <a:ext cx="428628" cy="414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1" name="Picture 9" descr="C:\Documents and Settings\учитель\Мои документы\Мои рисунки\duimovochka_0-06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" descr="C:\Documents and Settings\учитель\Мои документы\Мои рисунки\kot-matrosk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820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9" descr="C:\Documents and Settings\учитель\Мои документы\Мои рисунки\12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43084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6500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Calibri" pitchFamily="32" charset="0"/>
              </a:rPr>
              <a:t>Доброта – это отзывчивость, душевное расположение к людям, стремление делать добро другим.</a:t>
            </a:r>
            <a:br>
              <a:rPr lang="ru-RU" sz="4000" b="1" i="1" dirty="0" smtClean="0">
                <a:solidFill>
                  <a:srgbClr val="C00000"/>
                </a:solidFill>
                <a:latin typeface="Calibri" pitchFamily="32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Calibri" pitchFamily="32" charset="0"/>
              </a:rPr>
              <a:t>                   </a:t>
            </a:r>
            <a:br>
              <a:rPr lang="ru-RU" sz="4000" b="1" i="1" dirty="0" smtClean="0">
                <a:solidFill>
                  <a:srgbClr val="C00000"/>
                </a:solidFill>
                <a:latin typeface="Calibri" pitchFamily="32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Calibri" pitchFamily="32" charset="0"/>
              </a:rPr>
              <a:t>          С. Ожегов</a:t>
            </a:r>
            <a:endParaRPr lang="ru-RU" sz="4000" b="1" i="1" dirty="0">
              <a:solidFill>
                <a:srgbClr val="C00000"/>
              </a:solidFill>
              <a:latin typeface="Calibri" pitchFamily="32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80138" y="4114800"/>
            <a:ext cx="2428875" cy="2152650"/>
            <a:chOff x="3893" y="2592"/>
            <a:chExt cx="1530" cy="135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3" y="2592"/>
              <a:ext cx="1531" cy="13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93" y="2592"/>
              <a:ext cx="1531" cy="13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285729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DC2300"/>
                </a:solidFill>
                <a:latin typeface="Calibri" pitchFamily="32" charset="0"/>
              </a:rPr>
              <a:t>Вежливость</a:t>
            </a:r>
            <a:r>
              <a:rPr lang="ru-RU" sz="3600" b="1" i="1" dirty="0" smtClean="0">
                <a:solidFill>
                  <a:srgbClr val="DC2300"/>
                </a:solidFill>
                <a:latin typeface="Calibri" pitchFamily="32" charset="0"/>
              </a:rPr>
              <a:t> </a:t>
            </a:r>
            <a:r>
              <a:rPr lang="ru-RU" sz="3600" b="1" i="1" dirty="0" smtClean="0">
                <a:solidFill>
                  <a:srgbClr val="4B1F6F"/>
                </a:solidFill>
                <a:latin typeface="Calibri" pitchFamily="32" charset="0"/>
              </a:rPr>
              <a:t>– соблюдение правил приличия.</a:t>
            </a:r>
            <a:endParaRPr lang="ru-RU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2008188" cy="181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85786" y="2828836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DC2300"/>
                </a:solidFill>
                <a:latin typeface="Constantia" pitchFamily="16" charset="0"/>
              </a:rPr>
              <a:t>Дружба </a:t>
            </a:r>
            <a:r>
              <a:rPr lang="ru-RU" sz="3600" b="1" i="1" dirty="0" smtClean="0">
                <a:solidFill>
                  <a:srgbClr val="2300DC"/>
                </a:solidFill>
                <a:latin typeface="Constantia" pitchFamily="16" charset="0"/>
              </a:rPr>
              <a:t>– близкие                  отношения, основанные на взаимном доверии, привязанности, общности интересов.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096963"/>
            <a:ext cx="8229600" cy="492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0" b="1" i="1" dirty="0">
                <a:solidFill>
                  <a:srgbClr val="55A839"/>
                </a:solidFill>
                <a:latin typeface="Calibri" pitchFamily="32" charset="0"/>
              </a:rPr>
              <a:t>Добрые слова – это цветы человеческой души.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00800" y="2667000"/>
            <a:ext cx="2741613" cy="3827463"/>
            <a:chOff x="4032" y="1680"/>
            <a:chExt cx="1727" cy="241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2" y="1680"/>
              <a:ext cx="1728" cy="24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032" y="1680"/>
              <a:ext cx="1728" cy="24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/>
          <p:cNvPicPr>
            <a:picLocks noChangeAspect="1"/>
          </p:cNvPicPr>
          <p:nvPr/>
        </p:nvPicPr>
        <p:blipFill>
          <a:blip r:embed="rId2"/>
          <a:srcRect b="51613"/>
          <a:stretch>
            <a:fillRect/>
          </a:stretch>
        </p:blipFill>
        <p:spPr bwMode="auto">
          <a:xfrm>
            <a:off x="0" y="142852"/>
            <a:ext cx="9144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4194" t="18018" r="15680" b="38957"/>
          <a:stretch>
            <a:fillRect/>
          </a:stretch>
        </p:blipFill>
        <p:spPr bwMode="auto">
          <a:xfrm>
            <a:off x="2571736" y="857232"/>
            <a:ext cx="37433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714752"/>
            <a:ext cx="814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мест</a:t>
            </a:r>
            <a:r>
              <a:rPr lang="ru-RU" sz="3200" b="1" dirty="0" smtClean="0">
                <a:latin typeface="Calibri" pitchFamily="32" charset="0"/>
              </a:rPr>
              <a:t>ь –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мест</a:t>
            </a:r>
            <a:r>
              <a:rPr lang="ru-RU" sz="3200" b="1" dirty="0" smtClean="0">
                <a:latin typeface="Calibri" pitchFamily="32" charset="0"/>
              </a:rPr>
              <a:t>и -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мест</a:t>
            </a:r>
            <a:r>
              <a:rPr lang="ru-RU" sz="3200" b="1" dirty="0" smtClean="0">
                <a:latin typeface="Calibri" pitchFamily="32" charset="0"/>
              </a:rPr>
              <a:t>о</a:t>
            </a:r>
            <a:endParaRPr lang="ru-RU" sz="3200" b="1" dirty="0">
              <a:latin typeface="Calibri" pitchFamily="3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37743" t="64085" r="43871" b="3011"/>
          <a:stretch>
            <a:fillRect/>
          </a:stretch>
        </p:blipFill>
        <p:spPr bwMode="auto">
          <a:xfrm>
            <a:off x="3451225" y="4394200"/>
            <a:ext cx="16811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258</Words>
  <PresentationFormat>Экран (4:3)</PresentationFormat>
  <Paragraphs>150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Доброта,  что солнце</vt:lpstr>
      <vt:lpstr>Слайд 13</vt:lpstr>
      <vt:lpstr>Приветствие  Прощание  Поздравление Благодарность Извинение Просьба</vt:lpstr>
      <vt:lpstr>              Слово лечит –              слово и ранит </vt:lpstr>
      <vt:lpstr>Слайд 16</vt:lpstr>
      <vt:lpstr>Слайд 17</vt:lpstr>
      <vt:lpstr>Пусть добрым будет ум у вас,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первоклассник</cp:lastModifiedBy>
  <cp:revision>99</cp:revision>
  <dcterms:modified xsi:type="dcterms:W3CDTF">2012-12-12T07:56:29Z</dcterms:modified>
</cp:coreProperties>
</file>