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>
        <p:scale>
          <a:sx n="76" d="100"/>
          <a:sy n="76" d="100"/>
        </p:scale>
        <p:origin x="-118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79968-CB10-4EE3-8380-F69391DD1DF3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E623E-B862-485F-9E5D-6783BA35C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5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623E-B862-485F-9E5D-6783BA35CE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FF5C225-8AC5-48B5-872F-0EECF91A8627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49852C-2BA9-4105-AD56-4D29D81F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034" y="188640"/>
            <a:ext cx="8229945" cy="1885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«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tist " panose="02000503020000020003" pitchFamily="2" charset="0"/>
                <a:cs typeface="Andalus" pitchFamily="18" charset="-78"/>
              </a:rPr>
              <a:t>In search of treasure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(В поисках сокровищ)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  <a:p>
            <a:pPr algn="ctr"/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425726" y="2708920"/>
            <a:ext cx="5718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Внеклассное мероприятие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английскому языку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для 6-7 классов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Подготовила: </a:t>
            </a:r>
            <a:r>
              <a:rPr lang="ru-RU" sz="2400" dirty="0" smtClean="0">
                <a:solidFill>
                  <a:schemeClr val="bg1"/>
                </a:solidFill>
              </a:rPr>
              <a:t>учительница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английского языка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ГУО «Средняя школа №33 г. Могилева»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Дорошенко </a:t>
            </a:r>
            <a:r>
              <a:rPr lang="ru-RU" sz="2400" b="1" dirty="0" smtClean="0">
                <a:solidFill>
                  <a:schemeClr val="bg1"/>
                </a:solidFill>
              </a:rPr>
              <a:t>Елена Н</a:t>
            </a:r>
            <a:r>
              <a:rPr lang="ru-RU" sz="2400" b="1" dirty="0" smtClean="0">
                <a:solidFill>
                  <a:schemeClr val="bg1"/>
                </a:solidFill>
              </a:rPr>
              <a:t>иколаевна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916832"/>
            <a:ext cx="327813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86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482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6482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85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81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4467225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4481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889952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9027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687888" y="3571876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9288" y="3821113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09734" y="4506913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   C</a:t>
            </a:r>
            <a:r>
              <a:rPr lang="en-US" sz="2400" b="1" dirty="0">
                <a:solidFill>
                  <a:srgbClr val="FFCC00"/>
                </a:solidFill>
              </a:rPr>
              <a:t>: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54600" y="3792538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38713" y="4879976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92"/>
          <p:cNvSpPr>
            <a:spLocks noChangeArrowheads="1"/>
          </p:cNvSpPr>
          <p:nvPr/>
        </p:nvSpPr>
        <p:spPr bwMode="auto">
          <a:xfrm>
            <a:off x="852483" y="3714752"/>
            <a:ext cx="3005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football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8" name="Прямоугольник 92"/>
          <p:cNvSpPr>
            <a:spLocks noChangeArrowheads="1"/>
          </p:cNvSpPr>
          <p:nvPr/>
        </p:nvSpPr>
        <p:spPr bwMode="auto">
          <a:xfrm>
            <a:off x="642910" y="4800601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tennis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9" name="Прямоугольник 92"/>
          <p:cNvSpPr>
            <a:spLocks noChangeArrowheads="1"/>
          </p:cNvSpPr>
          <p:nvPr/>
        </p:nvSpPr>
        <p:spPr bwMode="auto">
          <a:xfrm>
            <a:off x="5000628" y="3701481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baseball</a:t>
            </a:r>
            <a:endParaRPr lang="ru-RU" sz="32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92"/>
          <p:cNvSpPr>
            <a:spLocks noChangeArrowheads="1"/>
          </p:cNvSpPr>
          <p:nvPr/>
        </p:nvSpPr>
        <p:spPr bwMode="auto">
          <a:xfrm>
            <a:off x="4929190" y="4786322"/>
            <a:ext cx="311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hockey</a:t>
            </a:r>
            <a:endParaRPr lang="ru-RU" sz="3200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93876" y="1157101"/>
            <a:ext cx="6880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9. The Wimbledon Championship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the oldest ... tournament in the world.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9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86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482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6482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85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81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4467225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4481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889952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9027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687888" y="3571876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9288" y="3821113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32149" y="4506913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   C</a:t>
            </a:r>
            <a:r>
              <a:rPr lang="en-US" sz="2400" b="1" dirty="0">
                <a:solidFill>
                  <a:srgbClr val="FFCC00"/>
                </a:solidFill>
              </a:rPr>
              <a:t>: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54600" y="3792538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38713" y="4879976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92"/>
          <p:cNvSpPr>
            <a:spLocks noChangeArrowheads="1"/>
          </p:cNvSpPr>
          <p:nvPr/>
        </p:nvSpPr>
        <p:spPr bwMode="auto">
          <a:xfrm>
            <a:off x="852483" y="3714752"/>
            <a:ext cx="3005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5 years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8" name="Прямоугольник 92"/>
          <p:cNvSpPr>
            <a:spLocks noChangeArrowheads="1"/>
          </p:cNvSpPr>
          <p:nvPr/>
        </p:nvSpPr>
        <p:spPr bwMode="auto">
          <a:xfrm>
            <a:off x="642910" y="4800601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7 years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9" name="Прямоугольник 92"/>
          <p:cNvSpPr>
            <a:spLocks noChangeArrowheads="1"/>
          </p:cNvSpPr>
          <p:nvPr/>
        </p:nvSpPr>
        <p:spPr bwMode="auto">
          <a:xfrm>
            <a:off x="5000628" y="3701481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6 years</a:t>
            </a:r>
            <a:endParaRPr lang="ru-RU" sz="32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92"/>
          <p:cNvSpPr>
            <a:spLocks noChangeArrowheads="1"/>
          </p:cNvSpPr>
          <p:nvPr/>
        </p:nvSpPr>
        <p:spPr bwMode="auto">
          <a:xfrm>
            <a:off x="4929190" y="4786322"/>
            <a:ext cx="311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  8 years</a:t>
            </a:r>
            <a:endParaRPr lang="ru-RU" sz="3200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6200" y="1052736"/>
            <a:ext cx="7263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10. At what age do children in the UK usually go to school?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9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28640" y="270831"/>
            <a:ext cx="7686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Are you a pirate or a captain?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2615" y="1022412"/>
            <a:ext cx="418938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strong and brave;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a bit lazy;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afraid of sharks;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a bit bossy;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good at languages;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good at geography;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swim 200 metres;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make a model ship;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read a map;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prefer the beach to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mountains.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242088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climb a rope;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like studying stars;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like fish;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like watching pirate films;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like adventure stories;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 got a pet parrot;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 got a compass;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 got a map of the world;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 got a pirate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sword;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2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prefer boats to buses or          planes;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34" y="-80863"/>
            <a:ext cx="2267744" cy="3950208"/>
          </a:xfrm>
          <a:prstGeom prst="rect">
            <a:avLst/>
          </a:prstGeom>
          <a:effectLst>
            <a:outerShdw dist="50800" dir="5400000" sx="104000" sy="104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5" y="908720"/>
            <a:ext cx="680045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smtClean="0">
                <a:solidFill>
                  <a:schemeClr val="accent2">
                    <a:lumMod val="50000"/>
                  </a:schemeClr>
                </a:solidFill>
              </a:rPr>
              <a:t>Thank you for </a:t>
            </a:r>
            <a:r>
              <a:rPr lang="en-US" sz="6600" b="1" i="1" dirty="0" smtClean="0">
                <a:solidFill>
                  <a:schemeClr val="accent2">
                    <a:lumMod val="50000"/>
                  </a:schemeClr>
                </a:solidFill>
              </a:rPr>
              <a:t>your</a:t>
            </a:r>
          </a:p>
          <a:p>
            <a:pPr algn="ctr"/>
            <a:r>
              <a:rPr lang="en-US" sz="6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600" b="1" i="1" dirty="0" smtClean="0">
                <a:solidFill>
                  <a:schemeClr val="accent2">
                    <a:lumMod val="50000"/>
                  </a:schemeClr>
                </a:solidFill>
              </a:rPr>
              <a:t>attention</a:t>
            </a:r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</a:rPr>
              <a:t>!!!</a:t>
            </a:r>
            <a:endParaRPr lang="ru-RU" sz="6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33" y="3429000"/>
            <a:ext cx="2664296" cy="230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00739" y="116632"/>
            <a:ext cx="60968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Andalus" pitchFamily="18" charset="-78"/>
              </a:rPr>
              <a:t>«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Who wants to be a millionaire?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Andalus" pitchFamily="18" charset="-78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ndalus" pitchFamily="18" charset="-78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28600" y="4164017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648200" y="4164017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28600" y="5230817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648200" y="5230817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>
            <a:off x="28575" y="4621217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38100" y="5688017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4467225" y="5688017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>
            <a:off x="4448175" y="4621217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8899525" y="4621217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8902700" y="5688017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4687888" y="4143380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49288" y="4392617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33400" y="5459417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C: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054600" y="4364042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938713" y="5451480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</a:t>
            </a:r>
            <a:r>
              <a:rPr lang="ru-RU" sz="2400" b="1" dirty="0" smtClean="0">
                <a:solidFill>
                  <a:srgbClr val="FFCC00"/>
                </a:solidFill>
              </a:rPr>
              <a:t>: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" name="Прямоугольник 92"/>
          <p:cNvSpPr>
            <a:spLocks noChangeArrowheads="1"/>
          </p:cNvSpPr>
          <p:nvPr/>
        </p:nvSpPr>
        <p:spPr bwMode="auto">
          <a:xfrm>
            <a:off x="1128713" y="4230692"/>
            <a:ext cx="3005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Moscow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35" name="Прямоугольник 92"/>
          <p:cNvSpPr>
            <a:spLocks noChangeArrowheads="1"/>
          </p:cNvSpPr>
          <p:nvPr/>
        </p:nvSpPr>
        <p:spPr bwMode="auto">
          <a:xfrm>
            <a:off x="1141413" y="5372105"/>
            <a:ext cx="2538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Paris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36" name="Прямоугольник 92"/>
          <p:cNvSpPr>
            <a:spLocks noChangeArrowheads="1"/>
          </p:cNvSpPr>
          <p:nvPr/>
        </p:nvSpPr>
        <p:spPr bwMode="auto">
          <a:xfrm>
            <a:off x="5688013" y="4268792"/>
            <a:ext cx="2538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London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37" name="Прямоугольник 92"/>
          <p:cNvSpPr>
            <a:spLocks noChangeArrowheads="1"/>
          </p:cNvSpPr>
          <p:nvPr/>
        </p:nvSpPr>
        <p:spPr bwMode="auto">
          <a:xfrm>
            <a:off x="5408613" y="5338767"/>
            <a:ext cx="311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New-York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7117" y="2118035"/>
            <a:ext cx="6884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1. The capital of Great Britain is: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9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907" y="774363"/>
            <a:ext cx="67076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2. When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does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the UK celebrate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Halloween?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86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482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86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482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85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81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467225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4481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889952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89027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687888" y="3571876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49288" y="3821113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33400" y="4887913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C: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54600" y="3792538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8713" y="4879976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92"/>
          <p:cNvSpPr>
            <a:spLocks noChangeArrowheads="1"/>
          </p:cNvSpPr>
          <p:nvPr/>
        </p:nvSpPr>
        <p:spPr bwMode="auto">
          <a:xfrm>
            <a:off x="1128713" y="3772919"/>
            <a:ext cx="3005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FFCC00"/>
                </a:solidFill>
                <a:latin typeface="Comic Sans MS" pitchFamily="66" charset="0"/>
              </a:rPr>
              <a:t>31 </a:t>
            </a:r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of October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0" name="Прямоугольник 92"/>
          <p:cNvSpPr>
            <a:spLocks noChangeArrowheads="1"/>
          </p:cNvSpPr>
          <p:nvPr/>
        </p:nvSpPr>
        <p:spPr bwMode="auto">
          <a:xfrm>
            <a:off x="928662" y="4800601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31</a:t>
            </a:r>
            <a:r>
              <a:rPr lang="ru-RU" sz="3200" dirty="0" smtClean="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of November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1" name="Прямоугольник 92"/>
          <p:cNvSpPr>
            <a:spLocks noChangeArrowheads="1"/>
          </p:cNvSpPr>
          <p:nvPr/>
        </p:nvSpPr>
        <p:spPr bwMode="auto">
          <a:xfrm>
            <a:off x="5429256" y="3714752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27</a:t>
            </a:r>
            <a:r>
              <a:rPr lang="ru-RU" sz="3200" dirty="0" smtClean="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of November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2" name="Прямоугольник 92"/>
          <p:cNvSpPr>
            <a:spLocks noChangeArrowheads="1"/>
          </p:cNvSpPr>
          <p:nvPr/>
        </p:nvSpPr>
        <p:spPr bwMode="auto">
          <a:xfrm>
            <a:off x="5408613" y="4844489"/>
            <a:ext cx="311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27</a:t>
            </a:r>
            <a:r>
              <a:rPr lang="ru-RU" sz="3200" dirty="0" smtClean="0">
                <a:solidFill>
                  <a:srgbClr val="FFCC00"/>
                </a:solidFill>
                <a:latin typeface="Comic Sans MS" pitchFamily="66" charset="0"/>
              </a:rPr>
              <a:t> of </a:t>
            </a:r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October</a:t>
            </a:r>
            <a:endParaRPr lang="ru-RU" sz="3200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9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49395" y="1225139"/>
            <a:ext cx="77024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3. Where do men wear skirts (kilts)?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2286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6482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2286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46482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H="1">
            <a:off x="285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81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4467225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44481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889952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89027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4687888" y="3571876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49288" y="3821113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533400" y="4887913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C: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054600" y="3792538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938713" y="4879976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" name="Прямоугольник 92"/>
          <p:cNvSpPr>
            <a:spLocks noChangeArrowheads="1"/>
          </p:cNvSpPr>
          <p:nvPr/>
        </p:nvSpPr>
        <p:spPr bwMode="auto">
          <a:xfrm>
            <a:off x="714348" y="3714752"/>
            <a:ext cx="3005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America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40" name="Прямоугольник 92"/>
          <p:cNvSpPr>
            <a:spLocks noChangeArrowheads="1"/>
          </p:cNvSpPr>
          <p:nvPr/>
        </p:nvSpPr>
        <p:spPr bwMode="auto">
          <a:xfrm>
            <a:off x="214282" y="4800601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Italy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41" name="Прямоугольник 92"/>
          <p:cNvSpPr>
            <a:spLocks noChangeArrowheads="1"/>
          </p:cNvSpPr>
          <p:nvPr/>
        </p:nvSpPr>
        <p:spPr bwMode="auto">
          <a:xfrm>
            <a:off x="5000628" y="3701481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Scotland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42" name="Прямоугольник 92"/>
          <p:cNvSpPr>
            <a:spLocks noChangeArrowheads="1"/>
          </p:cNvSpPr>
          <p:nvPr/>
        </p:nvSpPr>
        <p:spPr bwMode="auto">
          <a:xfrm>
            <a:off x="4929190" y="4786322"/>
            <a:ext cx="311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Russia</a:t>
            </a:r>
            <a:endParaRPr lang="ru-RU" sz="3200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99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357422" y="642918"/>
            <a:ext cx="46826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4.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Ничего уютней нет,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Чем моя квартира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ndalus" pitchFamily="18" charset="-78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Всё уютно и привычно,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На стене картина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ndalus" pitchFamily="18" charset="-78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Чтобы время знать я мог,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Есть часы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большие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ndalus" pitchFamily="18" charset="-78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dalus" pitchFamily="18" charset="-78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28600" y="3876692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648200" y="3876692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28600" y="4943492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648200" y="4943492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>
            <a:off x="28575" y="4333892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38100" y="5400692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4467225" y="5400692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>
            <a:off x="4448175" y="4333892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8899525" y="4333892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8902700" y="5400692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4687888" y="3856055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49288" y="4105292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33400" y="5172092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C: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054600" y="4076717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938713" y="5164155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" name="Прямоугольник 92"/>
          <p:cNvSpPr>
            <a:spLocks noChangeArrowheads="1"/>
          </p:cNvSpPr>
          <p:nvPr/>
        </p:nvSpPr>
        <p:spPr bwMode="auto">
          <a:xfrm>
            <a:off x="1066797" y="4048788"/>
            <a:ext cx="3005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FC000"/>
                </a:solidFill>
              </a:rPr>
              <a:t>haus, cartina, </a:t>
            </a:r>
            <a:r>
              <a:rPr lang="ru-RU" sz="2400" dirty="0" err="1" smtClean="0">
                <a:solidFill>
                  <a:srgbClr val="FFC000"/>
                </a:solidFill>
              </a:rPr>
              <a:t>klock</a:t>
            </a:r>
            <a:endParaRPr lang="ru-RU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35" name="Прямоугольник 92"/>
          <p:cNvSpPr>
            <a:spLocks noChangeArrowheads="1"/>
          </p:cNvSpPr>
          <p:nvPr/>
        </p:nvSpPr>
        <p:spPr bwMode="auto">
          <a:xfrm>
            <a:off x="714348" y="5120358"/>
            <a:ext cx="321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C000"/>
                </a:solidFill>
              </a:rPr>
              <a:t>f</a:t>
            </a:r>
            <a:r>
              <a:rPr lang="ru-RU" sz="2400" dirty="0" smtClean="0">
                <a:solidFill>
                  <a:srgbClr val="FFC000"/>
                </a:solidFill>
              </a:rPr>
              <a:t>lat, picture, clock</a:t>
            </a:r>
            <a:endParaRPr lang="ru-RU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36" name="Прямоугольник 92"/>
          <p:cNvSpPr>
            <a:spLocks noChangeArrowheads="1"/>
          </p:cNvSpPr>
          <p:nvPr/>
        </p:nvSpPr>
        <p:spPr bwMode="auto">
          <a:xfrm>
            <a:off x="5143504" y="4048788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FC000"/>
                </a:solidFill>
              </a:rPr>
              <a:t>flat, picture, clok</a:t>
            </a:r>
            <a:endParaRPr lang="ru-RU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37" name="Прямоугольник 92"/>
          <p:cNvSpPr>
            <a:spLocks noChangeArrowheads="1"/>
          </p:cNvSpPr>
          <p:nvPr/>
        </p:nvSpPr>
        <p:spPr bwMode="auto">
          <a:xfrm>
            <a:off x="5246714" y="5120358"/>
            <a:ext cx="3111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C000"/>
                </a:solidFill>
              </a:rPr>
              <a:t>f</a:t>
            </a:r>
            <a:r>
              <a:rPr lang="ru-RU" sz="2800" dirty="0" smtClean="0">
                <a:solidFill>
                  <a:srgbClr val="FFC000"/>
                </a:solidFill>
              </a:rPr>
              <a:t>let, pictur, klok</a:t>
            </a:r>
            <a:endParaRPr lang="ru-RU" sz="28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9"/>
            <a:ext cx="2295665" cy="299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86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482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6482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85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81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4467225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4481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889952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9027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687888" y="3571876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9288" y="3821113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94694" y="4486276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   C</a:t>
            </a:r>
            <a:r>
              <a:rPr lang="en-US" sz="2400" b="1" dirty="0">
                <a:solidFill>
                  <a:srgbClr val="FFCC00"/>
                </a:solidFill>
              </a:rPr>
              <a:t>: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54600" y="3792538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38713" y="4879976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92"/>
          <p:cNvSpPr>
            <a:spLocks noChangeArrowheads="1"/>
          </p:cNvSpPr>
          <p:nvPr/>
        </p:nvSpPr>
        <p:spPr bwMode="auto">
          <a:xfrm>
            <a:off x="428596" y="3643314"/>
            <a:ext cx="3005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dirty="0" smtClean="0">
                <a:solidFill>
                  <a:srgbClr val="FFFF00"/>
                </a:solidFill>
              </a:rPr>
              <a:t>India</a:t>
            </a:r>
            <a:endParaRPr lang="ru-RU" sz="4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92"/>
          <p:cNvSpPr>
            <a:spLocks noChangeArrowheads="1"/>
          </p:cNvSpPr>
          <p:nvPr/>
        </p:nvSpPr>
        <p:spPr bwMode="auto">
          <a:xfrm>
            <a:off x="428596" y="4800601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Ukraine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9" name="Прямоугольник 92"/>
          <p:cNvSpPr>
            <a:spLocks noChangeArrowheads="1"/>
          </p:cNvSpPr>
          <p:nvPr/>
        </p:nvSpPr>
        <p:spPr bwMode="auto">
          <a:xfrm>
            <a:off x="5000628" y="3701481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Australia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0" name="Прямоугольник 92"/>
          <p:cNvSpPr>
            <a:spLocks noChangeArrowheads="1"/>
          </p:cNvSpPr>
          <p:nvPr/>
        </p:nvSpPr>
        <p:spPr bwMode="auto">
          <a:xfrm>
            <a:off x="4929190" y="4786322"/>
            <a:ext cx="311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Canada</a:t>
            </a:r>
            <a:endParaRPr lang="ru-RU" sz="3200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5829" y="1065854"/>
            <a:ext cx="6989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cs typeface="Andalus" pitchFamily="18" charset="-78"/>
              </a:rPr>
              <a:t>5. Where can you see a kangaroo?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cs typeface="Andalus" pitchFamily="18" charset="-78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9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86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482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6482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85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81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4467225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4481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889952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9027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687888" y="3571876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9288" y="3821113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925" y="4465201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   C</a:t>
            </a:r>
            <a:r>
              <a:rPr lang="en-US" sz="2400" b="1" dirty="0">
                <a:solidFill>
                  <a:srgbClr val="FFCC00"/>
                </a:solidFill>
              </a:rPr>
              <a:t>: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54600" y="3792538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38713" y="4879976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92"/>
          <p:cNvSpPr>
            <a:spLocks noChangeArrowheads="1"/>
          </p:cNvSpPr>
          <p:nvPr/>
        </p:nvSpPr>
        <p:spPr bwMode="auto">
          <a:xfrm>
            <a:off x="852483" y="3714752"/>
            <a:ext cx="3005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Halloween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8" name="Прямоугольник 92"/>
          <p:cNvSpPr>
            <a:spLocks noChangeArrowheads="1"/>
          </p:cNvSpPr>
          <p:nvPr/>
        </p:nvSpPr>
        <p:spPr bwMode="auto">
          <a:xfrm>
            <a:off x="642910" y="4800601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Christmas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9" name="Прямоугольник 92"/>
          <p:cNvSpPr>
            <a:spLocks noChangeArrowheads="1"/>
          </p:cNvSpPr>
          <p:nvPr/>
        </p:nvSpPr>
        <p:spPr bwMode="auto">
          <a:xfrm>
            <a:off x="5000628" y="3701481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Birthday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0" name="Прямоугольник 92"/>
          <p:cNvSpPr>
            <a:spLocks noChangeArrowheads="1"/>
          </p:cNvSpPr>
          <p:nvPr/>
        </p:nvSpPr>
        <p:spPr bwMode="auto">
          <a:xfrm>
            <a:off x="4929190" y="4786322"/>
            <a:ext cx="311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Easter</a:t>
            </a:r>
            <a:endParaRPr lang="ru-RU" sz="3200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55456" y="1584741"/>
            <a:ext cx="7098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cs typeface="Andalus" pitchFamily="18" charset="-78"/>
              </a:rPr>
              <a:t>6. Bunny is a symbol of: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cs typeface="Andalus" pitchFamily="18" charset="-7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86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48200" y="35925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648200" y="46593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85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81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4467225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44817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8899525" y="40497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902700" y="51165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687888" y="3571876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9288" y="3821113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15999" y="4569619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   C: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54600" y="3792538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38713" y="4879976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CC00"/>
                </a:solidFill>
              </a:rPr>
              <a:t>D:</a:t>
            </a:r>
            <a:r>
              <a:rPr lang="ru-RU" sz="2400" b="1" dirty="0" smtClean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92"/>
          <p:cNvSpPr>
            <a:spLocks noChangeArrowheads="1"/>
          </p:cNvSpPr>
          <p:nvPr/>
        </p:nvSpPr>
        <p:spPr bwMode="auto">
          <a:xfrm>
            <a:off x="852483" y="3714752"/>
            <a:ext cx="3005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yesterday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8" name="Прямоугольник 92"/>
          <p:cNvSpPr>
            <a:spLocks noChangeArrowheads="1"/>
          </p:cNvSpPr>
          <p:nvPr/>
        </p:nvSpPr>
        <p:spPr bwMode="auto">
          <a:xfrm>
            <a:off x="571472" y="4800601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week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9" name="Прямоугольник 92"/>
          <p:cNvSpPr>
            <a:spLocks noChangeArrowheads="1"/>
          </p:cNvSpPr>
          <p:nvPr/>
        </p:nvSpPr>
        <p:spPr bwMode="auto">
          <a:xfrm>
            <a:off x="5000628" y="3701481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museums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0" name="Прямоугольник 92"/>
          <p:cNvSpPr>
            <a:spLocks noChangeArrowheads="1"/>
          </p:cNvSpPr>
          <p:nvPr/>
        </p:nvSpPr>
        <p:spPr bwMode="auto">
          <a:xfrm>
            <a:off x="5175276" y="4786322"/>
            <a:ext cx="311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computer</a:t>
            </a:r>
            <a:endParaRPr lang="ru-RU" sz="3200" dirty="0" smtClean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05065" y="959029"/>
            <a:ext cx="74990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7. Fill in the missing word.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There are a lot of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ndalus" pitchFamily="18" charset="-78"/>
              </a:rPr>
              <a:t>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ndalus" pitchFamily="18" charset="-78"/>
              </a:rPr>
              <a:t> in Saint-Petersburg.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ndalus" pitchFamily="18" charset="-78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04142" y="1186749"/>
            <a:ext cx="8215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ndalus" pitchFamily="18" charset="-78"/>
              </a:rPr>
              <a:t>Traditional English houses </a:t>
            </a:r>
          </a:p>
          <a:p>
            <a:pPr algn="ctr" eaLnBrk="0" hangingPunct="0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ndalus" pitchFamily="18" charset="-78"/>
              </a:rPr>
              <a:t>usually have…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Andalus" pitchFamily="18" charset="-78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15900" y="3660776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648200" y="366395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28600" y="473075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648200" y="473075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28575" y="4121151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38100" y="5187951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4467225" y="5187951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>
            <a:off x="4448175" y="4121151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H="1">
            <a:off x="8899525" y="4121151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H="1">
            <a:off x="8902700" y="5187951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4687888" y="3643314"/>
            <a:ext cx="4267200" cy="914400"/>
          </a:xfrm>
          <a:prstGeom prst="flowChartPreparation">
            <a:avLst/>
          </a:prstGeom>
          <a:solidFill>
            <a:schemeClr val="tx1">
              <a:alpha val="49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49288" y="3892551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omic Sans MS" pitchFamily="66" charset="0"/>
              </a:rPr>
              <a:t>A: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33400" y="4959351"/>
            <a:ext cx="671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C: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054600" y="3863976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B:</a:t>
            </a:r>
            <a:endParaRPr lang="en-US" sz="200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938713" y="4951414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D</a:t>
            </a:r>
            <a:r>
              <a:rPr lang="ru-RU" sz="2400" b="1">
                <a:solidFill>
                  <a:srgbClr val="FFCC00"/>
                </a:solidFill>
              </a:rPr>
              <a:t>. </a:t>
            </a:r>
            <a:r>
              <a:rPr lang="ru-RU" sz="2400">
                <a:latin typeface="Times New Roman" pitchFamily="18" charset="0"/>
              </a:rPr>
              <a:t> 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" name="Прямоугольник 92"/>
          <p:cNvSpPr>
            <a:spLocks noChangeArrowheads="1"/>
          </p:cNvSpPr>
          <p:nvPr/>
        </p:nvSpPr>
        <p:spPr bwMode="auto">
          <a:xfrm>
            <a:off x="1128713" y="3730626"/>
            <a:ext cx="3005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1 floor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39" name="Прямоугольник 92"/>
          <p:cNvSpPr>
            <a:spLocks noChangeArrowheads="1"/>
          </p:cNvSpPr>
          <p:nvPr/>
        </p:nvSpPr>
        <p:spPr bwMode="auto">
          <a:xfrm>
            <a:off x="1141413" y="4872039"/>
            <a:ext cx="2538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3 floors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40" name="Прямоугольник 92"/>
          <p:cNvSpPr>
            <a:spLocks noChangeArrowheads="1"/>
          </p:cNvSpPr>
          <p:nvPr/>
        </p:nvSpPr>
        <p:spPr bwMode="auto">
          <a:xfrm>
            <a:off x="5688013" y="3768726"/>
            <a:ext cx="2538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2 floors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41" name="Прямоугольник 92"/>
          <p:cNvSpPr>
            <a:spLocks noChangeArrowheads="1"/>
          </p:cNvSpPr>
          <p:nvPr/>
        </p:nvSpPr>
        <p:spPr bwMode="auto">
          <a:xfrm>
            <a:off x="5408613" y="4838701"/>
            <a:ext cx="311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CC00"/>
                </a:solidFill>
                <a:latin typeface="Comic Sans MS" pitchFamily="66" charset="0"/>
              </a:rPr>
              <a:t>4 floors</a:t>
            </a:r>
            <a:endParaRPr lang="ru-RU" sz="4000">
              <a:latin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9" y="107800"/>
            <a:ext cx="2151710" cy="34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219</TotalTime>
  <Words>472</Words>
  <Application>Microsoft Office PowerPoint</Application>
  <PresentationFormat>Экран (4:3)</PresentationFormat>
  <Paragraphs>133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Katerina</dc:creator>
  <cp:lastModifiedBy>WinUser</cp:lastModifiedBy>
  <cp:revision>26</cp:revision>
  <dcterms:created xsi:type="dcterms:W3CDTF">2013-10-21T13:28:55Z</dcterms:created>
  <dcterms:modified xsi:type="dcterms:W3CDTF">2015-11-28T20:05:05Z</dcterms:modified>
</cp:coreProperties>
</file>