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4" r:id="rId3"/>
    <p:sldId id="265" r:id="rId4"/>
    <p:sldId id="276" r:id="rId5"/>
    <p:sldId id="266" r:id="rId6"/>
    <p:sldId id="287" r:id="rId7"/>
    <p:sldId id="288" r:id="rId8"/>
    <p:sldId id="269" r:id="rId9"/>
    <p:sldId id="267" r:id="rId10"/>
    <p:sldId id="258" r:id="rId11"/>
    <p:sldId id="259" r:id="rId12"/>
    <p:sldId id="285" r:id="rId13"/>
    <p:sldId id="260" r:id="rId14"/>
    <p:sldId id="277" r:id="rId15"/>
    <p:sldId id="261" r:id="rId16"/>
    <p:sldId id="262" r:id="rId17"/>
    <p:sldId id="286" r:id="rId18"/>
    <p:sldId id="271" r:id="rId19"/>
    <p:sldId id="272" r:id="rId20"/>
    <p:sldId id="273" r:id="rId21"/>
    <p:sldId id="274" r:id="rId22"/>
    <p:sldId id="278" r:id="rId23"/>
    <p:sldId id="279" r:id="rId24"/>
    <p:sldId id="281" r:id="rId25"/>
    <p:sldId id="282" r:id="rId26"/>
    <p:sldId id="283" r:id="rId27"/>
    <p:sldId id="284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4689413823273"/>
          <c:y val="5.6085522572765119E-2"/>
          <c:w val="0.53487143968115158"/>
          <c:h val="0.8045224850490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Кровь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Процент воды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Мышцы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Процент воды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0.75000000000000056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Кости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Процент воды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0.28000000000000008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Стекловидное тело глаза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Процент воды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95968"/>
        <c:axId val="32419840"/>
      </c:barChart>
      <c:catAx>
        <c:axId val="3299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419840"/>
        <c:crosses val="autoZero"/>
        <c:auto val="1"/>
        <c:lblAlgn val="ctr"/>
        <c:lblOffset val="100"/>
        <c:noMultiLvlLbl val="0"/>
      </c:catAx>
      <c:valAx>
        <c:axId val="32419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995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Жидкость (л)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Кровь</c:v>
                </c:pt>
                <c:pt idx="1">
                  <c:v>Лимфа</c:v>
                </c:pt>
                <c:pt idx="2">
                  <c:v>Внутри- и внеклеточная жидкость</c:v>
                </c:pt>
                <c:pt idx="3">
                  <c:v>Слюна</c:v>
                </c:pt>
                <c:pt idx="4">
                  <c:v>Желудочный сок</c:v>
                </c:pt>
                <c:pt idx="5">
                  <c:v>Желчь</c:v>
                </c:pt>
                <c:pt idx="6">
                  <c:v>Панкреатический сок</c:v>
                </c:pt>
                <c:pt idx="7">
                  <c:v>Мозговая жидкость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23</c:v>
                </c:pt>
                <c:pt idx="3">
                  <c:v>1.5</c:v>
                </c:pt>
                <c:pt idx="4">
                  <c:v>2.5</c:v>
                </c:pt>
                <c:pt idx="5">
                  <c:v>1</c:v>
                </c:pt>
                <c:pt idx="6">
                  <c:v>0.7000000000000004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79549431321217"/>
          <c:y val="3.3187454852931238E-2"/>
          <c:w val="0.32094524642752975"/>
          <c:h val="0.949907358758006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Средние века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Литры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XIX век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Литры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Наст. время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Литры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0560"/>
        <c:axId val="32692096"/>
      </c:barChart>
      <c:catAx>
        <c:axId val="3269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2692096"/>
        <c:crosses val="autoZero"/>
        <c:auto val="1"/>
        <c:lblAlgn val="ctr"/>
        <c:lblOffset val="100"/>
        <c:noMultiLvlLbl val="0"/>
      </c:catAx>
      <c:valAx>
        <c:axId val="3269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9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603C93-4D49-44F0-B0CF-C07E9EE75C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30D1A4-C6B3-45FE-A617-C68EC5579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«Вода в природе» –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интегрированный урок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8 класс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11607"/>
            <a:ext cx="8278688" cy="119970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 «Природа»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Учителя: физики, химии, биологии и географии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43132" t="39231" r="41154" b="25897"/>
          <a:stretch>
            <a:fillRect/>
          </a:stretch>
        </p:blipFill>
        <p:spPr bwMode="auto">
          <a:xfrm>
            <a:off x="500034" y="1357298"/>
            <a:ext cx="2155332" cy="298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Агрегатные состояния воды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 l="43012" t="39305" r="41363" b="26320"/>
          <a:stretch>
            <a:fillRect/>
          </a:stretch>
        </p:blipFill>
        <p:spPr bwMode="auto">
          <a:xfrm>
            <a:off x="3143240" y="1428736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43132" t="38718" r="40834" b="25641"/>
          <a:stretch>
            <a:fillRect/>
          </a:stretch>
        </p:blipFill>
        <p:spPr bwMode="auto">
          <a:xfrm>
            <a:off x="5929322" y="1428736"/>
            <a:ext cx="20240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10"/>
          <p:cNvSpPr txBox="1">
            <a:spLocks/>
          </p:cNvSpPr>
          <p:nvPr/>
        </p:nvSpPr>
        <p:spPr>
          <a:xfrm>
            <a:off x="785786" y="4572008"/>
            <a:ext cx="7715304" cy="16430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Определите: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агрегатные состояния воды,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дать краткое описание каждому состоянию.  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сформулировать физические свойства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привести примеры проявления в природе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85728"/>
            <a:ext cx="8158162" cy="63119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физики:  </a:t>
            </a:r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давайте рассмотрим переходы воды из одного агрегатного состояния в другое.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отгадайте загадку: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Что за звездочки чудные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пальто и на платке?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сквозные, вырезные,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возьмешь – вода в руке.</a:t>
            </a:r>
          </a:p>
          <a:p>
            <a:pPr algn="ctr">
              <a:buNone/>
            </a:pPr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Что это? Объясните ее с точки зрения физики.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в каком агрегатном состоянии находилась вода?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какой процесс произошел с веществом?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как называется температура перехода? При какой температуре плавится лед?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 воды самая большая теплоемкость, какое значение это имеет в природе?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географии: распределение воды на планета. Работа с картой.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4214818"/>
            <a:ext cx="7500990" cy="178595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 - о каком процессе идет речь?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найдите ошибку в этом отрывке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Учитель физики: рассмотрим следующий переход воды.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Она жила и по стеклу текла,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но вдруг ее морозом оковало,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и неподвижной льдинкой капля стала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и в мире поубавилось тепла.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721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Учитель географии: </a:t>
            </a:r>
            <a:r>
              <a:rPr lang="ru-RU" dirty="0" smtClean="0"/>
              <a:t>Ребята, вы с легкостью можете объяснить, как вода может превратиться в твердое агрегатное состояние. Вода в твердом своем агрегатном состоянии в природе встречается очень часто.</a:t>
            </a:r>
          </a:p>
          <a:p>
            <a:pPr>
              <a:buNone/>
            </a:pPr>
            <a:r>
              <a:rPr lang="ru-RU" dirty="0" smtClean="0"/>
              <a:t> Территория нашего государства России находится в  северной части материка Евразия (</a:t>
            </a:r>
            <a:r>
              <a:rPr lang="ru-RU" i="1" dirty="0" smtClean="0"/>
              <a:t>учитель показывает географическое положение России на карте мира). </a:t>
            </a:r>
            <a:r>
              <a:rPr lang="ru-RU" dirty="0" smtClean="0"/>
              <a:t>Большое влияние на формирование климата нашей  обширной территории страны оказывает Северный Ледовитый океан, и большие площади территории государства находятся за пределами Северного полярного круга. </a:t>
            </a:r>
          </a:p>
          <a:p>
            <a:pPr>
              <a:buNone/>
            </a:pPr>
            <a:r>
              <a:rPr lang="ru-RU" dirty="0" smtClean="0"/>
              <a:t>Отгадайте загадку: </a:t>
            </a:r>
          </a:p>
          <a:p>
            <a:pPr>
              <a:buNone/>
            </a:pPr>
            <a:r>
              <a:rPr lang="ru-RU" i="1" dirty="0" smtClean="0"/>
              <a:t>                                    Зимнее стекло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Под землей залегло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Летом не тает -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Зимой нарастает. 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(работа по карте)</a:t>
            </a:r>
          </a:p>
          <a:p>
            <a:pPr lvl="0"/>
            <a:r>
              <a:rPr lang="ru-RU" dirty="0" smtClean="0"/>
              <a:t>Что это за географическое явление?</a:t>
            </a:r>
          </a:p>
          <a:p>
            <a:pPr lvl="0"/>
            <a:r>
              <a:rPr lang="ru-RU" dirty="0" smtClean="0"/>
              <a:t>Назовите причины его образования?</a:t>
            </a:r>
          </a:p>
          <a:p>
            <a:pPr lvl="0"/>
            <a:r>
              <a:rPr lang="ru-RU" dirty="0" smtClean="0"/>
              <a:t>Покажите на физической карте России, место расположения этого явления?</a:t>
            </a:r>
          </a:p>
          <a:p>
            <a:pPr lvl="0"/>
            <a:r>
              <a:rPr lang="ru-RU" dirty="0" smtClean="0"/>
              <a:t>Объясните, в чем плюсы и минусы наличия данного географического явления на территории России.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136701"/>
            <a:ext cx="7901014" cy="3721299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 о каких тепловых явлениях идет речь?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при какой температуре кипит вода?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От каких факторов зависит испарение воды.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>Учитель физики: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Отрывок из романа «Евгений Онегин»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i="1" dirty="0" smtClean="0">
                <a:solidFill>
                  <a:srgbClr val="0070C0"/>
                </a:solidFill>
              </a:rPr>
              <a:t>Смеркалось; на столе, блистая,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Шипел вечерний самовар,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Китайский чайник нагревая;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Под ним клубился легкий пар.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endParaRPr 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500438"/>
            <a:ext cx="7829576" cy="25191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- какое физическое явление происходило, когда Татьяна дышала «На стекла хладные»?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- почему стекло стало «отуманенным»?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- в каком агрегатном состоянии находится вода?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329642" cy="2297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0070C0"/>
                </a:solidFill>
              </a:rPr>
              <a:t>Татьяна пред окном стояла,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На стекла хладные дыша,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Задумавшись, моя душа,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Прелестным пальчиком писала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На отуманенном стекле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Заветный вензель О и 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географии: с процессом испарения связано формирование воздушных масс круговорот воды в природе </a:t>
            </a:r>
          </a:p>
          <a:p>
            <a:r>
              <a:rPr lang="ru-RU" b="1" dirty="0" smtClean="0"/>
              <a:t>Учитель географии: </a:t>
            </a:r>
            <a:r>
              <a:rPr lang="ru-RU" dirty="0" smtClean="0"/>
              <a:t>Но сможете ли вы ответить в какой части территории России большую часть времени года высокая влажность и частое выпадение осадков? </a:t>
            </a:r>
          </a:p>
          <a:p>
            <a:r>
              <a:rPr lang="ru-RU" i="1" dirty="0" smtClean="0"/>
              <a:t>Над морями обитает</a:t>
            </a:r>
            <a:endParaRPr lang="ru-RU" dirty="0" smtClean="0"/>
          </a:p>
          <a:p>
            <a:r>
              <a:rPr lang="ru-RU" i="1" dirty="0" smtClean="0"/>
              <a:t>Часто по небу летает</a:t>
            </a:r>
            <a:endParaRPr lang="ru-RU" dirty="0" smtClean="0"/>
          </a:p>
          <a:p>
            <a:r>
              <a:rPr lang="ru-RU" i="1" dirty="0" smtClean="0"/>
              <a:t>А на сушу как придет – </a:t>
            </a:r>
            <a:endParaRPr lang="ru-RU" dirty="0" smtClean="0"/>
          </a:p>
          <a:p>
            <a:r>
              <a:rPr lang="ru-RU" i="1" dirty="0" smtClean="0"/>
              <a:t>Влажность сразу наведет. 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Объясните, как происходит?</a:t>
            </a:r>
          </a:p>
          <a:p>
            <a:pPr lvl="0"/>
            <a:r>
              <a:rPr lang="ru-RU" dirty="0" smtClean="0"/>
              <a:t>Откуда на территорию России приходят морские воздушные массы?</a:t>
            </a:r>
          </a:p>
          <a:p>
            <a:pPr lvl="0"/>
            <a:r>
              <a:rPr lang="ru-RU" dirty="0" smtClean="0"/>
              <a:t>Какие территории России больше всего подвержены прохождению морских воздушных масс? </a:t>
            </a:r>
            <a:r>
              <a:rPr lang="ru-RU" i="1" dirty="0" smtClean="0"/>
              <a:t>(Карта территории России)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929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Она необходима нам всегда.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 юный химик, верно, пожелает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Узнать, с чем реагирует вода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 как она в реакции вступает.</a:t>
            </a:r>
          </a:p>
          <a:p>
            <a:pPr>
              <a:buNone/>
            </a:pPr>
            <a:r>
              <a:rPr lang="ru-RU" dirty="0" smtClean="0"/>
              <a:t>А сейчас, мы ознакомимся с основными химическими свойствами воды (демонстрация опыта и озвучивание его в виде стихотворения)</a:t>
            </a:r>
          </a:p>
          <a:p>
            <a:pPr>
              <a:buNone/>
            </a:pPr>
            <a:r>
              <a:rPr lang="ru-RU" dirty="0" smtClean="0"/>
              <a:t>1. Взаимодействие воды с активными металлами: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Кусочек лития пинцетом взят.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Отметьте, что условия обычны.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Опустим в воду — тут же результат: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Пошла реакция, она </a:t>
            </a:r>
            <a:r>
              <a:rPr lang="ru-RU" dirty="0" err="1" smtClean="0">
                <a:solidFill>
                  <a:srgbClr val="0070C0"/>
                </a:solidFill>
              </a:rPr>
              <a:t>экзотермична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Вмиг из воды наш щелочной металл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Газ водород активно вытесняет,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 тот, ликуя, что свободным стал,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Шипит и литий по воде гоняет.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Кружит металл, как шаловливый пес,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Как будто за хвостом своим гоняясь,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Потерю электронов перенес,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 err="1" smtClean="0">
                <a:solidFill>
                  <a:srgbClr val="0070C0"/>
                </a:solidFill>
              </a:rPr>
              <a:t>гидроксогруппой</a:t>
            </a:r>
            <a:r>
              <a:rPr lang="ru-RU" dirty="0" smtClean="0">
                <a:solidFill>
                  <a:srgbClr val="0070C0"/>
                </a:solidFill>
              </a:rPr>
              <a:t> в щелочь превращаясь: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9684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Учитель химии: итак мы рассмотрели с вами физические свойства воды. А теперь </a:t>
            </a:r>
            <a:r>
              <a:rPr lang="ru-RU" sz="1600" dirty="0" smtClean="0">
                <a:solidFill>
                  <a:srgbClr val="00B0F0"/>
                </a:solidFill>
              </a:rPr>
              <a:t>– следующий </a:t>
            </a:r>
            <a:r>
              <a:rPr lang="ru-RU" sz="1600" dirty="0" smtClean="0">
                <a:solidFill>
                  <a:srgbClr val="00B0F0"/>
                </a:solidFill>
              </a:rPr>
              <a:t>кейс.</a:t>
            </a:r>
            <a:endParaRPr lang="ru-RU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 какой группе металлов относится литий? Какие еще металлы располагаются в данной подгруппе?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Почему химическая реакция – </a:t>
            </a:r>
            <a:r>
              <a:rPr lang="ru-RU" dirty="0" err="1" smtClean="0"/>
              <a:t>экзотермична</a:t>
            </a:r>
            <a:r>
              <a:rPr lang="ru-RU" dirty="0" smtClean="0"/>
              <a:t>?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Запишите </a:t>
            </a:r>
            <a:r>
              <a:rPr lang="ru-RU" dirty="0" smtClean="0"/>
              <a:t>уравнение данной химической реакции:</a:t>
            </a:r>
          </a:p>
          <a:p>
            <a:pPr>
              <a:buNone/>
            </a:pPr>
            <a:r>
              <a:rPr lang="en-US" b="1" dirty="0" smtClean="0"/>
              <a:t>2 Li + 2 HOH = 2 </a:t>
            </a:r>
            <a:r>
              <a:rPr lang="en-US" b="1" dirty="0" err="1" smtClean="0"/>
              <a:t>LiOH</a:t>
            </a:r>
            <a:r>
              <a:rPr lang="en-US" b="1" dirty="0" smtClean="0"/>
              <a:t> + H</a:t>
            </a:r>
            <a:r>
              <a:rPr lang="en-US" b="1" baseline="-25000" dirty="0" smtClean="0"/>
              <a:t>2</a:t>
            </a:r>
            <a:r>
              <a:rPr lang="en-US" b="1" dirty="0" smtClean="0"/>
              <a:t> + Q.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какому типу относится эта реакция?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Что помогает обнаружить щелочь в растворе?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Сделайте вывод об условиях и продуктах реакций различных металлов с водой, если уравнения реакций: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Zn + H</a:t>
            </a:r>
            <a:r>
              <a:rPr lang="en-US" b="1" baseline="-25000" dirty="0" smtClean="0"/>
              <a:t>2</a:t>
            </a:r>
            <a:r>
              <a:rPr lang="en-US" b="1" dirty="0" smtClean="0"/>
              <a:t>O = </a:t>
            </a:r>
            <a:r>
              <a:rPr lang="en-US" b="1" dirty="0" err="1" smtClean="0"/>
              <a:t>ZnO</a:t>
            </a:r>
            <a:r>
              <a:rPr lang="en-US" b="1" dirty="0" smtClean="0"/>
              <a:t> + H</a:t>
            </a:r>
            <a:r>
              <a:rPr lang="en-US" b="1" baseline="-25000" dirty="0" smtClean="0"/>
              <a:t>2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Cu + H</a:t>
            </a:r>
            <a:r>
              <a:rPr lang="en-US" b="1" baseline="-25000" dirty="0" smtClean="0"/>
              <a:t>2</a:t>
            </a:r>
            <a:r>
              <a:rPr lang="en-US" b="1" dirty="0" smtClean="0"/>
              <a:t>O =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Задания к кейсу:</a:t>
            </a:r>
            <a:endParaRPr lang="ru-RU" sz="3200" dirty="0">
              <a:solidFill>
                <a:srgbClr val="00B0F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536017" y="546498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урока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изучить физические и химические свойства воды; рассмотреть значение воды в природе и жизнедеятельности человека; распределение воды по территории России</a:t>
            </a:r>
          </a:p>
          <a:p>
            <a:endParaRPr lang="ru-RU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Развитие логического мышления, познавательных интересов, интеллектуальных и творческих способностей, самостоятельности в приобретении новых знаний при решении различных задач и выполнении экспериментальных исследований с использованием информационных технологий;</a:t>
            </a:r>
          </a:p>
          <a:p>
            <a:pPr lvl="0">
              <a:buNone/>
            </a:pPr>
            <a:endParaRPr lang="ru-RU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lang="ru-RU" sz="1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убежденности в возможности познания природы</a:t>
            </a:r>
          </a:p>
          <a:p>
            <a:pPr>
              <a:buNone/>
            </a:pPr>
            <a:endParaRPr lang="ru-RU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 урока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кейс-метод, проблемный, исследовательский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Межпредметные связи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физика, химия, биология, география.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урока: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сформировать </a:t>
            </a:r>
            <a:r>
              <a:rPr lang="ru-RU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 учащихся более глубокие представления о воде, как неотъемлемой части природы с точки зрения разных наук естественнонаучного цикла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Поговорим о сложных веществах.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С оксидами сначала разберемся.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Причем практически, не на словах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Взаимодействия с водой </a:t>
            </a:r>
            <a:r>
              <a:rPr lang="ru-RU" sz="1800" dirty="0" smtClean="0">
                <a:solidFill>
                  <a:srgbClr val="0070C0"/>
                </a:solidFill>
              </a:rPr>
              <a:t>коснемся.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1800" dirty="0" smtClean="0">
                <a:solidFill>
                  <a:srgbClr val="0070C0"/>
                </a:solidFill>
              </a:rPr>
              <a:t>К </a:t>
            </a:r>
            <a:r>
              <a:rPr lang="ru-RU" sz="1800" dirty="0" smtClean="0">
                <a:solidFill>
                  <a:srgbClr val="0070C0"/>
                </a:solidFill>
              </a:rPr>
              <a:t>оксиду кальция воды прилить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   Вмиг </a:t>
            </a:r>
            <a:r>
              <a:rPr lang="ru-RU" sz="1800" dirty="0" smtClean="0">
                <a:solidFill>
                  <a:srgbClr val="0070C0"/>
                </a:solidFill>
              </a:rPr>
              <a:t>в гидроксид случится превращение.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Так мы «</a:t>
            </a:r>
            <a:r>
              <a:rPr lang="ru-RU" sz="1800" dirty="0" err="1" smtClean="0">
                <a:solidFill>
                  <a:srgbClr val="0070C0"/>
                </a:solidFill>
              </a:rPr>
              <a:t>пушонку</a:t>
            </a:r>
            <a:r>
              <a:rPr lang="ru-RU" sz="1800" dirty="0" smtClean="0">
                <a:solidFill>
                  <a:srgbClr val="0070C0"/>
                </a:solidFill>
              </a:rPr>
              <a:t>» можем получить,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Ведь происходит извести гашение: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Запишите уравнение реакции, взаимодействия оксида кальция с водой:</a:t>
            </a:r>
          </a:p>
          <a:p>
            <a:pPr>
              <a:buNone/>
            </a:pPr>
            <a:r>
              <a:rPr lang="ru-RU" b="1" dirty="0" err="1" smtClean="0"/>
              <a:t>СаО</a:t>
            </a:r>
            <a:r>
              <a:rPr lang="ru-RU" b="1" dirty="0" smtClean="0"/>
              <a:t>  + Н</a:t>
            </a:r>
            <a:r>
              <a:rPr lang="ru-RU" b="1" baseline="-25000" dirty="0" smtClean="0"/>
              <a:t>2</a:t>
            </a:r>
            <a:r>
              <a:rPr lang="en-US" b="1" dirty="0" smtClean="0"/>
              <a:t>O</a:t>
            </a:r>
            <a:r>
              <a:rPr lang="ru-RU" b="1" dirty="0" smtClean="0"/>
              <a:t>  =  </a:t>
            </a:r>
            <a:r>
              <a:rPr lang="ru-RU" b="1" dirty="0" err="1" smtClean="0"/>
              <a:t>Са</a:t>
            </a:r>
            <a:r>
              <a:rPr lang="ru-RU" b="1" dirty="0" smtClean="0"/>
              <a:t>(ОН)</a:t>
            </a:r>
            <a:r>
              <a:rPr lang="ru-RU" b="1" baseline="-25000" dirty="0" smtClean="0"/>
              <a:t>2</a:t>
            </a:r>
            <a:r>
              <a:rPr lang="ru-RU" b="1" dirty="0" smtClean="0"/>
              <a:t> + </a:t>
            </a:r>
            <a:r>
              <a:rPr lang="en-US" b="1" dirty="0" smtClean="0"/>
              <a:t>Q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какому типу относится данная реакция?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Сделайте вывод об условиях и продуктах реакции оксидов металлов с водой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2.Взаимодействие воды с неметаллами: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Нам так приятен летнею порой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Вкус кислый газированной водицы!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А обусловлен он, представьте, кислотой,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И знать реакцию вам пригодится.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      Оксид </a:t>
            </a:r>
            <a:r>
              <a:rPr lang="ru-RU" sz="2000" dirty="0" smtClean="0">
                <a:solidFill>
                  <a:srgbClr val="0070C0"/>
                </a:solidFill>
              </a:rPr>
              <a:t>кислотный — углекислый газ </a:t>
            </a:r>
            <a:r>
              <a:rPr lang="ru-RU" sz="2000" dirty="0" smtClean="0">
                <a:solidFill>
                  <a:srgbClr val="0070C0"/>
                </a:solidFill>
              </a:rPr>
              <a:t>—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С </a:t>
            </a:r>
            <a:r>
              <a:rPr lang="ru-RU" sz="2000" dirty="0" smtClean="0">
                <a:solidFill>
                  <a:srgbClr val="0070C0"/>
                </a:solidFill>
              </a:rPr>
              <a:t>водой соединяется охотно.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Хоть воду эту пили мы не раз,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          Не </a:t>
            </a:r>
            <a:r>
              <a:rPr lang="ru-RU" sz="2000" dirty="0" smtClean="0">
                <a:solidFill>
                  <a:srgbClr val="0070C0"/>
                </a:solidFill>
              </a:rPr>
              <a:t>думали, что пьем раствор кислотный.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Запишите уравнение реакции взаимодействия углекислого газа с водой</a:t>
            </a:r>
          </a:p>
          <a:p>
            <a:pPr>
              <a:buNone/>
            </a:pPr>
            <a:r>
              <a:rPr lang="en-US" b="1" dirty="0" smtClean="0"/>
              <a:t>CO</a:t>
            </a:r>
            <a:r>
              <a:rPr lang="ru-RU" b="1" baseline="-25000" dirty="0" smtClean="0"/>
              <a:t>2</a:t>
            </a:r>
            <a:r>
              <a:rPr lang="ru-RU" b="1" dirty="0" smtClean="0"/>
              <a:t> + </a:t>
            </a:r>
            <a:r>
              <a:rPr lang="en-US" b="1" dirty="0" smtClean="0"/>
              <a:t>H</a:t>
            </a:r>
            <a:r>
              <a:rPr lang="ru-RU" b="1" baseline="-25000" dirty="0" smtClean="0"/>
              <a:t>2</a:t>
            </a:r>
            <a:r>
              <a:rPr lang="en-US" b="1" dirty="0" smtClean="0"/>
              <a:t>O</a:t>
            </a:r>
            <a:r>
              <a:rPr lang="ru-RU" b="1" dirty="0" smtClean="0"/>
              <a:t> = </a:t>
            </a:r>
            <a:r>
              <a:rPr lang="en-US" b="1" dirty="0" smtClean="0"/>
              <a:t>H</a:t>
            </a:r>
            <a:r>
              <a:rPr lang="ru-RU" b="1" baseline="-25000" dirty="0" smtClean="0"/>
              <a:t>2</a:t>
            </a:r>
            <a:r>
              <a:rPr lang="en-US" b="1" dirty="0" smtClean="0"/>
              <a:t>CO</a:t>
            </a:r>
            <a:r>
              <a:rPr lang="ru-RU" b="1" baseline="-25000" dirty="0" smtClean="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какому типу относится данная реакция?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Какой тип веществ образуется при взаимодействии кислотных оксидов с водой?</a:t>
            </a:r>
          </a:p>
          <a:p>
            <a:pPr>
              <a:buNone/>
            </a:pPr>
            <a:r>
              <a:rPr lang="ru-RU" sz="1900" dirty="0" smtClean="0">
                <a:solidFill>
                  <a:srgbClr val="00B0F0"/>
                </a:solidFill>
              </a:rPr>
              <a:t>Учащиеся записывают уравнения рассмотренных реакций в тетрадь</a:t>
            </a:r>
          </a:p>
          <a:p>
            <a:pPr>
              <a:buNone/>
            </a:pPr>
            <a:endParaRPr lang="ru-RU" b="1" baseline="-25000" dirty="0" smtClean="0"/>
          </a:p>
          <a:p>
            <a:pPr>
              <a:buNone/>
            </a:pPr>
            <a:endParaRPr lang="ru-RU" b="1" baseline="-25000" dirty="0" smtClean="0"/>
          </a:p>
          <a:p>
            <a:pPr>
              <a:buNone/>
            </a:pPr>
            <a:endParaRPr lang="ru-RU" b="1" baseline="-25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3. Реакции воды с кислотными оксидами</a:t>
            </a:r>
            <a:endParaRPr lang="ru-RU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Учитель биологии: какую роль играет вода в жизни человека.</a:t>
            </a:r>
          </a:p>
          <a:p>
            <a:pPr>
              <a:buNone/>
            </a:pPr>
            <a:r>
              <a:rPr lang="ru-RU" sz="2000" dirty="0" smtClean="0"/>
              <a:t>«Что может быть воды полезней?</a:t>
            </a:r>
          </a:p>
          <a:p>
            <a:pPr>
              <a:buNone/>
            </a:pPr>
            <a:r>
              <a:rPr lang="ru-RU" sz="2000" dirty="0" smtClean="0"/>
              <a:t>Без воды – грязь.</a:t>
            </a:r>
          </a:p>
          <a:p>
            <a:pPr>
              <a:buNone/>
            </a:pPr>
            <a:r>
              <a:rPr lang="ru-RU" sz="2000" dirty="0" smtClean="0"/>
              <a:t>Без воды – болезни»</a:t>
            </a:r>
          </a:p>
          <a:p>
            <a:pPr algn="r">
              <a:buNone/>
            </a:pPr>
            <a:r>
              <a:rPr lang="ru-RU" sz="2000" dirty="0" smtClean="0"/>
              <a:t> (В. Маяковский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2860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Организм человека на 63-68% состоит из воды: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человеческом организме 35 л. жидкости: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3"/>
          <a:ext cx="8229600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571501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 они являются растворами неорганических и органических веществ.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Обезвоживание организма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00306"/>
            <a:ext cx="8229600" cy="2097095"/>
          </a:xfrm>
        </p:spPr>
        <p:txBody>
          <a:bodyPr/>
          <a:lstStyle/>
          <a:p>
            <a:r>
              <a:rPr lang="ru-RU" dirty="0" smtClean="0"/>
              <a:t>12-15% - нарушение обмена веществ</a:t>
            </a:r>
          </a:p>
          <a:p>
            <a:r>
              <a:rPr lang="ru-RU" dirty="0" smtClean="0"/>
              <a:t>До 25% - гибель организма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Потребность жителей планеты в воде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Кейс – практическая работа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Провести обследование водопроводных кранов в своём доме и школе:</a:t>
            </a:r>
          </a:p>
          <a:p>
            <a:pPr marL="914400" lvl="1" indent="-514350"/>
            <a:r>
              <a:rPr lang="ru-RU" dirty="0" smtClean="0"/>
              <a:t>Открытые краны?</a:t>
            </a:r>
          </a:p>
          <a:p>
            <a:pPr marL="914400" lvl="1" indent="-514350"/>
            <a:r>
              <a:rPr lang="ru-RU" dirty="0"/>
              <a:t>К</a:t>
            </a:r>
            <a:r>
              <a:rPr lang="ru-RU" dirty="0" smtClean="0"/>
              <a:t>апает ли вода из закрытых кранов?</a:t>
            </a:r>
          </a:p>
          <a:p>
            <a:pPr marL="914400" lvl="1" indent="-514350"/>
            <a:r>
              <a:rPr lang="ru-RU" dirty="0" smtClean="0"/>
              <a:t>Протекающие трубы?</a:t>
            </a:r>
          </a:p>
          <a:p>
            <a:pPr marL="914400" lvl="1" indent="-514350"/>
            <a:r>
              <a:rPr lang="ru-RU" dirty="0" smtClean="0"/>
              <a:t>Сколько капель вытекает за 1 мин.?</a:t>
            </a:r>
          </a:p>
          <a:p>
            <a:pPr marL="914400" lvl="1" indent="-514350"/>
            <a:r>
              <a:rPr lang="ru-RU" dirty="0" smtClean="0"/>
              <a:t>А сколько за целый день?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статистике 21% всей используемой воды выливается напрасно.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928670"/>
            <a:ext cx="7643866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2H</a:t>
            </a:r>
            <a:r>
              <a:rPr lang="ru-RU" sz="6000" baseline="-25000" dirty="0" smtClean="0">
                <a:solidFill>
                  <a:srgbClr val="0070C0"/>
                </a:solidFill>
              </a:rPr>
              <a:t>2 </a:t>
            </a:r>
            <a:r>
              <a:rPr lang="ru-RU" sz="6000" dirty="0" smtClean="0">
                <a:solidFill>
                  <a:srgbClr val="0070C0"/>
                </a:solidFill>
              </a:rPr>
              <a:t>+O</a:t>
            </a:r>
            <a:r>
              <a:rPr lang="ru-RU" sz="6000" baseline="-25000" dirty="0" smtClean="0">
                <a:solidFill>
                  <a:srgbClr val="0070C0"/>
                </a:solidFill>
              </a:rPr>
              <a:t>2 </a:t>
            </a:r>
            <a:r>
              <a:rPr lang="ru-RU" sz="6000" dirty="0" smtClean="0">
                <a:solidFill>
                  <a:srgbClr val="0070C0"/>
                </a:solidFill>
              </a:rPr>
              <a:t>= 2H</a:t>
            </a:r>
            <a:r>
              <a:rPr lang="ru-RU" sz="6000" baseline="-25000" dirty="0" smtClean="0">
                <a:solidFill>
                  <a:srgbClr val="0070C0"/>
                </a:solidFill>
              </a:rPr>
              <a:t>2</a:t>
            </a:r>
            <a:r>
              <a:rPr lang="ru-RU" sz="6000" dirty="0" smtClean="0">
                <a:solidFill>
                  <a:srgbClr val="0070C0"/>
                </a:solidFill>
              </a:rPr>
              <a:t>O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Молекула воды</a:t>
            </a:r>
            <a:endParaRPr lang="ru-RU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М(H</a:t>
            </a:r>
            <a:r>
              <a:rPr lang="ru-RU" sz="4400" baseline="-25000" dirty="0" smtClean="0">
                <a:solidFill>
                  <a:srgbClr val="0070C0"/>
                </a:solidFill>
              </a:rPr>
              <a:t>2</a:t>
            </a:r>
            <a:r>
              <a:rPr lang="ru-RU" sz="4400" dirty="0" smtClean="0">
                <a:solidFill>
                  <a:srgbClr val="0070C0"/>
                </a:solidFill>
              </a:rPr>
              <a:t>) = 1*2=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2г/моль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М(O</a:t>
            </a:r>
            <a:r>
              <a:rPr lang="ru-RU" sz="4400" baseline="-25000" dirty="0" smtClean="0">
                <a:solidFill>
                  <a:srgbClr val="0070C0"/>
                </a:solidFill>
              </a:rPr>
              <a:t>2</a:t>
            </a:r>
            <a:r>
              <a:rPr lang="ru-RU" sz="4400" dirty="0" smtClean="0">
                <a:solidFill>
                  <a:srgbClr val="0070C0"/>
                </a:solidFill>
              </a:rPr>
              <a:t>) = 16 * 2 =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32г/моль</a:t>
            </a:r>
            <a:endParaRPr lang="ru-RU" sz="4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М(H</a:t>
            </a:r>
            <a:r>
              <a:rPr lang="ru-RU" sz="4400" baseline="-25000" dirty="0" smtClean="0">
                <a:solidFill>
                  <a:srgbClr val="0070C0"/>
                </a:solidFill>
              </a:rPr>
              <a:t>2</a:t>
            </a:r>
            <a:r>
              <a:rPr lang="ru-RU" sz="4400" dirty="0" smtClean="0">
                <a:solidFill>
                  <a:srgbClr val="0070C0"/>
                </a:solidFill>
              </a:rPr>
              <a:t>O) = 1*2 +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16 = 18г/моль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Состав и получение молекулы воды: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14942" y="4572008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1899" y="4607727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86446" y="2571744"/>
            <a:ext cx="1357322" cy="16430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286380" y="4214818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6893735" y="4036223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>
            <a:off x="5929322" y="3857628"/>
            <a:ext cx="1357322" cy="857256"/>
          </a:xfrm>
          <a:prstGeom prst="arc">
            <a:avLst>
              <a:gd name="adj1" fmla="val 20608551"/>
              <a:gd name="adj2" fmla="val 10918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45" y="5250669"/>
            <a:ext cx="10239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компьютер, с минимальными техническими требованиями: </a:t>
            </a:r>
            <a:r>
              <a:rPr lang="ru-RU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Windows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2000/XP, Pentium-150, 200 Мб свободного дискового пространства, 64 Мб оперативной памяти, CD-ROM, SVGA 800x600;</a:t>
            </a: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интерактивная доска, проектор</a:t>
            </a: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компакт – диски: интерактивный курс «Физика, 7–11 классы»; «Уроки физики 11 класс Кирилла и </a:t>
            </a:r>
            <a:r>
              <a:rPr lang="ru-RU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таблицы «Психрометрическая таблица»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Психрометр, волосяной гигрометр, термометры, стаканы с водой комнатной температуры, вата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Атласы 8 класс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Химические реактивы: активные металлы, фенолфталеин</a:t>
            </a:r>
            <a:endParaRPr lang="ru-RU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оборудование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5114932" cy="6000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Вода, у тебя нет ни вкуса, ни цвета, ни запаха, тебя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4214" r="3594" b="11496"/>
          <a:stretch>
            <a:fillRect/>
          </a:stretch>
        </p:blipFill>
        <p:spPr bwMode="auto">
          <a:xfrm>
            <a:off x="5786446" y="571480"/>
            <a:ext cx="3071834" cy="57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6250" r="38281" b="9374"/>
          <a:stretch>
            <a:fillRect/>
          </a:stretch>
        </p:blipFill>
        <p:spPr bwMode="auto">
          <a:xfrm>
            <a:off x="500034" y="571480"/>
            <a:ext cx="4929222" cy="578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850112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I.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Постановка проблемы: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Учитель химии:  </a:t>
            </a: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Я  и туча, и туман</a:t>
            </a:r>
            <a:endParaRPr lang="ru-RU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       И ручей, и океан,</a:t>
            </a:r>
            <a:endParaRPr lang="ru-RU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      И летаю, и бегу,</a:t>
            </a:r>
            <a:endParaRPr lang="ru-RU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      И стеклянной быть могу</a:t>
            </a:r>
            <a:r>
              <a:rPr lang="ru-RU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(учащиеся отгадывают загадку)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учитель химии: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тема  сегодняшнего урока «Вода в природе», а урок  у нас необычный – интегрированный, помогут нам в изучении темы учителя физики, химии и географии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Цели урока: </a:t>
            </a: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изучим физические и химические свойства воды, рассмотрим, почему вода может находиться в различных агрегатных состояниях</a:t>
            </a: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рассмотрим значение воды в  природе и жизнедеятельности живых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организмов на примере человека</a:t>
            </a: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познакомимся с распределением воды по территории России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Ход урока: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Кейс по теме: «Вода»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9" y="1268760"/>
            <a:ext cx="8448662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Задания к кейсу: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читель химии: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Вопросы, на которые необходимо ответить в результате работы над кейсом и есть основные задачи, которые мы будем решать в ходе урока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rgbClr val="1FAECD"/>
                </a:solidFill>
              </a:rPr>
              <a:t>Каков качественный и количественный состав молекул воды?</a:t>
            </a:r>
            <a:endParaRPr lang="ru-RU" dirty="0"/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rgbClr val="1FAECD"/>
                </a:solidFill>
              </a:rPr>
              <a:t>– Какими физическими свойствами обладает вода</a:t>
            </a:r>
            <a:r>
              <a:rPr lang="ru-RU" dirty="0" smtClean="0">
                <a:solidFill>
                  <a:srgbClr val="1FAECD"/>
                </a:solidFill>
              </a:rPr>
              <a:t>?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каких агрегатных состояниях встречается вода в природе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 каких условиях вода переходит из одного агрегатного состояния в другое?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Каков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получения чистой воды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лаборатории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Распределение воды на планете Земля. Классификация природных вод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Почему вода является универсальным растворителем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dirty="0"/>
          </a:p>
          <a:p>
            <a:r>
              <a:rPr lang="ru-RU" dirty="0">
                <a:solidFill>
                  <a:srgbClr val="1FAECD"/>
                </a:solidFill>
              </a:rPr>
              <a:t>– Почему в природе нет чистой воды</a:t>
            </a:r>
            <a:r>
              <a:rPr lang="ru-RU" dirty="0" smtClean="0">
                <a:solidFill>
                  <a:srgbClr val="1FAECD"/>
                </a:solidFill>
              </a:rPr>
              <a:t>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С какими веществами может взаимодействовать вода? Какие вещества при этом образуются? Напишите уравнения возможных реакций и назовите полученные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вещества.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-Какое значение имеет вода в жизни человека?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Влияние воды на климатические условия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804389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Повстречались однажды водород с кислородом. И говорит водород: “Давай с тобой соединимся, будет легче, будет энергетически выгоднее”.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“Нет, – говорит кислород, – не буду я с тобой соединяться. Я такой большой, а ты такой маленький, у меня молекулярная масса в 16 раз больше твоей. Кислород гордый, активный, богатый. Он имеет большие владения – 21% по объёму от атмосферного воздуха.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“Давай соединимся, – просит водород, – я дам 2 атома, а ты  всего 1, и увидишь, какое получится чудесное вещество.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 каком веществе идет речь, какова его формула? Запишите уравнение химической реакции образования данного вещества.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Чему равна молярная масса водорода и кислорода?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Чему равна молярная масса воды?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Учитель </a:t>
            </a:r>
            <a:r>
              <a:rPr lang="ru-RU" sz="2400" dirty="0" smtClean="0">
                <a:solidFill>
                  <a:srgbClr val="00B0F0"/>
                </a:solidFill>
              </a:rPr>
              <a:t>химии: </a:t>
            </a:r>
            <a:r>
              <a:rPr lang="ru-RU" sz="2400" dirty="0" smtClean="0">
                <a:solidFill>
                  <a:srgbClr val="0070C0"/>
                </a:solidFill>
              </a:rPr>
              <a:t>Для рассмотрения состава вещества необходимо вспомнить формулу воды: </a:t>
            </a:r>
            <a:r>
              <a:rPr lang="ru-RU" sz="2200" b="0" dirty="0" smtClean="0">
                <a:solidFill>
                  <a:srgbClr val="0070C0"/>
                </a:solidFill>
                <a:effectLst/>
              </a:rPr>
              <a:t>из каких химических элементов состоит </a:t>
            </a:r>
            <a:r>
              <a:rPr lang="ru-RU" sz="2200" b="0" dirty="0" smtClean="0">
                <a:solidFill>
                  <a:srgbClr val="0070C0"/>
                </a:solidFill>
                <a:effectLst/>
              </a:rPr>
              <a:t>молекула вода</a:t>
            </a:r>
            <a:r>
              <a:rPr lang="ru-RU" sz="2200" b="0" dirty="0" smtClean="0">
                <a:solidFill>
                  <a:srgbClr val="0070C0"/>
                </a:solidFill>
                <a:effectLst/>
              </a:rPr>
              <a:t>?</a:t>
            </a:r>
            <a:endParaRPr lang="ru-RU" sz="22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85425" y="5157191"/>
            <a:ext cx="1020931" cy="1399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43956" cy="6162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Учитель физики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рассмотрим физические свойства воды. </a:t>
            </a:r>
          </a:p>
          <a:p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Что вы знаете о молекулах одного и разных веществ?</a:t>
            </a:r>
          </a:p>
          <a:p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если молекулы одного и того же вещества одинаковые, то почему же вещества могут находиться в разных состояниях? Что это за состояния вещества</a:t>
            </a:r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 (ответы учащихся)</a:t>
            </a:r>
          </a:p>
          <a:p>
            <a:pPr marL="109728" indent="0">
              <a:buNone/>
            </a:pPr>
            <a:endParaRPr lang="ru-RU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Чтобы разобраться в этом, поработаем с рисунками, на которых изображена вода в разных агрегатных состояниях.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(работа в группах 1 ряд – рис. 1, 2 ряд –рис. 2, 3 ряд –  рис .3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Группы должны ответить на вопросы к рисункам)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573791"/>
            <a:ext cx="3139718" cy="237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7"/>
            <a:ext cx="2664296" cy="231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894</TotalTime>
  <Words>1633</Words>
  <Application>Microsoft Office PowerPoint</Application>
  <PresentationFormat>Экран (4:3)</PresentationFormat>
  <Paragraphs>208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«Вода в природе» –  интегрированный урок 8 класс</vt:lpstr>
      <vt:lpstr>Цель урока: сформировать у учащихся более глубокие представления о воде, как неотъемлемой части природы с точки зрения разных наук естественнонаучного цикла </vt:lpstr>
      <vt:lpstr>оборудование</vt:lpstr>
      <vt:lpstr> Вода, у тебя нет ни вкуса, ни цвета, ни запаха, тебя</vt:lpstr>
      <vt:lpstr>Ход урока:</vt:lpstr>
      <vt:lpstr>Кейс по теме: «Вода»</vt:lpstr>
      <vt:lpstr>  Задания к кейсу: Учитель химии: Вопросы, на которые необходимо ответить в результате работы над кейсом и есть основные задачи, которые мы будем решать в ходе урока</vt:lpstr>
      <vt:lpstr>Учитель химии: Для рассмотрения состава вещества необходимо вспомнить формулу воды: из каких химических элементов состоит молекула вода?</vt:lpstr>
      <vt:lpstr>Презентация PowerPoint</vt:lpstr>
      <vt:lpstr>Агрегатные состояния воды</vt:lpstr>
      <vt:lpstr>Презентация PowerPoint</vt:lpstr>
      <vt:lpstr>Презентация PowerPoint</vt:lpstr>
      <vt:lpstr>Учитель физики: рассмотрим следующий переход воды.  Она жила и по стеклу текла,  но вдруг ее морозом оковало, и неподвижной льдинкой капля стала и в мире поубавилось тепла. </vt:lpstr>
      <vt:lpstr>Презентация PowerPoint</vt:lpstr>
      <vt:lpstr>Учитель физики:  Отрывок из романа «Евгений Онегин» Смеркалось; на столе, блистая, Шипел вечерний самовар, Китайский чайник нагревая; Под ним клубился легкий пар. </vt:lpstr>
      <vt:lpstr>Татьяна пред окном стояла, На стекла хладные дыша, Задумавшись, моя душа, Прелестным пальчиком писала На отуманенном стекле Заветный вензель О и Е </vt:lpstr>
      <vt:lpstr>Презентация PowerPoint</vt:lpstr>
      <vt:lpstr>Учитель химии: итак мы рассмотрели с вами физические свойства воды. А теперь – следующий кейс.</vt:lpstr>
      <vt:lpstr>Задания к кейсу:</vt:lpstr>
      <vt:lpstr>2.Взаимодействие воды с неметаллами:</vt:lpstr>
      <vt:lpstr>3. Реакции воды с кислотными оксидами</vt:lpstr>
      <vt:lpstr>Презентация PowerPoint</vt:lpstr>
      <vt:lpstr>Презентация PowerPoint</vt:lpstr>
      <vt:lpstr>В человеческом организме 35 л. жидкости:</vt:lpstr>
      <vt:lpstr>Обезвоживание организма</vt:lpstr>
      <vt:lpstr>Потребность жителей планеты в воде</vt:lpstr>
      <vt:lpstr>Кейс – практическая работа</vt:lpstr>
      <vt:lpstr>Состав и получение молекулы воды: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88</cp:revision>
  <dcterms:created xsi:type="dcterms:W3CDTF">2012-01-29T09:30:33Z</dcterms:created>
  <dcterms:modified xsi:type="dcterms:W3CDTF">2012-03-01T00:14:05Z</dcterms:modified>
</cp:coreProperties>
</file>