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0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34" Type="http://schemas.openxmlformats.org/officeDocument/2006/relationships/slide" Target="slides/slide22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464234" y="3810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2286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24687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40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indent="-331469" lvl="1" marL="914400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2000"/>
              <a:buFont typeface="Arial"/>
              <a:buNone/>
              <a:defRPr b="1" sz="2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3040443" y="5388936"/>
            <a:ext cx="5486400" cy="91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indent="-297180" lvl="1" marL="914400" algn="l"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/>
            </a:lvl2pPr>
            <a:lvl3pPr indent="-292100" lvl="2" marL="13716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6"/>
          <p:cNvSpPr/>
          <p:nvPr>
            <p:ph idx="2" type="pic"/>
          </p:nvPr>
        </p:nvSpPr>
        <p:spPr>
          <a:xfrm>
            <a:off x="304800" y="249864"/>
            <a:ext cx="8534400" cy="4343400"/>
          </a:xfrm>
          <a:prstGeom prst="round2DiagRect">
            <a:avLst>
              <a:gd fmla="val 11403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722376" y="498230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10057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8BE6E"/>
              </a:buClr>
              <a:buSzPts val="4000"/>
              <a:buFont typeface="Arial"/>
              <a:buNone/>
              <a:defRPr b="1" sz="4000" cap="none">
                <a:solidFill>
                  <a:srgbClr val="68BE6E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722313" y="3287713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28000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indent="-365760" lvl="1" marL="914400" algn="l">
              <a:spcBef>
                <a:spcPts val="40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48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indent="-365760" lvl="1" marL="914400" algn="l">
              <a:spcBef>
                <a:spcPts val="40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457200" y="2519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40"/>
              <a:buNone/>
              <a:defRPr b="0" sz="2200" cap="none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2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40"/>
              <a:buNone/>
              <a:defRPr b="0" sz="2200" cap="none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3" type="body"/>
          </p:nvPr>
        </p:nvSpPr>
        <p:spPr>
          <a:xfrm>
            <a:off x="457200" y="2362200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6390" lvl="0" marL="45720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20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4" type="body"/>
          </p:nvPr>
        </p:nvSpPr>
        <p:spPr>
          <a:xfrm>
            <a:off x="4645025" y="2362200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6390" lvl="0" marL="45720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20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4963136" y="304800"/>
            <a:ext cx="393192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2000"/>
              <a:buFont typeface="Arial"/>
              <a:buNone/>
              <a:defRPr b="1" sz="2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0"/>
              </a:spcBef>
              <a:spcAft>
                <a:spcPts val="0"/>
              </a:spcAft>
              <a:buSzPts val="2240"/>
              <a:buChar char="⦿"/>
              <a:defRPr sz="3200"/>
            </a:lvl1pPr>
            <a:lvl2pPr indent="-388619" lvl="1" marL="914400" algn="l">
              <a:spcBef>
                <a:spcPts val="40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6"/>
          <p:cNvSpPr txBox="1"/>
          <p:nvPr>
            <p:ph idx="11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617537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3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5057775" y="1057275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Verdana"/>
              <a:buNone/>
              <a:defRPr b="0" i="0" sz="1600" u="none">
                <a:solidFill>
                  <a:srgbClr val="DFE0D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idx="4294967295" type="body"/>
          </p:nvPr>
        </p:nvSpPr>
        <p:spPr>
          <a:xfrm>
            <a:off x="304800" y="188912"/>
            <a:ext cx="8686800" cy="2232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10"/>
              <a:buFont typeface="Noto Sans Symbols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</a:t>
            </a:r>
            <a:endParaRPr/>
          </a:p>
        </p:txBody>
      </p:sp>
      <p:pic>
        <p:nvPicPr>
          <p:cNvPr descr="http://sakhalife.ru/wp-content/uploads/2016/08/flag.jpg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179512" y="188640"/>
            <a:ext cx="8712968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Военные учебные заведения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Министерства обороны Российской Федерации, обучающие по программам среднего профессионального образования</a:t>
            </a:r>
            <a:endParaRPr b="1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idx="4294967295" type="title"/>
          </p:nvPr>
        </p:nvSpPr>
        <p:spPr>
          <a:xfrm>
            <a:off x="457200" y="253536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Войска воздушно-космической обороны</a:t>
            </a:r>
            <a:endParaRPr/>
          </a:p>
        </p:txBody>
      </p:sp>
      <p:sp>
        <p:nvSpPr>
          <p:cNvPr id="189" name="Google Shape;189;p26"/>
          <p:cNvSpPr txBox="1"/>
          <p:nvPr>
            <p:ph idx="1" type="body"/>
          </p:nvPr>
        </p:nvSpPr>
        <p:spPr>
          <a:xfrm>
            <a:off x="179387" y="1484312"/>
            <a:ext cx="8964612" cy="403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Военно-космическая академия (г. Санкт- Петербург)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монтаж и эксплуатация внутренних сантехнических устройств, кондиционирования воздуха и вентиляции,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радиотехнические комплексы и системы управления космических летательных аппаратов,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сети связи и системы коммутации,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прикладная геодезия,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метрология.</a:t>
            </a:r>
            <a:endParaRPr/>
          </a:p>
        </p:txBody>
      </p:sp>
      <p:pic>
        <p:nvPicPr>
          <p:cNvPr descr="http://mtdata.ru/u30/photoC5E0/20739751670-0/original.jpeg" id="190" name="Google Shape;1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3716337"/>
            <a:ext cx="3914775" cy="2881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ilitaryrussia.ru/i/284/637/bKK6t.jpg" id="191" name="Google Shape;19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662" y="2636837"/>
            <a:ext cx="4564062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idx="4294967295" type="title"/>
          </p:nvPr>
        </p:nvSpPr>
        <p:spPr>
          <a:xfrm>
            <a:off x="457200" y="332656"/>
            <a:ext cx="8229600" cy="1063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1979"/>
              <a:buFont typeface="Arial"/>
              <a:buNone/>
            </a:pPr>
            <a:r>
              <a:rPr b="1" i="0" lang="en-US" sz="1979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Войска, не входящие в виды и рода войск </a:t>
            </a:r>
            <a:br>
              <a:rPr b="1" i="0" lang="en-US" sz="1979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979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Вооруженных Сил:</a:t>
            </a:r>
            <a:br>
              <a:rPr b="1" i="0" lang="en-US" sz="1979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979" u="none" cap="none" strike="noStrike">
              <a:solidFill>
                <a:srgbClr val="E7E9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304800" y="1484312"/>
            <a:ext cx="4267200" cy="51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радиационной, химической и биологической защиты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(г. Кострома) – техник-эколог;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связи (г. Санкт-Петербург)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многоканальные телекаммуникационные системы,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радиосвязь, радиовещание и телевидение;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материально-техничес-кого обеспечения (г. Санкт-Петербург)- организация перевозок и управление на транспорте;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МТО (г. Санкт-Петербург) Военный институт (Железнодорожных войск и военных сообщений)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организация перевозок и управление на транспорте,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техническая эксплуатация подьемно-транспортных дорожных машин;</a:t>
            </a:r>
            <a:endParaRPr/>
          </a:p>
        </p:txBody>
      </p:sp>
      <p:pic>
        <p:nvPicPr>
          <p:cNvPr descr="http://varvsn.mil.ru/images/military/military/photo/Polevaya_kuhnya-S.jpg" id="198" name="Google Shape;1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7" y="4149725"/>
            <a:ext cx="4465637" cy="247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6.s.qip.ru/VVx8eRwL.jpg" id="199" name="Google Shape;19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1557337"/>
            <a:ext cx="4481512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304800" y="1554162"/>
            <a:ext cx="4267200" cy="504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МТО (г. Санкт-Петербург) Военный институт (инженерно-технический)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водоснабжение и водоотведение,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пожарная безопасность;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МТО (филиал г. Вольск, Саратовская область)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организационная деятельность в логистике;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МТО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(филиал г. Пенза)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техническое обслуживание и ремонт радиоэлектронной техники,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специальные машины и устройства;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МТО (филиал г. Омск)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техническое обслуживание и ремонт автомобильного транспорта;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Военно-медицинская академия                (г. Санкт-Петербург)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лечебное дело.</a:t>
            </a:r>
            <a:endParaRPr/>
          </a:p>
          <a:p>
            <a:pPr indent="-22098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28"/>
          <p:cNvSpPr txBox="1"/>
          <p:nvPr>
            <p:ph idx="4294967295" type="body"/>
          </p:nvPr>
        </p:nvSpPr>
        <p:spPr>
          <a:xfrm>
            <a:off x="4716462" y="4868862"/>
            <a:ext cx="4427537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986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://www.motto.net.ua/pic/201401/800x600/motto.net.ua-68603.jpg" id="206" name="Google Shape;206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http://www.motto.net.ua/pic/201401/800x600/motto.net.ua-68603.jpg" id="207" name="Google Shape;207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http://www.motto.net.ua/pic/201401/800x600/motto.net.ua-68603.jpg" id="208" name="Google Shape;208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http://www.motto.net.ua/pic/201401/800x600/motto.net.ua-68603.jpg" id="209" name="Google Shape;209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http://www.motto.net.ua/pic/201401/800x600/motto.net.ua-68603.jpg" id="210" name="Google Shape;210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http://www.motto.net.ua/pic/201401/800x600/motto.net.ua-68603.jpg" id="211" name="Google Shape;211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http://www.motto.net.ua/pic/201401/800x600/motto.net.ua-68603.jpg" id="212" name="Google Shape;212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http://www.motto.net.ua/pic/201401/800x600/motto.net.ua-68603.jpg" id="213" name="Google Shape;213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http://www.motto.net.ua/pic/201401/800x600/motto.net.ua-68603.jpg" id="214" name="Google Shape;214;p28"/>
          <p:cNvSpPr txBox="1"/>
          <p:nvPr/>
        </p:nvSpPr>
        <p:spPr>
          <a:xfrm>
            <a:off x="173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328612"/>
            <a:ext cx="824230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opgun.rin.ru/images/news/4437.jpg" id="216" name="Google Shape;21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1484312"/>
            <a:ext cx="4465637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orod-plus.tv/cache/uploads/day/watermarked/bb26a3432bba1f68b4c3b99824ba56a4a74eed41.jpg" id="217" name="Google Shape;21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537" y="4076700"/>
            <a:ext cx="4465637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idx="4294967295" type="title"/>
          </p:nvPr>
        </p:nvSpPr>
        <p:spPr>
          <a:xfrm>
            <a:off x="457200" y="254000"/>
            <a:ext cx="8229600" cy="798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2200"/>
              <a:buFont typeface="Cambria"/>
              <a:buNone/>
            </a:pPr>
            <a:r>
              <a:rPr b="0" i="0" lang="en-US" sz="22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rPr>
              <a:t>Условия обучения и социальные гарантии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323850" y="1412875"/>
            <a:ext cx="4392612" cy="51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Кандидаты, зачисленные в образовательные организации Министерства обороны РФ курсантами, приобретают статус военнослужащего и пользуются льготами, гарантиями и компенсациями, установленными ФЗ от 1998 года «О статусе военнослужащих».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Курсанты находятся на полном государственном обеспечении: бесплатное обучение, проживание, питание, медицинское обеспечение, обеспечение вещевым имуществом и другими установленными видами довольствия.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Учебный год курсантов первого курса начинается с 1 августа.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Ежегодно предоставляется летний каникулярный отпуск продолжительностью 30 суток и зимний каникулярный отпуск продолжительностью 15 суток.</a:t>
            </a:r>
            <a:endParaRPr/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098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voenvideo.ru/_ph/21/781337991.jpg"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900" y="4076700"/>
            <a:ext cx="4129087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pexradio.ru/upload/iblock/a46/a462fc03f407f7746fb7112d7cc99277.jpg" id="225" name="Google Shape;22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7900" y="1484312"/>
            <a:ext cx="4176712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idx="4294967295" type="title"/>
          </p:nvPr>
        </p:nvSpPr>
        <p:spPr>
          <a:xfrm>
            <a:off x="304800" y="188913"/>
            <a:ext cx="8686800" cy="936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Социальные гарантии и льготы для военнослужащих и членов их семей направлены</a:t>
            </a:r>
            <a:endParaRPr/>
          </a:p>
        </p:txBody>
      </p:sp>
      <p:sp>
        <p:nvSpPr>
          <p:cNvPr id="231" name="Google Shape;231;p30"/>
          <p:cNvSpPr txBox="1"/>
          <p:nvPr>
            <p:ph idx="1" type="body"/>
          </p:nvPr>
        </p:nvSpPr>
        <p:spPr>
          <a:xfrm>
            <a:off x="304800" y="2349500"/>
            <a:ext cx="4122737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	</a:t>
            </a:r>
            <a:endParaRPr b="0" i="0" sz="2000"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- подъемное пособие (п. 3 статьи 13);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	- выплата на обзаведение имуществом первой необходимости (п. 7 статьи 13);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- обеспечение продовольствием, вещевым имуществом либо денежная компенсация  вместо предметов вещевого имущества (п. 2 статьи 14);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- предоставление жилых помещений и денежная компенсация за наем (поднаем) жилых помещений (статья 15);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- охрана здоровья и медицинская помощь, санаторно-курортное лечение и оплата стоимости путевок детей школьного возраста (статья 16);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endParaRPr/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323850" y="1484312"/>
            <a:ext cx="84963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b="0" i="0" lang="en-US" sz="1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соответствии с Федерального закона от 27.05.1998 №76-ФЗ "О статусе военнослужащих» данным категориям лиц установлены следующие социальные гарантии и компенсации:</a:t>
            </a:r>
            <a:endParaRPr/>
          </a:p>
        </p:txBody>
      </p:sp>
      <p:pic>
        <p:nvPicPr>
          <p:cNvPr descr="http://www.soldati-russian.ru/44444/IMG_1613-550.jpg"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2" y="2741612"/>
            <a:ext cx="4392612" cy="33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idx="4294967295" type="title"/>
          </p:nvPr>
        </p:nvSpPr>
        <p:spPr>
          <a:xfrm>
            <a:off x="304800" y="188913"/>
            <a:ext cx="8686800" cy="936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Социальные гарантии и льготы для военнослужащих и членов их семей направлены</a:t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304800" y="1844675"/>
            <a:ext cx="4195762" cy="482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🗉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обязательное государственное личное страхование за счет средств федерального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🗉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бюджета (статья 18);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- проезд военнослужащего и членов его семьи на безвозмездной основе в установленных случаях и бесплатный провоз багажа (статья 20);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- дополнительные социальные гарантии и компенсации, предоставляемые военнослужащим, исполняющим обязанности военной службы в условиях чрезвычайного положения и при вооруженных конфликтах (статья 25).</a:t>
            </a:r>
            <a:endParaRPr/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endParaRPr/>
          </a:p>
        </p:txBody>
      </p:sp>
      <p:pic>
        <p:nvPicPr>
          <p:cNvPr descr="http://alljus.ru/wp-content/uploads/2016/03/kakim-budet-denezhnoe-dovolstvie-voennosluzhashhix-v-2016-godu-2.jpg" id="240" name="Google Shape;2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1773237"/>
            <a:ext cx="4279900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idx="4294967295"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Порядок приема кандидатов в ВУЗы Министерства обороны РФ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323850" y="1484312"/>
            <a:ext cx="8569325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 Прием в вузы Минобороны России состоит из мероприятий отбора в военном комиссариате субъекта Российской Федерации и профессионального отбора непосредственно в вузе. Первым шагом необходимым для поступления в вузы Минобороны России является обращении кандидата в военный комиссариат по месту жительства для подачи персонального заявления: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- до 1 апреля года поступления в вузы, отбор в которые производится после оформления допуска к сведениям, составляющим государственную тайну (в вузы РВСН, Войск ВКО; в другие вузы по специальностям войск связи и РЭБ, радиотехнических войск, ракетного вооружения, воздушной и морской навигации, разведки и специального назначения, ракетно-артиллерийского вооружения и др., с учетом ограниченного доступа к указанной информации полный перечень находится в военных комиссариатах);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- до 20 апреля в остальные.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 Данное заявление подается в отдел военного комиссариата субъекта Российской Федерации по месту жительства (Указать адрес и контактный телефон обязательно!), в котором указываются:  фамилия, имя, отчество; дата рождения;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сведения о гражданстве;  реквизиты документа, удостоверяющего личность;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сведения о предыдущем уровне образования и документе об образовании;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почтовый адрес места постоянного проживания; электронный адрес и контактный телефон; наименование вуза и избранной специальности обучения.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idx="1" type="body"/>
          </p:nvPr>
        </p:nvSpPr>
        <p:spPr>
          <a:xfrm>
            <a:off x="323850" y="1484312"/>
            <a:ext cx="8569325" cy="482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В качестве кандидатов для поступления в учебное заведение Министерства обороны Российской Федерации на факультеты среднего профессионального образования  рассматриваются граждане Российской Федерации, имеющие документ государственного образца о среднем (полном) общем, среднем профессиональном образовании или диплом о начальном профессиональном образовании, если в нем есть запись о получении гражданином среднего (полного) общего образования, в возрасте до 30 лет (возраст определяется по состоянию на 1 августа года поступления).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1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Не рассматриваются в качестве кандидатов граждане:</a:t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имеющие неснятую или непогашенную судимость за совершение преступления;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отбывавшие наказание в виде лишения свободы;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лишенные на определенный срок права занимать воинские должности вступившим в законную силу решением суда;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досрочно уволенные с военной службы в запас в связи с невыполнением военнослужащим условий контракта;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а также в отношении которых: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· вынесен обвинительный приговор и назначено наказание;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· ведется дознание или предварительное следствие;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· уголовное дело передано в суд.</a:t>
            </a:r>
            <a:endParaRPr/>
          </a:p>
        </p:txBody>
      </p:sp>
      <p:sp>
        <p:nvSpPr>
          <p:cNvPr id="252" name="Google Shape;252;p33"/>
          <p:cNvSpPr txBox="1"/>
          <p:nvPr/>
        </p:nvSpPr>
        <p:spPr>
          <a:xfrm>
            <a:off x="395287" y="260350"/>
            <a:ext cx="84978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Порядок приема в военные учебные заведения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Министерства обороны Российской Федерации, обучающие по программам среднего профессионального образования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>
            <p:ph idx="1" type="body"/>
          </p:nvPr>
        </p:nvSpPr>
        <p:spPr>
          <a:xfrm>
            <a:off x="304800" y="1554162"/>
            <a:ext cx="4267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1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Вне конкурса на основании результатов профессионального отбора, при получении положительных оценок по общеобразовательным предметам, принимаются: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лица из числа сирот или оставшихся без попечения родителей;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граждане, уволенные с военной службы и поступающие в ВУЗы по рекомендации командиров воинских частей;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граждане, проходившие в течение не менее трех лет военную службу по контракту в ВС РФ, других войсках, воинских формированиях и органах на воинских должностях, подлежащих замещению солдатами, матросами, сержантами и уволенных с военной службы;</a:t>
            </a:r>
            <a:endParaRPr/>
          </a:p>
        </p:txBody>
      </p:sp>
      <p:sp>
        <p:nvSpPr>
          <p:cNvPr id="258" name="Google Shape;258;p34"/>
          <p:cNvSpPr txBox="1"/>
          <p:nvPr/>
        </p:nvSpPr>
        <p:spPr>
          <a:xfrm>
            <a:off x="395287" y="333375"/>
            <a:ext cx="842486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Порядок приема в военные учебные заведения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Министерства обороны Российской Федерации, обучающие по программам среднего профессионального образования</a:t>
            </a:r>
            <a:endParaRPr/>
          </a:p>
        </p:txBody>
      </p:sp>
      <p:pic>
        <p:nvPicPr>
          <p:cNvPr descr="https://v1.std3.ru/48/ad/1396713942-48ada3c0bddb178527239e67dcfa94ea.jpg" id="259" name="Google Shape;2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100" y="2060575"/>
            <a:ext cx="444817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>
            <p:ph idx="1" type="body"/>
          </p:nvPr>
        </p:nvSpPr>
        <p:spPr>
          <a:xfrm>
            <a:off x="4643437" y="1557337"/>
            <a:ext cx="4321175" cy="482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участники боевых действий;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граждане, которые в соответствии с Законом РСФСР от 15 мая 1991 года № 1244-1 «О социальной защите граждан, подвергшихся воздействию радиации вследствие катастрофы на Чернобыльской АЭС» имеют право внеконкурсного поступления в образовательные учреждения высшего профессионального образования;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другие граждане, которые в соответствии с законодательством РФ имеют право внеконкурсного поступления в образовательные учреждения высшего профессионального образования.</a:t>
            </a:r>
            <a:endParaRPr/>
          </a:p>
          <a:p>
            <a:pPr indent="-22098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395287" y="333375"/>
            <a:ext cx="842486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Порядок приема в военные учебные заведения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Министерства обороны Российской Федерации, обучающие по программам среднего профессионального образования</a:t>
            </a:r>
            <a:endParaRPr/>
          </a:p>
        </p:txBody>
      </p:sp>
      <p:pic>
        <p:nvPicPr>
          <p:cNvPr descr="http://cpp.oficery.ru/sites/default/files/news/2013/09/img_5646s.jpg" id="266" name="Google Shape;2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700212"/>
            <a:ext cx="4465637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04800" y="188912"/>
            <a:ext cx="8686800" cy="6408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10"/>
              <a:buFont typeface="Noto Sans Symbols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</a:t>
            </a:r>
            <a:endParaRPr/>
          </a:p>
          <a:p>
            <a:pPr indent="-22987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87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b="1" i="0" lang="en-US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Вооруженные Силы Российской Федерации (государственная военная организация, составляющая основу обороны Российской Федерации. В соответствии с Федеральным законом «Об обороне» Вооруженные Силы Российской Федерации предназначены для отражения агрессии, направленной против Российской Федерации, вооруженной защиты целостности и неприкосновенности ее территории, обеспечение суверенитета государства, а также для выполнения задач в соответствии с федеральными конституционными законами, федеральными законами и международными договорами Российской Федерации.</a:t>
            </a:r>
            <a:endParaRPr/>
          </a:p>
          <a:p>
            <a:pPr indent="-292100" lvl="0" marL="2921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⦿"/>
            </a:pPr>
            <a:r>
              <a:rPr b="1" i="0" lang="en-US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Выбирая вуз Министерства обороны Российской Федерации для получения высшего или среднего специального</a:t>
            </a:r>
            <a:r>
              <a:rPr b="1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образования. Вы выбираете широкие возможности для самореализации, достойный уровень жизни, высокий социальный статус.</a:t>
            </a:r>
            <a:endParaRPr/>
          </a:p>
          <a:p>
            <a:pPr indent="-292100" lvl="0" marL="2921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⦿"/>
            </a:pPr>
            <a:r>
              <a:rPr b="1" i="0" lang="en-US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В настоящее время в Минобороны России функционируют 26 военных образовательных организаций высшего образования (военных учебно-научных центров – 3, военных академий – 11, военный университет – 1, военных училищ – 10, военный институт – 1). Подготовка офицерских кадров осуществляется по специальностям высшего образования и среднего профессионального образования.</a:t>
            </a:r>
            <a:endParaRPr/>
          </a:p>
          <a:p>
            <a:pPr indent="-292100" lvl="0" marL="2921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⦿"/>
            </a:pPr>
            <a:r>
              <a:rPr b="1" i="0" lang="en-US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en-US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 обучения в высших военно-учебных заведениях, составляет пять лет. Срок обучения по программам среднего профессионального обучения 2 года 10 месяцев. Выпускникам присваивается воинское звание «сержант», «старшина 2 статьи» (отличникам учебы «старшина 1 статьи»), «прапорщик» выдается диплом о среднем профессиональном образовании государственного образца с присвоение квалификации и выдается соответствующий диплом.</a:t>
            </a:r>
            <a:endParaRPr/>
          </a:p>
          <a:p>
            <a:pPr indent="-292100" lvl="0" marL="2921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⦿"/>
            </a:pPr>
            <a:r>
              <a:rPr b="1" i="0" lang="en-US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Денежное довольствие курсантов 1 курса (до заключения контракта) составляет 2000 рублей. После заключения контракта с учетом премии курсанты получают от 14000 руб., до 21000 руб. Курсантам выплачивается ежегодная материальная помощь в размере 1-го оклада.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>
            <p:ph idx="4294967295" type="title"/>
          </p:nvPr>
        </p:nvSpPr>
        <p:spPr>
          <a:xfrm>
            <a:off x="457200" y="253536"/>
            <a:ext cx="8229600" cy="943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Порядок приема в образовательные организации Министерства обороны Российской Федерации</a:t>
            </a:r>
            <a:endParaRPr b="0" i="0" sz="2200" u="none" cap="none" strike="noStrike">
              <a:solidFill>
                <a:srgbClr val="E7E9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"/>
          <p:cNvSpPr txBox="1"/>
          <p:nvPr>
            <p:ph idx="1" type="body"/>
          </p:nvPr>
        </p:nvSpPr>
        <p:spPr>
          <a:xfrm>
            <a:off x="304800" y="1484312"/>
            <a:ext cx="8515350" cy="51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1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Преимущественным правом при поступлении в ВУЗы пользуются кандидаты, показавшие в ходе вступительных испытаний равные результаты, из числа: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граждан, имеющих преимущественное право при поступлении в соответствии с Законом РСФСР от 15 мая 1991 года № 1244-1 «О социальной защите граждан, подвергшихся воздействию радиации вследствие катастрофы на Чернобыльской АЭС»;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дети Героев Российской Федерации;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граждан, уволенных с военной службы;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детей военнослужащих, проходящих военную службу по контракту и имеющих общую продолжительность военной службы 20 лет и более;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детей граждан, уволенных с военной службы по достижении ими предельного возраста пребывания на военной службе, состоянию здоровья или в связи с организационно-штатными мероприятиями, общая продолжительность военной службы которых составляет 20 лет и более;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детей военнослужащих, погибших при исполнении ими обязанностей военной службы или умерших вследствие увечья (ранения, травмы, контузии), либо заболевания, полученного ими при исполнении обязанностей военной службы;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других граждан, которым в соответствии с законодательством РФ предоставлено преимущественное право при поступлении в ВУЗы.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idx="4294967295" type="title"/>
          </p:nvPr>
        </p:nvSpPr>
        <p:spPr>
          <a:xfrm>
            <a:off x="457200" y="253142"/>
            <a:ext cx="8229600" cy="791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Прохождение профессионального отбора</a:t>
            </a:r>
            <a:endParaRPr/>
          </a:p>
        </p:txBody>
      </p:sp>
      <p:sp>
        <p:nvSpPr>
          <p:cNvPr id="278" name="Google Shape;278;p37"/>
          <p:cNvSpPr txBox="1"/>
          <p:nvPr>
            <p:ph idx="1" type="body"/>
          </p:nvPr>
        </p:nvSpPr>
        <p:spPr>
          <a:xfrm>
            <a:off x="304800" y="1554162"/>
            <a:ext cx="84439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⦿"/>
            </a:pPr>
            <a:r>
              <a:rPr b="0" i="0" lang="en-US" sz="15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     </a:t>
            </a:r>
            <a:r>
              <a:rPr b="1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Профессиональный отбор кандидатов на обучение по программам среднего профессионального образования проводится в учебных заведениях Министерства обороны Российской Федерации с 1 по 30 июля текущего года: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1. Определение годности кандидата к поступлению в ВУЗ по состоянию здоровья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2. Вступительные испытания, состоящие из: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определения категории профессиональной пригодности кандидатов на основе их социально-психологического изучения, психологического и психофизиологического обследования в соответствии с Руководством по профессиональному психологическому отбору в ВС РФ (приказ МО РФ № 50 2000 г.);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оценки уровня общеобразовательной подготовки кандидатов по математике, русскому языку (по результатам ЕГЭ – в приемную комиссию необходимо представить подлинник свидетельства о результатах ЕГЭ);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свидетельства о результатах ЕГЭ по русскому и математике являются обязательными. В некоторых ВУЗах требуются результаты ЕГЭ по физике, химии, биологии.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- оценки уровня физической подготовленности кандидатов в соответствии с 	Наставлением по физической подготовке ВС РФ (подтягивание на перекладине, бег на 3 км, бег на 100 м, плавание на 100 м – при наличии условий).</a:t>
            </a:r>
            <a:endParaRPr/>
          </a:p>
          <a:p>
            <a:pPr indent="-22098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>
            <p:ph idx="4294967295" type="title"/>
          </p:nvPr>
        </p:nvSpPr>
        <p:spPr>
          <a:xfrm>
            <a:off x="457200" y="254000"/>
            <a:ext cx="822960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2200"/>
              <a:buFont typeface="Cambria"/>
              <a:buNone/>
            </a:pPr>
            <a:r>
              <a:rPr b="0" i="0" lang="en-US" sz="2200" u="none" cap="none" strike="noStrike">
                <a:solidFill>
                  <a:srgbClr val="E7EACB"/>
                </a:solidFill>
                <a:latin typeface="Cambria"/>
                <a:ea typeface="Cambria"/>
                <a:cs typeface="Cambria"/>
                <a:sym typeface="Cambria"/>
              </a:rPr>
              <a:t>Заключительная часть</a:t>
            </a:r>
            <a:endParaRPr/>
          </a:p>
        </p:txBody>
      </p:sp>
      <p:sp>
        <p:nvSpPr>
          <p:cNvPr id="284" name="Google Shape;284;p38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</a:pPr>
            <a:r>
              <a:rPr b="0" i="0" lang="en-US" sz="14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        В </a:t>
            </a: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Минобороны России разработан единый информационный справочник (показ справочника) для поступающих в высшие военно-учебные заведения и учебные военные центры «Есть такая профессия – Родину защищать». 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      В брошюре в доступной форме представлены особенности и преимущества выбора профессии офицера, а также систематизирована информация обо всех высших военно-учебных заведениях и учебных военных центрах, правилах приема и особенностях обучения, а также гражданских специальностях подготовки.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  Указанный информационный сборник размещен на официальном сайте Минобороны в сети «Интернет». – </a:t>
            </a:r>
            <a:r>
              <a:rPr b="0" i="0" lang="en-US" sz="22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HYPERLINK "http://www.mil.ru" </a:t>
            </a:r>
            <a:endParaRPr/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        </a:t>
            </a:r>
            <a:r>
              <a:rPr b="1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Подробную информацию о перечне вузов Минобороны России, о порядке приема в них,  можно получить в отделе военного комиссариата по месту жительства, а также непосредственно на официальном сайте вуза.</a:t>
            </a:r>
            <a:endParaRPr/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1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b="1" i="0" lang="en-US" sz="28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Спасибо за внимание! </a:t>
            </a:r>
            <a:endParaRPr/>
          </a:p>
          <a:p>
            <a:pPr indent="-292100" lvl="0" marL="292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b="1" i="0" lang="en-US" sz="28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Готовы ответить на Ваши вопросы.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4294967295"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685800" lvl="0" marL="685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вооруженных сил Российской Федерации</a:t>
            </a:r>
            <a:b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2200" u="none" cap="none" strike="noStrike">
              <a:solidFill>
                <a:srgbClr val="E7E9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250825" y="1196975"/>
            <a:ext cx="8893175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7640" lvl="0" marL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7640" lvl="0" marL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7640" lvl="0" marL="29210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forum-mil.ru/B1/vks_rossii.jpg"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700212"/>
            <a:ext cx="8642350" cy="446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4294967295" type="title"/>
          </p:nvPr>
        </p:nvSpPr>
        <p:spPr>
          <a:xfrm>
            <a:off x="457200" y="253536"/>
            <a:ext cx="8229600" cy="87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Учебные заведения министерства обороны Российской федерации и предметы вступительных экзаменов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0" y="1341437"/>
            <a:ext cx="8675687" cy="5138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None/>
            </a:pPr>
            <a:r>
              <a:rPr b="1" i="1" lang="en-US" sz="2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b="1" i="1" lang="en-US" sz="22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Сухопутные войска</a:t>
            </a:r>
            <a:r>
              <a:rPr b="1" i="1" lang="en-US" sz="2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None/>
            </a:pPr>
            <a:r>
              <a:rPr b="1" i="1" lang="en-US" sz="2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1" lang="en-US" sz="20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(военная специальность):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Дальневосточное высшее общевойсковое командное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училище  (г. Благовещенск)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техническое обслуживание и ремонт автомобильного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транспорта;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Тюменское высшее военно-инженерное командное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училище (военный институт)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электроснабжение,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специальные машины и устройства;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Михайловская военная артиллерийская академия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(г. Санкт-Петербург)  - техник по информационным системам,  - техник;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Краснодарское высшее военное училище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информационная безопасность автоматизированных систем;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Череповецкое высшее военное инженерное училище радиоэлектроники (г. Череповец, Вологодская обл.)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компьютерные системы и комплексы,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техническое обслуживание и ремонт радиоэлектронной техники;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Военный институт физической культуры (г. Санкт-Петербург)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физическая культура.</a:t>
            </a:r>
            <a:endParaRPr/>
          </a:p>
        </p:txBody>
      </p:sp>
      <p:pic>
        <p:nvPicPr>
          <p:cNvPr descr="http://varvsn.mil.ru/images/military/military/photo/IMG_4941S.jpg"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62" y="1484312"/>
            <a:ext cx="3690937" cy="280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04800" y="1557337"/>
            <a:ext cx="8588375" cy="51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Воздушно-воздушные силы</a:t>
            </a:r>
            <a:endParaRPr/>
          </a:p>
          <a:p>
            <a:pPr indent="-225425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Военная академия войсковой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противовоздушной обороны ВС РФ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( г. Смоленск)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радиоаппаратостроение;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ВУНЦ ВВС "Военно-воздушная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академия" (г.Воронеж)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техническая эксплуатация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транспортного радиоэлектронного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оборудования (на воздушном транспорте),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эксплуатация транспортного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электрооборудования и автоматики (на воздушном транспорте),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техническая эксплуатация летательных аппаратов и двигателей,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техническая эксплуатация электрифицированных и пилотажно-навигационных комплексов;</a:t>
            </a:r>
            <a:endParaRPr/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098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249237"/>
            <a:ext cx="8242300" cy="884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tdata.ru/u1/photoC5CF/20230558785-0/original.jpg"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2" y="1844675"/>
            <a:ext cx="4176712" cy="270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23850" y="1484312"/>
            <a:ext cx="8496300" cy="511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b="1" i="0" lang="en-US" sz="22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b="1" i="0" lang="en-US" sz="22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Военно-Морской Флот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"/>
              <a:buFont typeface="Noto Sans Symbols"/>
              <a:buNone/>
            </a:pPr>
            <a:r>
              <a:t/>
            </a:r>
            <a:endParaRPr b="0" i="0" sz="8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ВУНЦ ВМФ "ВМА" (г. Санкт-Петербург)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Военный институт (военно-морской)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автоматические системы управления;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ВУНЦ ВМФ "ВМА" (г. Санкт-Петербург)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Военный институт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(военно-морской политехнический)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информационные системы (по отраслям),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техническое обслуживание и ремонт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радиоэлектронной техники (по отраслям),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радиационная безопасность,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эксплуатация судовых энергетических установок,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эксплуатация судового электрооборудования и средств автоматики;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ВУНЦ ВМФ «ВМА» (филиал г. Калининград)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радиосвязь, радиовещание и телевидение,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автоматические системы управления;</a:t>
            </a:r>
            <a:endParaRPr/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098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249237"/>
            <a:ext cx="8242300" cy="947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ov.cap.ru/UserFiles/news/201403/19/Original/0_8a432_7664ae44_xl.jpg" id="158" name="Google Shape;15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2" y="1700212"/>
            <a:ext cx="4178300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304800" y="-171450"/>
            <a:ext cx="868680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E7EA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23850" y="1484312"/>
            <a:ext cx="4319587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</a:pPr>
            <a:r>
              <a:rPr b="1" i="0" lang="en-US" sz="14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      </a:t>
            </a:r>
            <a:r>
              <a:rPr b="1" i="0" lang="en-US" sz="22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Военно-Морской Флот </a:t>
            </a:r>
            <a:endParaRPr/>
          </a:p>
          <a:p>
            <a:pPr indent="-25654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"/>
              <a:buFont typeface="Noto Sans Symbols"/>
              <a:buNone/>
            </a:pPr>
            <a:r>
              <a:t/>
            </a:r>
            <a:endParaRPr b="0" i="0" sz="8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Тихоокеанское высшее военно-морское училище (филиал г. Владивосток)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техническая эксплуатация транспортного радиоэлектронного оборудования,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радиосвязь, радиовещание и телевидение,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техническая эксплуатация летательных аппаратов и двигателей,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техническая эксплуатация электрифицированных и пилотажно-навигационных комплексов,  - автоматические системы управления;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Черноморское высшее военно-морское училище (г. Севастополь)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эксплуатация судовых энергетических установок,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автоматические системы управления.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249237"/>
            <a:ext cx="8242300" cy="947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tdata.ru/u9/photo9D43/20690109566-0/original.jpg" id="166" name="Google Shape;16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484312"/>
            <a:ext cx="4321175" cy="2449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hotosflowery.ru/photo/41/41ceaa98670561653f1e911d933d44d5.jpg" id="167" name="Google Shape;16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4005262"/>
            <a:ext cx="4322762" cy="247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4294967295" type="title"/>
          </p:nvPr>
        </p:nvSpPr>
        <p:spPr>
          <a:xfrm>
            <a:off x="304800" y="-171450"/>
            <a:ext cx="868680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Войска – являющиеся родами войск Вооруженных Сил Российской Федерации:</a:t>
            </a:r>
            <a:br>
              <a:rPr b="1" i="0" lang="en-US" sz="20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Воздушно-десантные войска</a:t>
            </a:r>
            <a:endParaRPr/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0" y="1557337"/>
            <a:ext cx="4427537" cy="1366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987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Char char="⦿"/>
            </a:pPr>
            <a:r>
              <a:rPr b="0" i="0" lang="en-US" sz="14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Рязанское высшее воздушно-десантное командное училище (военный институт)</a:t>
            </a:r>
            <a:endParaRPr b="0" i="0" sz="1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многоканальные телекоммуникационные системы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радиосвязь, радиовещание и телевидение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сети связи и системы коммутации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техник обслуживания и ремонта автомобильного транспорта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</a:pPr>
            <a:r>
              <a:rPr b="0" i="0" lang="en-US" sz="14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</a:t>
            </a:r>
            <a:endParaRPr/>
          </a:p>
        </p:txBody>
      </p:sp>
      <p:pic>
        <p:nvPicPr>
          <p:cNvPr descr="http://st-gdefon.gallery.world/wallpapers_original/565503_gallery.world.jpg?9b30f88865a6ee068aa988b568d8492f" id="174" name="Google Shape;1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005262"/>
            <a:ext cx="4032250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ntersyn.ru/img/picture/Nov/23/cc82eee59f6d4db6ef6da9da1903f8dc/1.jpg" id="175" name="Google Shape;1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484312"/>
            <a:ext cx="4238625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kudamoscow.ru/uploads/53b3a8cac138ab487397a4b6ebbca9fe.jpg" id="176" name="Google Shape;17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4005262"/>
            <a:ext cx="4321175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idx="4294967295" type="title"/>
          </p:nvPr>
        </p:nvSpPr>
        <p:spPr>
          <a:xfrm>
            <a:off x="457200" y="253536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7E9C9"/>
                </a:solidFill>
                <a:latin typeface="Arial"/>
                <a:ea typeface="Arial"/>
                <a:cs typeface="Arial"/>
                <a:sym typeface="Arial"/>
              </a:rPr>
              <a:t>Ракетные войска стратегического назначения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179387" y="1700212"/>
            <a:ext cx="8964612" cy="381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Военнная академия Ракетных войск стратегического назначения (г. Балашиха)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проектирование, производство и эксплуатация ракет и космических комплексов,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испытание летательных аппаратов,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навигационно-баллистическое обеспечение применения космической техники,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системы управления летательными аппаратами;</a:t>
            </a:r>
            <a:endParaRPr/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⦿"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Военнная академия Ракетных войск стратегического назначения (филиал г. Серпухов, Московская обл.)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информационная безопасность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автоматизированных систем,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многоканальные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телекоммуникационные системы,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- электрические станции, сети и системы,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6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endParaRPr/>
          </a:p>
        </p:txBody>
      </p:sp>
      <p:pic>
        <p:nvPicPr>
          <p:cNvPr descr="http://www.playcast.ru/uploads/2015/11/14/15875122.jpg" id="183" name="Google Shape;1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2" y="3490912"/>
            <a:ext cx="4464050" cy="313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3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1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4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5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9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6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2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