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77" r:id="rId3"/>
    <p:sldId id="294" r:id="rId4"/>
    <p:sldId id="301" r:id="rId5"/>
    <p:sldId id="302" r:id="rId6"/>
    <p:sldId id="263" r:id="rId7"/>
    <p:sldId id="303" r:id="rId8"/>
    <p:sldId id="296" r:id="rId9"/>
    <p:sldId id="295" r:id="rId10"/>
    <p:sldId id="297" r:id="rId11"/>
    <p:sldId id="262" r:id="rId12"/>
    <p:sldId id="298" r:id="rId13"/>
    <p:sldId id="299" r:id="rId14"/>
    <p:sldId id="267" r:id="rId15"/>
    <p:sldId id="300" r:id="rId16"/>
    <p:sldId id="304" r:id="rId17"/>
    <p:sldId id="305" r:id="rId18"/>
    <p:sldId id="306" r:id="rId19"/>
    <p:sldId id="275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94" autoAdjust="0"/>
    <p:restoredTop sz="94660"/>
  </p:normalViewPr>
  <p:slideViewPr>
    <p:cSldViewPr>
      <p:cViewPr varScale="1">
        <p:scale>
          <a:sx n="108" d="100"/>
          <a:sy n="108" d="100"/>
        </p:scale>
        <p:origin x="144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1"/>
          <p:cNvGrpSpPr>
            <a:grpSpLocks/>
          </p:cNvGrpSpPr>
          <p:nvPr/>
        </p:nvGrpSpPr>
        <p:grpSpPr bwMode="auto">
          <a:xfrm flipH="1">
            <a:off x="12700" y="692150"/>
            <a:ext cx="9093200" cy="6165850"/>
            <a:chOff x="0" y="436"/>
            <a:chExt cx="5760" cy="3884"/>
          </a:xfrm>
        </p:grpSpPr>
        <p:sp>
          <p:nvSpPr>
            <p:cNvPr id="5" name="Line 132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2946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6" name="Line 133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3471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7" name="Line 134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067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8" name="Line 135"/>
            <p:cNvSpPr>
              <a:spLocks noChangeShapeType="1"/>
            </p:cNvSpPr>
            <p:nvPr userDrawn="1"/>
          </p:nvSpPr>
          <p:spPr bwMode="gray">
            <a:xfrm>
              <a:off x="1472" y="448"/>
              <a:ext cx="3407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9" name="Line 136"/>
            <p:cNvSpPr>
              <a:spLocks noChangeShapeType="1"/>
            </p:cNvSpPr>
            <p:nvPr userDrawn="1"/>
          </p:nvSpPr>
          <p:spPr bwMode="gray">
            <a:xfrm>
              <a:off x="1472" y="448"/>
              <a:ext cx="2784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" name="Line 137"/>
            <p:cNvSpPr>
              <a:spLocks noChangeShapeType="1"/>
            </p:cNvSpPr>
            <p:nvPr userDrawn="1"/>
          </p:nvSpPr>
          <p:spPr bwMode="gray">
            <a:xfrm>
              <a:off x="1472" y="448"/>
              <a:ext cx="2162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1" name="Line 138"/>
            <p:cNvSpPr>
              <a:spLocks noChangeShapeType="1"/>
            </p:cNvSpPr>
            <p:nvPr userDrawn="1"/>
          </p:nvSpPr>
          <p:spPr bwMode="gray">
            <a:xfrm>
              <a:off x="1472" y="448"/>
              <a:ext cx="1612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2" name="Line 139"/>
            <p:cNvSpPr>
              <a:spLocks noChangeShapeType="1"/>
            </p:cNvSpPr>
            <p:nvPr userDrawn="1"/>
          </p:nvSpPr>
          <p:spPr bwMode="gray">
            <a:xfrm>
              <a:off x="1472" y="448"/>
              <a:ext cx="1065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3" name="Line 140"/>
            <p:cNvSpPr>
              <a:spLocks noChangeShapeType="1"/>
            </p:cNvSpPr>
            <p:nvPr userDrawn="1"/>
          </p:nvSpPr>
          <p:spPr bwMode="gray">
            <a:xfrm>
              <a:off x="1472" y="448"/>
              <a:ext cx="514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4" name="Line 141"/>
            <p:cNvSpPr>
              <a:spLocks noChangeShapeType="1"/>
            </p:cNvSpPr>
            <p:nvPr userDrawn="1"/>
          </p:nvSpPr>
          <p:spPr bwMode="gray">
            <a:xfrm>
              <a:off x="1472" y="448"/>
              <a:ext cx="0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5" name="Line 142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2549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6" name="Line 143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2195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7" name="Line 144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1891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8" name="Line 145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1584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9" name="Line 146"/>
            <p:cNvSpPr>
              <a:spLocks noChangeShapeType="1"/>
            </p:cNvSpPr>
            <p:nvPr userDrawn="1"/>
          </p:nvSpPr>
          <p:spPr bwMode="gray">
            <a:xfrm>
              <a:off x="1515" y="462"/>
              <a:ext cx="4245" cy="130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20" name="Line 147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105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21" name="Line 148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833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22" name="Line 149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613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23" name="Line 150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438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24" name="Line 151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259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25" name="Line 152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13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26" name="Line 153"/>
            <p:cNvSpPr>
              <a:spLocks noChangeShapeType="1"/>
            </p:cNvSpPr>
            <p:nvPr userDrawn="1"/>
          </p:nvSpPr>
          <p:spPr bwMode="gray">
            <a:xfrm flipH="1">
              <a:off x="0" y="449"/>
              <a:ext cx="1474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27" name="Line 154"/>
            <p:cNvSpPr>
              <a:spLocks noChangeShapeType="1"/>
            </p:cNvSpPr>
            <p:nvPr userDrawn="1"/>
          </p:nvSpPr>
          <p:spPr bwMode="gray">
            <a:xfrm flipH="1">
              <a:off x="0" y="436"/>
              <a:ext cx="1474" cy="2514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28" name="Line 155"/>
            <p:cNvSpPr>
              <a:spLocks noChangeShapeType="1"/>
            </p:cNvSpPr>
            <p:nvPr userDrawn="1"/>
          </p:nvSpPr>
          <p:spPr bwMode="gray">
            <a:xfrm flipH="1">
              <a:off x="0" y="462"/>
              <a:ext cx="1461" cy="3461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29" name="Line 156"/>
            <p:cNvSpPr>
              <a:spLocks noChangeShapeType="1"/>
            </p:cNvSpPr>
            <p:nvPr userDrawn="1"/>
          </p:nvSpPr>
          <p:spPr bwMode="gray">
            <a:xfrm flipH="1">
              <a:off x="249" y="463"/>
              <a:ext cx="1215" cy="385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30" name="Line 157"/>
            <p:cNvSpPr>
              <a:spLocks noChangeShapeType="1"/>
            </p:cNvSpPr>
            <p:nvPr userDrawn="1"/>
          </p:nvSpPr>
          <p:spPr bwMode="gray">
            <a:xfrm flipH="1">
              <a:off x="657" y="472"/>
              <a:ext cx="808" cy="3848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31" name="Line 158"/>
            <p:cNvSpPr>
              <a:spLocks noChangeShapeType="1"/>
            </p:cNvSpPr>
            <p:nvPr userDrawn="1"/>
          </p:nvSpPr>
          <p:spPr bwMode="gray">
            <a:xfrm flipH="1">
              <a:off x="1066" y="463"/>
              <a:ext cx="404" cy="385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32" name="Line 159"/>
            <p:cNvSpPr>
              <a:spLocks noChangeShapeType="1"/>
            </p:cNvSpPr>
            <p:nvPr userDrawn="1"/>
          </p:nvSpPr>
          <p:spPr bwMode="gray">
            <a:xfrm flipH="1">
              <a:off x="0" y="436"/>
              <a:ext cx="1474" cy="1875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33" name="Line 160"/>
            <p:cNvSpPr>
              <a:spLocks noChangeShapeType="1"/>
            </p:cNvSpPr>
            <p:nvPr userDrawn="1"/>
          </p:nvSpPr>
          <p:spPr bwMode="gray">
            <a:xfrm flipH="1">
              <a:off x="0" y="466"/>
              <a:ext cx="1447" cy="132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34" name="Line 161"/>
            <p:cNvSpPr>
              <a:spLocks noChangeShapeType="1"/>
            </p:cNvSpPr>
            <p:nvPr userDrawn="1"/>
          </p:nvSpPr>
          <p:spPr bwMode="gray">
            <a:xfrm flipH="1">
              <a:off x="0" y="449"/>
              <a:ext cx="1474" cy="896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35" name="Line 162"/>
            <p:cNvSpPr>
              <a:spLocks noChangeShapeType="1"/>
            </p:cNvSpPr>
            <p:nvPr userDrawn="1"/>
          </p:nvSpPr>
          <p:spPr bwMode="gray">
            <a:xfrm flipH="1">
              <a:off x="0" y="471"/>
              <a:ext cx="1435" cy="50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36" name="Line 163"/>
            <p:cNvSpPr>
              <a:spLocks noChangeShapeType="1"/>
            </p:cNvSpPr>
            <p:nvPr userDrawn="1"/>
          </p:nvSpPr>
          <p:spPr bwMode="gray">
            <a:xfrm flipH="1">
              <a:off x="0" y="463"/>
              <a:ext cx="1464" cy="206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37" name="Line 164"/>
            <p:cNvSpPr>
              <a:spLocks noChangeShapeType="1"/>
            </p:cNvSpPr>
            <p:nvPr userDrawn="1"/>
          </p:nvSpPr>
          <p:spPr bwMode="gray">
            <a:xfrm flipH="1">
              <a:off x="0" y="436"/>
              <a:ext cx="1474" cy="124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grpSp>
          <p:nvGrpSpPr>
            <p:cNvPr id="38" name="Group 165"/>
            <p:cNvGrpSpPr>
              <a:grpSpLocks/>
            </p:cNvGrpSpPr>
            <p:nvPr userDrawn="1"/>
          </p:nvGrpSpPr>
          <p:grpSpPr bwMode="auto">
            <a:xfrm>
              <a:off x="0" y="2063"/>
              <a:ext cx="5760" cy="1220"/>
              <a:chOff x="235" y="2750"/>
              <a:chExt cx="5241" cy="699"/>
            </a:xfrm>
          </p:grpSpPr>
          <p:sp>
            <p:nvSpPr>
              <p:cNvPr id="48" name="Line 166"/>
              <p:cNvSpPr>
                <a:spLocks noChangeShapeType="1"/>
              </p:cNvSpPr>
              <p:nvPr/>
            </p:nvSpPr>
            <p:spPr bwMode="gray">
              <a:xfrm>
                <a:off x="235" y="3449"/>
                <a:ext cx="5241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  <p:sp>
            <p:nvSpPr>
              <p:cNvPr id="49" name="Line 167"/>
              <p:cNvSpPr>
                <a:spLocks noChangeShapeType="1"/>
              </p:cNvSpPr>
              <p:nvPr/>
            </p:nvSpPr>
            <p:spPr bwMode="gray">
              <a:xfrm>
                <a:off x="235" y="3191"/>
                <a:ext cx="5241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  <p:sp>
            <p:nvSpPr>
              <p:cNvPr id="50" name="Line 168"/>
              <p:cNvSpPr>
                <a:spLocks noChangeShapeType="1"/>
              </p:cNvSpPr>
              <p:nvPr/>
            </p:nvSpPr>
            <p:spPr bwMode="gray">
              <a:xfrm>
                <a:off x="235" y="2958"/>
                <a:ext cx="5239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  <p:sp>
            <p:nvSpPr>
              <p:cNvPr id="51" name="Line 169"/>
              <p:cNvSpPr>
                <a:spLocks noChangeShapeType="1"/>
              </p:cNvSpPr>
              <p:nvPr/>
            </p:nvSpPr>
            <p:spPr bwMode="gray">
              <a:xfrm>
                <a:off x="235" y="2750"/>
                <a:ext cx="5239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</p:grpSp>
        <p:sp>
          <p:nvSpPr>
            <p:cNvPr id="39" name="Line 170"/>
            <p:cNvSpPr>
              <a:spLocks noChangeShapeType="1"/>
            </p:cNvSpPr>
            <p:nvPr userDrawn="1"/>
          </p:nvSpPr>
          <p:spPr bwMode="gray">
            <a:xfrm>
              <a:off x="0" y="1753"/>
              <a:ext cx="5760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40" name="Line 171"/>
            <p:cNvSpPr>
              <a:spLocks noChangeShapeType="1"/>
            </p:cNvSpPr>
            <p:nvPr userDrawn="1"/>
          </p:nvSpPr>
          <p:spPr bwMode="gray">
            <a:xfrm flipV="1">
              <a:off x="0" y="1455"/>
              <a:ext cx="5760" cy="1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41" name="Line 172"/>
            <p:cNvSpPr>
              <a:spLocks noChangeShapeType="1"/>
            </p:cNvSpPr>
            <p:nvPr userDrawn="1"/>
          </p:nvSpPr>
          <p:spPr bwMode="gray">
            <a:xfrm>
              <a:off x="0" y="1182"/>
              <a:ext cx="5760" cy="9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42" name="Line 173"/>
            <p:cNvSpPr>
              <a:spLocks noChangeShapeType="1"/>
            </p:cNvSpPr>
            <p:nvPr userDrawn="1"/>
          </p:nvSpPr>
          <p:spPr bwMode="gray">
            <a:xfrm>
              <a:off x="0" y="965"/>
              <a:ext cx="5734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43" name="Line 174"/>
            <p:cNvSpPr>
              <a:spLocks noChangeShapeType="1"/>
            </p:cNvSpPr>
            <p:nvPr userDrawn="1"/>
          </p:nvSpPr>
          <p:spPr bwMode="gray">
            <a:xfrm flipV="1">
              <a:off x="0" y="780"/>
              <a:ext cx="5760" cy="11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44" name="Line 175"/>
            <p:cNvSpPr>
              <a:spLocks noChangeShapeType="1"/>
            </p:cNvSpPr>
            <p:nvPr userDrawn="1"/>
          </p:nvSpPr>
          <p:spPr bwMode="gray">
            <a:xfrm>
              <a:off x="0" y="661"/>
              <a:ext cx="5760" cy="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45" name="Line 176"/>
            <p:cNvSpPr>
              <a:spLocks noChangeShapeType="1"/>
            </p:cNvSpPr>
            <p:nvPr userDrawn="1"/>
          </p:nvSpPr>
          <p:spPr bwMode="gray">
            <a:xfrm flipV="1">
              <a:off x="0" y="558"/>
              <a:ext cx="5760" cy="1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46" name="Line 177"/>
            <p:cNvSpPr>
              <a:spLocks noChangeShapeType="1"/>
            </p:cNvSpPr>
            <p:nvPr userDrawn="1"/>
          </p:nvSpPr>
          <p:spPr bwMode="gray">
            <a:xfrm>
              <a:off x="25" y="521"/>
              <a:ext cx="5735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47" name="Line 178"/>
            <p:cNvSpPr>
              <a:spLocks noChangeShapeType="1"/>
            </p:cNvSpPr>
            <p:nvPr userDrawn="1"/>
          </p:nvSpPr>
          <p:spPr bwMode="gray">
            <a:xfrm>
              <a:off x="0" y="482"/>
              <a:ext cx="5760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</p:grpSp>
      <p:grpSp>
        <p:nvGrpSpPr>
          <p:cNvPr id="52" name="Group 179"/>
          <p:cNvGrpSpPr>
            <a:grpSpLocks/>
          </p:cNvGrpSpPr>
          <p:nvPr/>
        </p:nvGrpSpPr>
        <p:grpSpPr bwMode="auto">
          <a:xfrm flipH="1">
            <a:off x="0" y="0"/>
            <a:ext cx="9144000" cy="2159000"/>
            <a:chOff x="-1" y="0"/>
            <a:chExt cx="5769" cy="1360"/>
          </a:xfrm>
        </p:grpSpPr>
        <p:sp>
          <p:nvSpPr>
            <p:cNvPr id="53" name="Freeform 180"/>
            <p:cNvSpPr>
              <a:spLocks/>
            </p:cNvSpPr>
            <p:nvPr/>
          </p:nvSpPr>
          <p:spPr bwMode="gray">
            <a:xfrm>
              <a:off x="0" y="0"/>
              <a:ext cx="5768" cy="13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16"/>
                </a:cxn>
                <a:cxn ang="0">
                  <a:pos x="1496" y="460"/>
                </a:cxn>
                <a:cxn ang="0">
                  <a:pos x="5768" y="1360"/>
                </a:cxn>
                <a:cxn ang="0">
                  <a:pos x="5768" y="0"/>
                </a:cxn>
                <a:cxn ang="0">
                  <a:pos x="0" y="0"/>
                </a:cxn>
              </a:cxnLst>
              <a:rect l="0" t="0" r="r" b="b"/>
              <a:pathLst>
                <a:path w="5768" h="1360">
                  <a:moveTo>
                    <a:pt x="0" y="0"/>
                  </a:moveTo>
                  <a:lnTo>
                    <a:pt x="0" y="616"/>
                  </a:lnTo>
                  <a:cubicBezTo>
                    <a:pt x="72" y="608"/>
                    <a:pt x="264" y="510"/>
                    <a:pt x="1496" y="460"/>
                  </a:cubicBezTo>
                  <a:cubicBezTo>
                    <a:pt x="2728" y="411"/>
                    <a:pt x="4632" y="672"/>
                    <a:pt x="5768" y="1360"/>
                  </a:cubicBezTo>
                  <a:lnTo>
                    <a:pt x="5768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63529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54" name="Freeform 181"/>
            <p:cNvSpPr>
              <a:spLocks/>
            </p:cNvSpPr>
            <p:nvPr/>
          </p:nvSpPr>
          <p:spPr bwMode="gray">
            <a:xfrm>
              <a:off x="-1" y="0"/>
              <a:ext cx="5761" cy="11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32"/>
                </a:cxn>
                <a:cxn ang="0">
                  <a:pos x="1521" y="448"/>
                </a:cxn>
                <a:cxn ang="0">
                  <a:pos x="5761" y="1104"/>
                </a:cxn>
                <a:cxn ang="0">
                  <a:pos x="5760" y="8"/>
                </a:cxn>
                <a:cxn ang="0">
                  <a:pos x="0" y="0"/>
                </a:cxn>
              </a:cxnLst>
              <a:rect l="0" t="0" r="r" b="b"/>
              <a:pathLst>
                <a:path w="5761" h="1104">
                  <a:moveTo>
                    <a:pt x="0" y="0"/>
                  </a:moveTo>
                  <a:lnTo>
                    <a:pt x="0" y="632"/>
                  </a:lnTo>
                  <a:cubicBezTo>
                    <a:pt x="72" y="625"/>
                    <a:pt x="401" y="504"/>
                    <a:pt x="1521" y="448"/>
                  </a:cubicBezTo>
                  <a:cubicBezTo>
                    <a:pt x="2641" y="392"/>
                    <a:pt x="4505" y="504"/>
                    <a:pt x="5761" y="1104"/>
                  </a:cubicBezTo>
                  <a:lnTo>
                    <a:pt x="5760" y="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shade val="63529"/>
                    <a:invGamma/>
                  </a:schemeClr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</p:grpSp>
      <p:pic>
        <p:nvPicPr>
          <p:cNvPr id="55" name="Picture 182" descr="figure07_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gray">
          <a:xfrm>
            <a:off x="5638800" y="3124200"/>
            <a:ext cx="2447925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183" descr="figure07_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gray">
          <a:xfrm>
            <a:off x="7019925" y="4005263"/>
            <a:ext cx="2124075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184" descr="figure07_o cop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gray">
          <a:xfrm>
            <a:off x="6227763" y="4868863"/>
            <a:ext cx="161925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Text Box 14"/>
          <p:cNvSpPr txBox="1">
            <a:spLocks noChangeArrowheads="1"/>
          </p:cNvSpPr>
          <p:nvPr/>
        </p:nvSpPr>
        <p:spPr bwMode="white">
          <a:xfrm>
            <a:off x="228600" y="304800"/>
            <a:ext cx="152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>
                <a:solidFill>
                  <a:srgbClr val="FFFFFF"/>
                </a:solidFill>
                <a:latin typeface="Verdana" pitchFamily="34" charset="0"/>
                <a:cs typeface="+mn-cs"/>
              </a:rPr>
              <a:t>LOGO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457200" y="5334000"/>
            <a:ext cx="7086600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3258" name="Rectangle 186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457200" y="4191000"/>
            <a:ext cx="5410200" cy="121920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ru-RU" altLang="ko-KR"/>
              <a:t>Образец заголовка</a:t>
            </a:r>
            <a:endParaRPr lang="en-US" altLang="ko-KR"/>
          </a:p>
        </p:txBody>
      </p:sp>
      <p:sp>
        <p:nvSpPr>
          <p:cNvPr id="5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77000"/>
            <a:ext cx="2133600" cy="244475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ED9342E7-1B7A-43AD-B91B-16B21FDB4836}" type="datetimeFigureOut">
              <a:rPr lang="ru-RU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6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77000"/>
            <a:ext cx="2895600" cy="244475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77000"/>
            <a:ext cx="2133600" cy="244475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EADE04AA-BE14-4C5E-85C4-F795BFBDCE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  <p:sndAc>
      <p:stSnd>
        <p:snd r:embed="rId1" name="camera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BBA9A-9020-4532-A3F3-B7B5BB46236E}" type="datetimeFigureOut">
              <a:rPr lang="ru-RU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E131F-F0C0-449D-8D49-BA98C571BD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  <p:sndAc>
      <p:stSnd>
        <p:snd r:embed="rId1" name="camera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3238" y="209550"/>
            <a:ext cx="2024062" cy="60531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76288" y="209550"/>
            <a:ext cx="5924550" cy="60531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EF2E0-2EA8-4A3C-8FA1-C1F857AA3B72}" type="datetimeFigureOut">
              <a:rPr lang="ru-RU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AE4FD-2389-4E82-90D6-836D8A2ED0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  <p:sndAc>
      <p:stSnd>
        <p:snd r:embed="rId1" name="camera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FB614-426A-401E-AB22-D7F866C763CD}" type="datetimeFigureOut">
              <a:rPr lang="ru-RU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D40EC-593F-48A6-95F0-8BCA001F65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  <p:sndAc>
      <p:stSnd>
        <p:snd r:embed="rId1" name="camera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F661A-99E4-4348-AA13-3DA259181E2E}" type="datetimeFigureOut">
              <a:rPr lang="ru-RU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BFE74-A336-4064-96EB-B572120657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  <p:sndAc>
      <p:stSnd>
        <p:snd r:embed="rId1" name="camera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76288" y="1347788"/>
            <a:ext cx="3802062" cy="4914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30750" y="1347788"/>
            <a:ext cx="3803650" cy="4914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91EC0-A3CF-49B9-B84C-23EC76AAF3CA}" type="datetimeFigureOut">
              <a:rPr lang="ru-RU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511E7-FA74-4AEB-BB6C-D8F3A68923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  <p:sndAc>
      <p:stSnd>
        <p:snd r:embed="rId1" name="camera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FE3C2-C007-443E-B63B-D3856D79DCCB}" type="datetimeFigureOut">
              <a:rPr lang="ru-RU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49F29-43F0-4AEE-BAFE-DE0B95DD27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  <p:sndAc>
      <p:stSnd>
        <p:snd r:embed="rId1" name="camera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8C660-BA3E-41DE-8EB3-E4C6C4BEF4A0}" type="datetimeFigureOut">
              <a:rPr lang="ru-RU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BA939-EE8E-44F2-BC9F-19D3A051AA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  <p:sndAc>
      <p:stSnd>
        <p:snd r:embed="rId1" name="camera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A4A84-24EA-4600-B930-8FC92881DD51}" type="datetimeFigureOut">
              <a:rPr lang="ru-RU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5673C-1A35-4F63-A615-BD39B852A8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  <p:sndAc>
      <p:stSnd>
        <p:snd r:embed="rId1" name="camera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DD0C8-8DBD-4DA6-827F-3B1E5308FF99}" type="datetimeFigureOut">
              <a:rPr lang="ru-RU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D5C79-83BD-4A4A-B438-082FD2CA83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  <p:sndAc>
      <p:stSnd>
        <p:snd r:embed="rId1" name="camera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437CA-41D7-4182-A506-139803D15C06}" type="datetimeFigureOut">
              <a:rPr lang="ru-RU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9E799-B6BE-4EBC-8F43-9CBA0A30B9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  <p:sndAc>
      <p:stSnd>
        <p:snd r:embed="rId1" name="camera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0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5"/>
          <p:cNvGrpSpPr>
            <a:grpSpLocks/>
          </p:cNvGrpSpPr>
          <p:nvPr/>
        </p:nvGrpSpPr>
        <p:grpSpPr bwMode="auto">
          <a:xfrm>
            <a:off x="-12700" y="692150"/>
            <a:ext cx="9144000" cy="6165850"/>
            <a:chOff x="0" y="436"/>
            <a:chExt cx="5760" cy="3884"/>
          </a:xfrm>
        </p:grpSpPr>
        <p:sp>
          <p:nvSpPr>
            <p:cNvPr id="2" name="Line 16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2946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41" name="Line 17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3471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42" name="Line 18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067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43" name="Line 19"/>
            <p:cNvSpPr>
              <a:spLocks noChangeShapeType="1"/>
            </p:cNvSpPr>
            <p:nvPr userDrawn="1"/>
          </p:nvSpPr>
          <p:spPr bwMode="gray">
            <a:xfrm>
              <a:off x="1472" y="448"/>
              <a:ext cx="3407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44" name="Line 20"/>
            <p:cNvSpPr>
              <a:spLocks noChangeShapeType="1"/>
            </p:cNvSpPr>
            <p:nvPr userDrawn="1"/>
          </p:nvSpPr>
          <p:spPr bwMode="gray">
            <a:xfrm>
              <a:off x="1472" y="448"/>
              <a:ext cx="2787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45" name="Line 21"/>
            <p:cNvSpPr>
              <a:spLocks noChangeShapeType="1"/>
            </p:cNvSpPr>
            <p:nvPr userDrawn="1"/>
          </p:nvSpPr>
          <p:spPr bwMode="gray">
            <a:xfrm>
              <a:off x="1472" y="448"/>
              <a:ext cx="2162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46" name="Line 22"/>
            <p:cNvSpPr>
              <a:spLocks noChangeShapeType="1"/>
            </p:cNvSpPr>
            <p:nvPr userDrawn="1"/>
          </p:nvSpPr>
          <p:spPr bwMode="gray">
            <a:xfrm>
              <a:off x="1472" y="448"/>
              <a:ext cx="1612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47" name="Line 23"/>
            <p:cNvSpPr>
              <a:spLocks noChangeShapeType="1"/>
            </p:cNvSpPr>
            <p:nvPr userDrawn="1"/>
          </p:nvSpPr>
          <p:spPr bwMode="gray">
            <a:xfrm>
              <a:off x="1472" y="448"/>
              <a:ext cx="1065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48" name="Line 24"/>
            <p:cNvSpPr>
              <a:spLocks noChangeShapeType="1"/>
            </p:cNvSpPr>
            <p:nvPr userDrawn="1"/>
          </p:nvSpPr>
          <p:spPr bwMode="gray">
            <a:xfrm>
              <a:off x="1472" y="448"/>
              <a:ext cx="514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49" name="Line 25"/>
            <p:cNvSpPr>
              <a:spLocks noChangeShapeType="1"/>
            </p:cNvSpPr>
            <p:nvPr userDrawn="1"/>
          </p:nvSpPr>
          <p:spPr bwMode="gray">
            <a:xfrm>
              <a:off x="1472" y="448"/>
              <a:ext cx="0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50" name="Line 26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2549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51" name="Line 27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2195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52" name="Line 28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1891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53" name="Line 29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1584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54" name="Line 30"/>
            <p:cNvSpPr>
              <a:spLocks noChangeShapeType="1"/>
            </p:cNvSpPr>
            <p:nvPr userDrawn="1"/>
          </p:nvSpPr>
          <p:spPr bwMode="gray">
            <a:xfrm>
              <a:off x="1515" y="462"/>
              <a:ext cx="4245" cy="130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55" name="Line 31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105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56" name="Line 32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833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57" name="Line 33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613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58" name="Line 34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438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59" name="Line 35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259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60" name="Line 36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13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61" name="Line 37"/>
            <p:cNvSpPr>
              <a:spLocks noChangeShapeType="1"/>
            </p:cNvSpPr>
            <p:nvPr userDrawn="1"/>
          </p:nvSpPr>
          <p:spPr bwMode="gray">
            <a:xfrm flipH="1">
              <a:off x="0" y="449"/>
              <a:ext cx="1474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62" name="Line 38"/>
            <p:cNvSpPr>
              <a:spLocks noChangeShapeType="1"/>
            </p:cNvSpPr>
            <p:nvPr userDrawn="1"/>
          </p:nvSpPr>
          <p:spPr bwMode="gray">
            <a:xfrm flipH="1">
              <a:off x="0" y="436"/>
              <a:ext cx="1474" cy="2514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63" name="Line 39"/>
            <p:cNvSpPr>
              <a:spLocks noChangeShapeType="1"/>
            </p:cNvSpPr>
            <p:nvPr userDrawn="1"/>
          </p:nvSpPr>
          <p:spPr bwMode="gray">
            <a:xfrm flipH="1">
              <a:off x="0" y="462"/>
              <a:ext cx="1461" cy="3461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64" name="Line 40"/>
            <p:cNvSpPr>
              <a:spLocks noChangeShapeType="1"/>
            </p:cNvSpPr>
            <p:nvPr userDrawn="1"/>
          </p:nvSpPr>
          <p:spPr bwMode="gray">
            <a:xfrm flipH="1">
              <a:off x="249" y="463"/>
              <a:ext cx="1215" cy="385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65" name="Line 41"/>
            <p:cNvSpPr>
              <a:spLocks noChangeShapeType="1"/>
            </p:cNvSpPr>
            <p:nvPr userDrawn="1"/>
          </p:nvSpPr>
          <p:spPr bwMode="gray">
            <a:xfrm flipH="1">
              <a:off x="657" y="472"/>
              <a:ext cx="808" cy="3848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66" name="Line 42"/>
            <p:cNvSpPr>
              <a:spLocks noChangeShapeType="1"/>
            </p:cNvSpPr>
            <p:nvPr userDrawn="1"/>
          </p:nvSpPr>
          <p:spPr bwMode="gray">
            <a:xfrm flipH="1">
              <a:off x="1066" y="463"/>
              <a:ext cx="404" cy="385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67" name="Line 43"/>
            <p:cNvSpPr>
              <a:spLocks noChangeShapeType="1"/>
            </p:cNvSpPr>
            <p:nvPr userDrawn="1"/>
          </p:nvSpPr>
          <p:spPr bwMode="gray">
            <a:xfrm flipH="1">
              <a:off x="0" y="436"/>
              <a:ext cx="1474" cy="1875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68" name="Line 44"/>
            <p:cNvSpPr>
              <a:spLocks noChangeShapeType="1"/>
            </p:cNvSpPr>
            <p:nvPr userDrawn="1"/>
          </p:nvSpPr>
          <p:spPr bwMode="gray">
            <a:xfrm flipH="1">
              <a:off x="0" y="466"/>
              <a:ext cx="1447" cy="132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69" name="Line 45"/>
            <p:cNvSpPr>
              <a:spLocks noChangeShapeType="1"/>
            </p:cNvSpPr>
            <p:nvPr userDrawn="1"/>
          </p:nvSpPr>
          <p:spPr bwMode="gray">
            <a:xfrm flipH="1">
              <a:off x="0" y="449"/>
              <a:ext cx="1474" cy="896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70" name="Line 46"/>
            <p:cNvSpPr>
              <a:spLocks noChangeShapeType="1"/>
            </p:cNvSpPr>
            <p:nvPr userDrawn="1"/>
          </p:nvSpPr>
          <p:spPr bwMode="gray">
            <a:xfrm flipH="1">
              <a:off x="0" y="471"/>
              <a:ext cx="1435" cy="50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71" name="Line 47"/>
            <p:cNvSpPr>
              <a:spLocks noChangeShapeType="1"/>
            </p:cNvSpPr>
            <p:nvPr userDrawn="1"/>
          </p:nvSpPr>
          <p:spPr bwMode="gray">
            <a:xfrm flipH="1">
              <a:off x="0" y="463"/>
              <a:ext cx="1464" cy="206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72" name="Line 48"/>
            <p:cNvSpPr>
              <a:spLocks noChangeShapeType="1"/>
            </p:cNvSpPr>
            <p:nvPr userDrawn="1"/>
          </p:nvSpPr>
          <p:spPr bwMode="gray">
            <a:xfrm flipH="1">
              <a:off x="0" y="436"/>
              <a:ext cx="1474" cy="124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grpSp>
          <p:nvGrpSpPr>
            <p:cNvPr id="1074" name="Group 49"/>
            <p:cNvGrpSpPr>
              <a:grpSpLocks/>
            </p:cNvGrpSpPr>
            <p:nvPr userDrawn="1"/>
          </p:nvGrpSpPr>
          <p:grpSpPr bwMode="auto">
            <a:xfrm>
              <a:off x="0" y="2063"/>
              <a:ext cx="5760" cy="1220"/>
              <a:chOff x="235" y="2750"/>
              <a:chExt cx="5241" cy="699"/>
            </a:xfrm>
          </p:grpSpPr>
          <p:sp>
            <p:nvSpPr>
              <p:cNvPr id="3" name="Line 50"/>
              <p:cNvSpPr>
                <a:spLocks noChangeShapeType="1"/>
              </p:cNvSpPr>
              <p:nvPr/>
            </p:nvSpPr>
            <p:spPr bwMode="gray">
              <a:xfrm>
                <a:off x="235" y="3449"/>
                <a:ext cx="5241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  <p:sp>
            <p:nvSpPr>
              <p:cNvPr id="1075" name="Line 51"/>
              <p:cNvSpPr>
                <a:spLocks noChangeShapeType="1"/>
              </p:cNvSpPr>
              <p:nvPr/>
            </p:nvSpPr>
            <p:spPr bwMode="gray">
              <a:xfrm>
                <a:off x="235" y="3191"/>
                <a:ext cx="5241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  <p:sp>
            <p:nvSpPr>
              <p:cNvPr id="1076" name="Line 52"/>
              <p:cNvSpPr>
                <a:spLocks noChangeShapeType="1"/>
              </p:cNvSpPr>
              <p:nvPr/>
            </p:nvSpPr>
            <p:spPr bwMode="gray">
              <a:xfrm>
                <a:off x="235" y="2958"/>
                <a:ext cx="5239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  <p:sp>
            <p:nvSpPr>
              <p:cNvPr id="1077" name="Line 53"/>
              <p:cNvSpPr>
                <a:spLocks noChangeShapeType="1"/>
              </p:cNvSpPr>
              <p:nvPr/>
            </p:nvSpPr>
            <p:spPr bwMode="gray">
              <a:xfrm>
                <a:off x="235" y="2750"/>
                <a:ext cx="5239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</p:grpSp>
        <p:sp>
          <p:nvSpPr>
            <p:cNvPr id="1078" name="Line 54"/>
            <p:cNvSpPr>
              <a:spLocks noChangeShapeType="1"/>
            </p:cNvSpPr>
            <p:nvPr userDrawn="1"/>
          </p:nvSpPr>
          <p:spPr bwMode="gray">
            <a:xfrm>
              <a:off x="0" y="1753"/>
              <a:ext cx="5760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79" name="Line 55"/>
            <p:cNvSpPr>
              <a:spLocks noChangeShapeType="1"/>
            </p:cNvSpPr>
            <p:nvPr userDrawn="1"/>
          </p:nvSpPr>
          <p:spPr bwMode="gray">
            <a:xfrm flipV="1">
              <a:off x="0" y="1455"/>
              <a:ext cx="5760" cy="1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80" name="Line 56"/>
            <p:cNvSpPr>
              <a:spLocks noChangeShapeType="1"/>
            </p:cNvSpPr>
            <p:nvPr userDrawn="1"/>
          </p:nvSpPr>
          <p:spPr bwMode="gray">
            <a:xfrm>
              <a:off x="0" y="1182"/>
              <a:ext cx="5760" cy="9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81" name="Line 57"/>
            <p:cNvSpPr>
              <a:spLocks noChangeShapeType="1"/>
            </p:cNvSpPr>
            <p:nvPr userDrawn="1"/>
          </p:nvSpPr>
          <p:spPr bwMode="gray">
            <a:xfrm>
              <a:off x="0" y="965"/>
              <a:ext cx="5734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82" name="Line 58"/>
            <p:cNvSpPr>
              <a:spLocks noChangeShapeType="1"/>
            </p:cNvSpPr>
            <p:nvPr userDrawn="1"/>
          </p:nvSpPr>
          <p:spPr bwMode="gray">
            <a:xfrm flipV="1">
              <a:off x="0" y="780"/>
              <a:ext cx="5760" cy="11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83" name="Line 59"/>
            <p:cNvSpPr>
              <a:spLocks noChangeShapeType="1"/>
            </p:cNvSpPr>
            <p:nvPr userDrawn="1"/>
          </p:nvSpPr>
          <p:spPr bwMode="gray">
            <a:xfrm>
              <a:off x="0" y="661"/>
              <a:ext cx="5760" cy="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84" name="Line 60"/>
            <p:cNvSpPr>
              <a:spLocks noChangeShapeType="1"/>
            </p:cNvSpPr>
            <p:nvPr userDrawn="1"/>
          </p:nvSpPr>
          <p:spPr bwMode="gray">
            <a:xfrm flipV="1">
              <a:off x="0" y="558"/>
              <a:ext cx="5760" cy="1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85" name="Line 61"/>
            <p:cNvSpPr>
              <a:spLocks noChangeShapeType="1"/>
            </p:cNvSpPr>
            <p:nvPr userDrawn="1"/>
          </p:nvSpPr>
          <p:spPr bwMode="gray">
            <a:xfrm>
              <a:off x="25" y="521"/>
              <a:ext cx="5735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86" name="Line 62"/>
            <p:cNvSpPr>
              <a:spLocks noChangeShapeType="1"/>
            </p:cNvSpPr>
            <p:nvPr userDrawn="1"/>
          </p:nvSpPr>
          <p:spPr bwMode="gray">
            <a:xfrm>
              <a:off x="0" y="482"/>
              <a:ext cx="5760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</p:grpSp>
      <p:sp>
        <p:nvSpPr>
          <p:cNvPr id="1087" name="Line 63"/>
          <p:cNvSpPr>
            <a:spLocks noChangeShapeType="1"/>
          </p:cNvSpPr>
          <p:nvPr/>
        </p:nvSpPr>
        <p:spPr bwMode="gray">
          <a:xfrm flipH="1">
            <a:off x="-12700" y="712788"/>
            <a:ext cx="2339975" cy="0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1088" name="Line 64"/>
          <p:cNvSpPr>
            <a:spLocks noChangeShapeType="1"/>
          </p:cNvSpPr>
          <p:nvPr/>
        </p:nvSpPr>
        <p:spPr bwMode="gray">
          <a:xfrm flipH="1">
            <a:off x="-12700" y="712788"/>
            <a:ext cx="2339975" cy="349250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1089" name="Line 65"/>
          <p:cNvSpPr>
            <a:spLocks noChangeShapeType="1"/>
          </p:cNvSpPr>
          <p:nvPr/>
        </p:nvSpPr>
        <p:spPr bwMode="gray">
          <a:xfrm flipH="1">
            <a:off x="-12700" y="692150"/>
            <a:ext cx="2339975" cy="196850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1090" name="Line 66"/>
          <p:cNvSpPr>
            <a:spLocks noChangeShapeType="1"/>
          </p:cNvSpPr>
          <p:nvPr/>
        </p:nvSpPr>
        <p:spPr bwMode="gray">
          <a:xfrm>
            <a:off x="-12700" y="765175"/>
            <a:ext cx="9144000" cy="0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1091" name="Freeform 67"/>
          <p:cNvSpPr>
            <a:spLocks/>
          </p:cNvSpPr>
          <p:nvPr/>
        </p:nvSpPr>
        <p:spPr bwMode="gray">
          <a:xfrm>
            <a:off x="-12700" y="0"/>
            <a:ext cx="9156700" cy="1600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688"/>
              </a:cxn>
              <a:cxn ang="0">
                <a:pos x="2008" y="492"/>
              </a:cxn>
              <a:cxn ang="0">
                <a:pos x="5768" y="1008"/>
              </a:cxn>
              <a:cxn ang="0">
                <a:pos x="5768" y="0"/>
              </a:cxn>
              <a:cxn ang="0">
                <a:pos x="0" y="0"/>
              </a:cxn>
            </a:cxnLst>
            <a:rect l="0" t="0" r="r" b="b"/>
            <a:pathLst>
              <a:path w="5768" h="1008">
                <a:moveTo>
                  <a:pt x="0" y="0"/>
                </a:moveTo>
                <a:lnTo>
                  <a:pt x="0" y="688"/>
                </a:lnTo>
                <a:cubicBezTo>
                  <a:pt x="72" y="682"/>
                  <a:pt x="776" y="535"/>
                  <a:pt x="2008" y="492"/>
                </a:cubicBezTo>
                <a:cubicBezTo>
                  <a:pt x="3240" y="449"/>
                  <a:pt x="4792" y="608"/>
                  <a:pt x="5768" y="1008"/>
                </a:cubicBezTo>
                <a:lnTo>
                  <a:pt x="5768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3529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1092" name="Freeform 68"/>
          <p:cNvSpPr>
            <a:spLocks/>
          </p:cNvSpPr>
          <p:nvPr/>
        </p:nvSpPr>
        <p:spPr bwMode="gray">
          <a:xfrm>
            <a:off x="-12700" y="-12700"/>
            <a:ext cx="9156700" cy="13541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67"/>
              </a:cxn>
              <a:cxn ang="0">
                <a:pos x="2104" y="448"/>
              </a:cxn>
              <a:cxn ang="0">
                <a:pos x="5768" y="848"/>
              </a:cxn>
              <a:cxn ang="0">
                <a:pos x="5760" y="8"/>
              </a:cxn>
              <a:cxn ang="0">
                <a:pos x="0" y="0"/>
              </a:cxn>
            </a:cxnLst>
            <a:rect l="0" t="0" r="r" b="b"/>
            <a:pathLst>
              <a:path w="5768" h="848">
                <a:moveTo>
                  <a:pt x="0" y="0"/>
                </a:moveTo>
                <a:lnTo>
                  <a:pt x="0" y="767"/>
                </a:lnTo>
                <a:cubicBezTo>
                  <a:pt x="72" y="760"/>
                  <a:pt x="879" y="496"/>
                  <a:pt x="2104" y="448"/>
                </a:cubicBezTo>
                <a:cubicBezTo>
                  <a:pt x="3330" y="401"/>
                  <a:pt x="4792" y="472"/>
                  <a:pt x="5768" y="848"/>
                </a:cubicBezTo>
                <a:lnTo>
                  <a:pt x="5760" y="8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shade val="63529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pic>
        <p:nvPicPr>
          <p:cNvPr id="1033" name="Picture 69" descr="figure07_o copy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600075" y="115888"/>
            <a:ext cx="10795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70" descr="figure07_b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-12700" y="333375"/>
            <a:ext cx="1439863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71" descr="figure07_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1174750" y="404813"/>
            <a:ext cx="649288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6288" y="1347788"/>
            <a:ext cx="7758112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29375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392EA005-107C-47D0-8075-B3820F50F907}" type="datetimeFigureOut">
              <a:rPr lang="ru-RU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29375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29375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C45F7FA1-D2A6-4B77-B605-43848374FA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40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1485900" y="209550"/>
            <a:ext cx="73914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>
    <p:wipe dir="d"/>
    <p:sndAc>
      <p:stSnd>
        <p:snd r:embed="rId13" name="camera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>
            <a:off x="755650" y="673100"/>
            <a:ext cx="7772400" cy="2379663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7200" i="1" dirty="0">
                <a:latin typeface="Century Schoolbook" panose="02040604050505020304" pitchFamily="18" charset="0"/>
              </a:rPr>
              <a:t>Волшебная   соль</a:t>
            </a:r>
          </a:p>
        </p:txBody>
      </p:sp>
      <p:pic>
        <p:nvPicPr>
          <p:cNvPr id="1331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2205038"/>
            <a:ext cx="3248025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Box 4"/>
          <p:cNvSpPr txBox="1">
            <a:spLocks noChangeArrowheads="1"/>
          </p:cNvSpPr>
          <p:nvPr/>
        </p:nvSpPr>
        <p:spPr bwMode="auto">
          <a:xfrm>
            <a:off x="214313" y="500063"/>
            <a:ext cx="3190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sp>
        <p:nvSpPr>
          <p:cNvPr id="13316" name="TextBox 5"/>
          <p:cNvSpPr txBox="1">
            <a:spLocks noChangeArrowheads="1"/>
          </p:cNvSpPr>
          <p:nvPr/>
        </p:nvSpPr>
        <p:spPr bwMode="auto">
          <a:xfrm>
            <a:off x="2928938" y="3500438"/>
            <a:ext cx="545948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sz="3200" dirty="0">
              <a:solidFill>
                <a:srgbClr val="00000A"/>
              </a:solidFill>
              <a:latin typeface="Tahoma" pitchFamily="34" charset="0"/>
              <a:cs typeface="Tahoma" pitchFamily="34" charset="0"/>
            </a:endParaRPr>
          </a:p>
          <a:p>
            <a:pPr algn="ctr"/>
            <a:r>
              <a:rPr lang="ru-RU" sz="3200" dirty="0">
                <a:solidFill>
                  <a:srgbClr val="00000A"/>
                </a:solidFill>
                <a:latin typeface="Tahoma" pitchFamily="34" charset="0"/>
                <a:cs typeface="Tahoma" pitchFamily="34" charset="0"/>
              </a:rPr>
              <a:t>Подготовила воспитатель </a:t>
            </a:r>
          </a:p>
          <a:p>
            <a:pPr algn="ctr"/>
            <a:r>
              <a:rPr lang="ru-RU" sz="3200" dirty="0">
                <a:solidFill>
                  <a:srgbClr val="00000A"/>
                </a:solidFill>
                <a:latin typeface="Tahoma" pitchFamily="34" charset="0"/>
                <a:cs typeface="Tahoma" pitchFamily="34" charset="0"/>
              </a:rPr>
              <a:t>Волкова О.М.</a:t>
            </a:r>
          </a:p>
        </p:txBody>
      </p:sp>
      <p:sp>
        <p:nvSpPr>
          <p:cNvPr id="13317" name="TextBox 6"/>
          <p:cNvSpPr txBox="1">
            <a:spLocks noChangeArrowheads="1"/>
          </p:cNvSpPr>
          <p:nvPr/>
        </p:nvSpPr>
        <p:spPr bwMode="auto">
          <a:xfrm>
            <a:off x="4572000" y="5643563"/>
            <a:ext cx="3000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Verdana" pitchFamily="34" charset="0"/>
              </a:rPr>
              <a:t>  </a:t>
            </a:r>
          </a:p>
          <a:p>
            <a:endParaRPr lang="ru-RU">
              <a:latin typeface="Verdana" pitchFamily="34" charset="0"/>
            </a:endParaRPr>
          </a:p>
        </p:txBody>
      </p:sp>
    </p:spTree>
  </p:cSld>
  <p:clrMapOvr>
    <a:masterClrMapping/>
  </p:clrMapOvr>
  <p:transition>
    <p:wipe dir="d"/>
    <p:sndAc>
      <p:stSnd>
        <p:snd r:embed="rId2" name="camera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ss_1390395557_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596" y="6286520"/>
            <a:ext cx="850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</a:rPr>
              <a:t>Соляные камни на берегу моря</a:t>
            </a:r>
            <a:r>
              <a:rPr lang="ru-RU" sz="32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4773841"/>
      </p:ext>
    </p:extLst>
  </p:cSld>
  <p:clrMapOvr>
    <a:masterClrMapping/>
  </p:clrMapOvr>
  <p:transition>
    <p:wipe dir="d"/>
    <p:sndAc>
      <p:stSnd>
        <p:snd r:embed="rId2" name="camera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2844" y="1071546"/>
            <a:ext cx="9001156" cy="2786082"/>
          </a:xfrm>
        </p:spPr>
        <p:txBody>
          <a:bodyPr>
            <a:normAutofit fontScale="25000" lnSpcReduction="2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12800" b="1" dirty="0">
                <a:ln w="50800"/>
                <a:latin typeface="Tahoma" pitchFamily="34" charset="0"/>
                <a:ea typeface="Tahoma" pitchFamily="34" charset="0"/>
                <a:cs typeface="Tahoma" pitchFamily="34" charset="0"/>
              </a:rPr>
              <a:t>Какие виды соли бывают?</a:t>
            </a:r>
          </a:p>
          <a:p>
            <a:pPr eaLnBrk="1" hangingPunct="1">
              <a:defRPr/>
            </a:pPr>
            <a:r>
              <a:rPr lang="ru-RU" sz="11200" dirty="0">
                <a:ln w="50800"/>
                <a:latin typeface="Tahoma" pitchFamily="34" charset="0"/>
                <a:ea typeface="Tahoma" pitchFamily="34" charset="0"/>
                <a:cs typeface="Tahoma" pitchFamily="34" charset="0"/>
              </a:rPr>
              <a:t>На самом деле соль природного происхождения имеет сероватый оттенок.</a:t>
            </a:r>
          </a:p>
          <a:p>
            <a:pPr eaLnBrk="1" hangingPunct="1">
              <a:defRPr/>
            </a:pPr>
            <a:r>
              <a:rPr lang="ru-RU" sz="11200" dirty="0">
                <a:ln w="50800"/>
                <a:latin typeface="Tahoma" pitchFamily="34" charset="0"/>
                <a:ea typeface="Tahoma" pitchFamily="34" charset="0"/>
                <a:cs typeface="Tahoma" pitchFamily="34" charset="0"/>
              </a:rPr>
              <a:t> Есть соль неочищенная (каменная) и очищенная (поваренная), а также крупная и мелкая.</a:t>
            </a:r>
          </a:p>
          <a:p>
            <a:pPr eaLnBrk="1" hangingPunct="1">
              <a:defRPr/>
            </a:pPr>
            <a:r>
              <a:rPr lang="ru-RU" sz="11200" dirty="0">
                <a:ln w="50800"/>
                <a:latin typeface="Tahoma" pitchFamily="34" charset="0"/>
                <a:ea typeface="Tahoma" pitchFamily="34" charset="0"/>
                <a:cs typeface="Tahoma" pitchFamily="34" charset="0"/>
              </a:rPr>
              <a:t>Морская соль - добывается путем  выпаривания морской воды.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1538" y="3857628"/>
            <a:ext cx="7187952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 dir="d"/>
    <p:sndAc>
      <p:stSnd>
        <p:snd r:embed="rId2" name="camera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соль\2633ade9dc3d87c99fac39fa4fe20fd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4716000" cy="2515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Объект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1" y="3027142"/>
            <a:ext cx="3851920" cy="349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B8ED04-8D20-4225-903F-8F15443E0CE9}"/>
              </a:ext>
            </a:extLst>
          </p:cNvPr>
          <p:cNvSpPr txBox="1"/>
          <p:nvPr/>
        </p:nvSpPr>
        <p:spPr>
          <a:xfrm>
            <a:off x="1907704" y="1196752"/>
            <a:ext cx="6234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Где используется поваренная соль?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1B8F75-1DA0-4D82-AF34-92EB2FF0BD2C}"/>
              </a:ext>
            </a:extLst>
          </p:cNvPr>
          <p:cNvSpPr txBox="1"/>
          <p:nvPr/>
        </p:nvSpPr>
        <p:spPr>
          <a:xfrm>
            <a:off x="1101126" y="5258059"/>
            <a:ext cx="3016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При приготовлении пищи, </a:t>
            </a:r>
          </a:p>
          <a:p>
            <a:r>
              <a:rPr lang="ru-RU" dirty="0"/>
              <a:t>при засолке овощей.</a:t>
            </a:r>
          </a:p>
        </p:txBody>
      </p:sp>
    </p:spTree>
    <p:extLst>
      <p:ext uri="{BB962C8B-B14F-4D97-AF65-F5344CB8AC3E}">
        <p14:creationId xmlns:p14="http://schemas.microsoft.com/office/powerpoint/2010/main" val="997222823"/>
      </p:ext>
    </p:extLst>
  </p:cSld>
  <p:clrMapOvr>
    <a:masterClrMapping/>
  </p:clrMapOvr>
  <p:transition>
    <p:wipe dir="d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соль\i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04764"/>
            <a:ext cx="3022199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 descr="http://jivagonsk.ru/wp-content/uploads/2016/12/10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815587"/>
            <a:ext cx="3850801" cy="2879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52471"/>
            <a:ext cx="3871182" cy="24482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0502" y="3891783"/>
            <a:ext cx="3382471" cy="27270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849328" y="3695327"/>
            <a:ext cx="2908116" cy="32054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A598CE-CB7F-486D-9680-BC28E19413B8}"/>
              </a:ext>
            </a:extLst>
          </p:cNvPr>
          <p:cNvSpPr txBox="1"/>
          <p:nvPr/>
        </p:nvSpPr>
        <p:spPr>
          <a:xfrm>
            <a:off x="1331640" y="620688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r>
              <a:rPr lang="ru-RU" dirty="0"/>
              <a:t>Где используют морскую соль?</a:t>
            </a:r>
          </a:p>
        </p:txBody>
      </p:sp>
    </p:spTree>
    <p:extLst>
      <p:ext uri="{BB962C8B-B14F-4D97-AF65-F5344CB8AC3E}">
        <p14:creationId xmlns:p14="http://schemas.microsoft.com/office/powerpoint/2010/main" val="560167420"/>
      </p:ext>
    </p:extLst>
  </p:cSld>
  <p:clrMapOvr>
    <a:masterClrMapping/>
  </p:clrMapOvr>
  <p:transition>
    <p:wipe dir="d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3357562"/>
            <a:ext cx="8858280" cy="3500438"/>
          </a:xfrm>
        </p:spPr>
        <p:txBody>
          <a:bodyPr>
            <a:normAutofit fontScale="25000" lnSpcReduction="2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eaLnBrk="1" hangingPunct="1"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ru-RU" sz="11200" b="1" dirty="0">
                <a:ln w="50800"/>
                <a:solidFill>
                  <a:schemeClr val="bg1">
                    <a:lumMod val="1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Свойства соли?</a:t>
            </a:r>
          </a:p>
          <a:p>
            <a:pPr algn="just" eaLnBrk="1" hangingPunct="1">
              <a:lnSpc>
                <a:spcPct val="120000"/>
              </a:lnSpc>
              <a:defRPr/>
            </a:pPr>
            <a:r>
              <a:rPr lang="ru-RU" sz="8000" dirty="0">
                <a:ln w="50800"/>
                <a:solidFill>
                  <a:schemeClr val="bg1">
                    <a:lumMod val="1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Соль- за полезные свойства называют «Белым золотом». Целебные свойства соли были известны в древности</a:t>
            </a:r>
            <a:r>
              <a:rPr lang="ru-RU" sz="8000" dirty="0">
                <a:solidFill>
                  <a:schemeClr val="bg1">
                    <a:lumMod val="1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Соль может быть использована и в составе косметического средства, и как моющее средство. Она может помочь вам при стирке, устранить неприятные запахи и засоры в трубах и многое другое. Наибольшее распространение соль техническая получила как довольно эффективное орудие борьбы с обледенением дорог в зимний период.</a:t>
            </a:r>
            <a:r>
              <a:rPr lang="ru-RU" sz="8000" b="1" dirty="0">
                <a:ln w="50800"/>
                <a:solidFill>
                  <a:schemeClr val="bg1">
                    <a:lumMod val="1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8000" dirty="0">
                <a:ln w="50800"/>
                <a:solidFill>
                  <a:schemeClr val="bg1">
                    <a:lumMod val="1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Соль полезна и жизненно необходима не только для людей, но и для животных. Животным дают соль, которой нет в траве и сене.</a:t>
            </a:r>
          </a:p>
          <a:p>
            <a:pPr eaLnBrk="1" hangingPunct="1">
              <a:defRPr/>
            </a:pPr>
            <a:endParaRPr lang="ru-RU" sz="4000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ru-RU" sz="3000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ru-RU" sz="2400" b="1" dirty="0">
              <a:ln w="50800"/>
              <a:solidFill>
                <a:schemeClr val="bg1">
                  <a:shade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0298" y="642918"/>
            <a:ext cx="3960440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 dir="d"/>
    <p:sndAc>
      <p:stSnd>
        <p:snd r:embed="rId2" name="camera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BEE939-AAF2-459A-8EE6-F998936D76CD}"/>
              </a:ext>
            </a:extLst>
          </p:cNvPr>
          <p:cNvSpPr txBox="1"/>
          <p:nvPr/>
        </p:nvSpPr>
        <p:spPr>
          <a:xfrm>
            <a:off x="1187624" y="836712"/>
            <a:ext cx="69847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Правила поведения в лаборатории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7EA0C8-B303-4873-9CE8-13285404D572}"/>
              </a:ext>
            </a:extLst>
          </p:cNvPr>
          <p:cNvSpPr txBox="1"/>
          <p:nvPr/>
        </p:nvSpPr>
        <p:spPr>
          <a:xfrm>
            <a:off x="420762" y="1695495"/>
            <a:ext cx="3024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Не трогать руками глаза.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6ED743-4FA7-46B5-B1B9-2A409B46C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61" y="1926124"/>
            <a:ext cx="2487156" cy="19907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B9F33C-2B2C-4567-89D2-757DEFCB0B53}"/>
              </a:ext>
            </a:extLst>
          </p:cNvPr>
          <p:cNvSpPr txBox="1"/>
          <p:nvPr/>
        </p:nvSpPr>
        <p:spPr>
          <a:xfrm rot="10800000" flipH="1" flipV="1">
            <a:off x="437892" y="3778504"/>
            <a:ext cx="2693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Соблюдать тишину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AB66A62-DA84-4AAF-B8E4-75FDFFE5C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18" y="4437112"/>
            <a:ext cx="2639797" cy="263979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D249E05-C335-4000-8603-C24C76EB14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4" y="1628800"/>
            <a:ext cx="3528392" cy="52322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626BD64-B68F-4097-8BE6-1DB34D9524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4343" y="2187995"/>
            <a:ext cx="2298391" cy="153022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3972388-384E-49CD-AA1D-9ED1AD77B8A0}"/>
              </a:ext>
            </a:extLst>
          </p:cNvPr>
          <p:cNvSpPr txBox="1"/>
          <p:nvPr/>
        </p:nvSpPr>
        <p:spPr>
          <a:xfrm rot="10800000" flipV="1">
            <a:off x="3059832" y="3717978"/>
            <a:ext cx="30963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4. Сначала посмотри, а потом повтори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BFCE466-D025-4A90-B915-1049A1806E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3534" y="4581128"/>
            <a:ext cx="2315288" cy="170083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8731AC6-3181-41DB-9CAE-E1518B6539DE}"/>
              </a:ext>
            </a:extLst>
          </p:cNvPr>
          <p:cNvSpPr txBox="1"/>
          <p:nvPr/>
        </p:nvSpPr>
        <p:spPr>
          <a:xfrm>
            <a:off x="6444208" y="3916884"/>
            <a:ext cx="20162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5- Выполнил и положи на место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447EADD-8008-4B0B-AB45-4CBA455A7E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0233" y="4545818"/>
            <a:ext cx="1872208" cy="226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950746"/>
      </p:ext>
    </p:extLst>
  </p:cSld>
  <p:clrMapOvr>
    <a:masterClrMapping/>
  </p:clrMapOvr>
  <p:transition>
    <p:wipe dir="d"/>
    <p:sndAc>
      <p:stSnd>
        <p:snd r:embed="rId2" name="camera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CE63C0-5A33-4605-98F8-9CF0EEF949A7}"/>
              </a:ext>
            </a:extLst>
          </p:cNvPr>
          <p:cNvSpPr txBox="1"/>
          <p:nvPr/>
        </p:nvSpPr>
        <p:spPr>
          <a:xfrm>
            <a:off x="1043608" y="1772816"/>
            <a:ext cx="429842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Опыт №1. «Из чего состоит соль?»</a:t>
            </a:r>
          </a:p>
          <a:p>
            <a:endParaRPr lang="ru-RU" dirty="0"/>
          </a:p>
          <a:p>
            <a:r>
              <a:rPr lang="ru-RU" dirty="0"/>
              <a:t>Опыт №2. «Соль хрустит»</a:t>
            </a:r>
          </a:p>
          <a:p>
            <a:endParaRPr lang="ru-RU" dirty="0"/>
          </a:p>
          <a:p>
            <a:r>
              <a:rPr lang="ru-RU" dirty="0"/>
              <a:t>Опыт №3. «Поглощение воды солью»</a:t>
            </a:r>
          </a:p>
          <a:p>
            <a:endParaRPr lang="ru-RU" dirty="0"/>
          </a:p>
          <a:p>
            <a:r>
              <a:rPr lang="ru-RU" dirty="0"/>
              <a:t>Опыт №4. «Растворение соли в воде»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1000529"/>
      </p:ext>
    </p:extLst>
  </p:cSld>
  <p:clrMapOvr>
    <a:masterClrMapping/>
  </p:clrMapOvr>
  <p:transition>
    <p:wipe dir="d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E8234E2-3A53-41D4-8326-DB15CDE556DD}"/>
              </a:ext>
            </a:extLst>
          </p:cNvPr>
          <p:cNvSpPr txBox="1"/>
          <p:nvPr/>
        </p:nvSpPr>
        <p:spPr>
          <a:xfrm>
            <a:off x="3005318" y="1340768"/>
            <a:ext cx="3497304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4000" dirty="0" err="1"/>
              <a:t>Физминутка</a:t>
            </a:r>
            <a:endParaRPr lang="ru-RU" sz="4000" dirty="0"/>
          </a:p>
          <a:p>
            <a:pPr algn="r"/>
            <a:r>
              <a:rPr lang="ru-RU" sz="2800" dirty="0"/>
              <a:t>«Засолка капусты»</a:t>
            </a:r>
          </a:p>
          <a:p>
            <a:pPr algn="r"/>
            <a:r>
              <a:rPr lang="ru-RU" sz="2000" dirty="0"/>
              <a:t>Мы капусту рубим, рубим,</a:t>
            </a:r>
          </a:p>
          <a:p>
            <a:pPr algn="r"/>
            <a:r>
              <a:rPr lang="ru-RU" sz="2000" dirty="0"/>
              <a:t>Мы морковку трём, трём,</a:t>
            </a:r>
          </a:p>
          <a:p>
            <a:pPr algn="r"/>
            <a:r>
              <a:rPr lang="ru-RU" sz="2000" dirty="0"/>
              <a:t>Мы капусту солим, солим,</a:t>
            </a:r>
          </a:p>
          <a:p>
            <a:pPr algn="r"/>
            <a:r>
              <a:rPr lang="ru-RU" sz="2000" dirty="0"/>
              <a:t>Мы капусту жмём, жмём</a:t>
            </a:r>
            <a:r>
              <a:rPr lang="ru-RU" sz="2800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236C91-1A48-4D8C-9EEF-386BAE7B1B94}"/>
              </a:ext>
            </a:extLst>
          </p:cNvPr>
          <p:cNvSpPr txBox="1"/>
          <p:nvPr/>
        </p:nvSpPr>
        <p:spPr>
          <a:xfrm>
            <a:off x="1187624" y="4941168"/>
            <a:ext cx="61713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Резкие движения прямыми кистями вверх и вниз.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Трём кулаком о кулак.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Движение пальцев, имитирующее посыпание солью.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Интенсивно сжимаем пальцы обеих рук в кулаки.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1F55F8-C980-4735-8AC8-48821E7F1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078" y="1196752"/>
            <a:ext cx="2809761" cy="316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83289"/>
      </p:ext>
    </p:extLst>
  </p:cSld>
  <p:clrMapOvr>
    <a:masterClrMapping/>
  </p:clrMapOvr>
  <p:transition>
    <p:wipe dir="d"/>
    <p:sndAc>
      <p:stSnd>
        <p:snd r:embed="rId2" name="camera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F612825-021F-4A6D-94BB-E65FD8BEB7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664" y="1124744"/>
            <a:ext cx="5544616" cy="41584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C9E03D-58C0-47A9-AF06-D04B3003E8E4}"/>
              </a:ext>
            </a:extLst>
          </p:cNvPr>
          <p:cNvSpPr txBox="1"/>
          <p:nvPr/>
        </p:nvSpPr>
        <p:spPr>
          <a:xfrm>
            <a:off x="1043608" y="6165304"/>
            <a:ext cx="2315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Снежинка</a:t>
            </a:r>
          </a:p>
        </p:txBody>
      </p:sp>
      <p:pic>
        <p:nvPicPr>
          <p:cNvPr id="4" name="sadtoi-1999">
            <a:hlinkClick r:id="" action="ppaction://media"/>
            <a:extLst>
              <a:ext uri="{FF2B5EF4-FFF2-40B4-BE49-F238E27FC236}">
                <a16:creationId xmlns:a16="http://schemas.microsoft.com/office/drawing/2014/main" id="{64165DB4-EAF2-4070-8B3A-3F8268591F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36296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07146"/>
      </p:ext>
    </p:extLst>
  </p:cSld>
  <p:clrMapOvr>
    <a:masterClrMapping/>
  </p:clrMapOvr>
  <p:transition>
    <p:wipe dir="d"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63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7686" y="2571744"/>
            <a:ext cx="5118578" cy="3429024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4000" b="1" dirty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ru-RU" sz="4000" b="1" dirty="0">
                <a:ln w="50800"/>
                <a:solidFill>
                  <a:schemeClr val="bg1">
                    <a:lumMod val="1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Спасибо за внимание!!!</a:t>
            </a:r>
          </a:p>
        </p:txBody>
      </p:sp>
      <p:pic>
        <p:nvPicPr>
          <p:cNvPr id="32770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2349500"/>
            <a:ext cx="3744913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2275" y="2565400"/>
            <a:ext cx="4572000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  <p:sndAc>
      <p:stSnd>
        <p:snd r:embed="rId2" name="camera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>
          <a:xfrm>
            <a:off x="611188" y="0"/>
            <a:ext cx="7342187" cy="1125538"/>
          </a:xfrm>
        </p:spPr>
        <p:txBody>
          <a:bodyPr/>
          <a:lstStyle/>
          <a:p>
            <a:pPr eaLnBrk="1" hangingPunct="1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7410" name="Содержимое 2"/>
          <p:cNvSpPr>
            <a:spLocks noGrp="1"/>
          </p:cNvSpPr>
          <p:nvPr>
            <p:ph idx="1"/>
          </p:nvPr>
        </p:nvSpPr>
        <p:spPr>
          <a:xfrm>
            <a:off x="857250" y="857250"/>
            <a:ext cx="7124700" cy="538006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5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endParaRPr lang="ru-RU" sz="51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ru-RU" sz="6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3944728"/>
            <a:ext cx="4968552" cy="23340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026DDF-434D-45E7-9945-11E43FF40906}"/>
              </a:ext>
            </a:extLst>
          </p:cNvPr>
          <p:cNvSpPr txBox="1"/>
          <p:nvPr/>
        </p:nvSpPr>
        <p:spPr>
          <a:xfrm>
            <a:off x="2267744" y="1125538"/>
            <a:ext cx="5244986" cy="27776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столе стоит всегда,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Внешне белая она.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на вкус невкусна,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 в пищу каждому нужна. </a:t>
            </a:r>
          </a:p>
          <a:p>
            <a:r>
              <a:rPr lang="ru-RU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 же это?</a:t>
            </a:r>
            <a:endParaRPr lang="ru-RU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>
    <p:wipe dir="d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36B8C6-98DE-48CA-8C2C-ECBFB7772AA8}"/>
              </a:ext>
            </a:extLst>
          </p:cNvPr>
          <p:cNvSpPr txBox="1"/>
          <p:nvPr/>
        </p:nvSpPr>
        <p:spPr>
          <a:xfrm>
            <a:off x="3049398" y="692696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Поваренная соль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AAFF23-883B-4FA7-8921-3235F377EA84}"/>
              </a:ext>
            </a:extLst>
          </p:cNvPr>
          <p:cNvSpPr txBox="1"/>
          <p:nvPr/>
        </p:nvSpPr>
        <p:spPr>
          <a:xfrm>
            <a:off x="539552" y="1491839"/>
            <a:ext cx="7056784" cy="2374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</a:t>
            </a:r>
            <a:r>
              <a:rPr lang="ru-RU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обывают поваренную соль из соляных озер. В России много соляных озёр. Самое большое озеро – Баскунчак. На дне озера лежат огромные запасы соли. Вода в озере очень солёная.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448EBF2-4C1A-45FD-BEF5-E88627F93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3779793"/>
            <a:ext cx="5256584" cy="284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062317"/>
      </p:ext>
    </p:extLst>
  </p:cSld>
  <p:clrMapOvr>
    <a:masterClrMapping/>
  </p:clrMapOvr>
  <p:transition>
    <p:wipe dir="d"/>
    <p:sndAc>
      <p:stSnd>
        <p:snd r:embed="rId2" name="camera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874ADC7-624E-4E49-99EE-94AFC63779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95935" y="1435000"/>
            <a:ext cx="4586287" cy="4586287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A825184B-CCB0-46F2-B40A-4A81064E4B0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«</a:t>
            </a:r>
            <a:r>
              <a:rPr lang="ru-RU" sz="2800" dirty="0"/>
              <a:t>Хлеб – соль» </a:t>
            </a:r>
            <a:r>
              <a:rPr lang="ru-RU" dirty="0"/>
              <a:t>– </a:t>
            </a:r>
            <a:r>
              <a:rPr lang="ru-RU" sz="1800" dirty="0"/>
              <a:t>так встречали на Руси гостей.</a:t>
            </a:r>
          </a:p>
          <a:p>
            <a:r>
              <a:rPr lang="ru-RU" sz="1800" dirty="0"/>
              <a:t>Это пожелание добра.</a:t>
            </a:r>
          </a:p>
          <a:p>
            <a:r>
              <a:rPr lang="ru-RU" sz="1800" dirty="0"/>
              <a:t>Соль – это символ дружбы, а беречь хлеб и соль, значит, дружить. От сюда и народная примета – рассыпал соль – к ссоре.</a:t>
            </a:r>
          </a:p>
        </p:txBody>
      </p:sp>
    </p:spTree>
    <p:extLst>
      <p:ext uri="{BB962C8B-B14F-4D97-AF65-F5344CB8AC3E}">
        <p14:creationId xmlns:p14="http://schemas.microsoft.com/office/powerpoint/2010/main" val="523762838"/>
      </p:ext>
    </p:extLst>
  </p:cSld>
  <p:clrMapOvr>
    <a:masterClrMapping/>
  </p:clrMapOvr>
  <p:transition>
    <p:wipe dir="d"/>
    <p:sndAc>
      <p:stSnd>
        <p:snd r:embed="rId2" name="camera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191C3ED-366B-4CF1-A5F8-91A4170E3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268760"/>
            <a:ext cx="4139952" cy="310496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78D7EF-D766-4B47-88F7-F00BC894DF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476" y="1268760"/>
            <a:ext cx="4657446" cy="31049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412466-1211-4A6F-AEFF-B3E34F13253B}"/>
              </a:ext>
            </a:extLst>
          </p:cNvPr>
          <p:cNvSpPr txBox="1"/>
          <p:nvPr/>
        </p:nvSpPr>
        <p:spPr>
          <a:xfrm>
            <a:off x="467544" y="5517232"/>
            <a:ext cx="8208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В наше время соль добывают с помощью соледобывающего комбайна</a:t>
            </a:r>
          </a:p>
        </p:txBody>
      </p:sp>
    </p:spTree>
    <p:extLst>
      <p:ext uri="{BB962C8B-B14F-4D97-AF65-F5344CB8AC3E}">
        <p14:creationId xmlns:p14="http://schemas.microsoft.com/office/powerpoint/2010/main" val="244071412"/>
      </p:ext>
    </p:extLst>
  </p:cSld>
  <p:clrMapOvr>
    <a:masterClrMapping/>
  </p:clrMapOvr>
  <p:transition>
    <p:wipe dir="d"/>
    <p:sndAc>
      <p:stSnd>
        <p:snd r:embed="rId2" name="camera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85860"/>
            <a:ext cx="9144000" cy="2143140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dirty="0">
                <a:ln w="50800"/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dirty="0">
                <a:ln w="50800"/>
                <a:latin typeface="Tahoma" pitchFamily="34" charset="0"/>
                <a:ea typeface="Tahoma" pitchFamily="34" charset="0"/>
                <a:cs typeface="Tahoma" pitchFamily="34" charset="0"/>
              </a:rPr>
              <a:t>Каменную соль добывают в глубоких рудниках. Как она туда попала?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dirty="0">
                <a:ln w="50800"/>
                <a:latin typeface="Tahoma" pitchFamily="34" charset="0"/>
                <a:ea typeface="Tahoma" pitchFamily="34" charset="0"/>
                <a:cs typeface="Tahoma" pitchFamily="34" charset="0"/>
              </a:rPr>
              <a:t>    Все очень просто  - месторождение каменной соли находят высоко в горах. В древности на месте этих гор был океан.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20" y="3643314"/>
            <a:ext cx="4488160" cy="29944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3714752"/>
            <a:ext cx="3810000" cy="2857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 dir="d"/>
    <p:sndAc>
      <p:stSnd>
        <p:snd r:embed="rId2" name="camera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DA7293-210E-4C17-904D-5C6213DC3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628" y="1052736"/>
            <a:ext cx="6696744" cy="501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22619"/>
      </p:ext>
    </p:extLst>
  </p:cSld>
  <p:clrMapOvr>
    <a:masterClrMapping/>
  </p:clrMapOvr>
  <p:transition>
    <p:wipe dir="d"/>
    <p:sndAc>
      <p:stSnd>
        <p:snd r:embed="rId2" name="camera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23850" cy="527502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150" y="5382310"/>
            <a:ext cx="9123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335338"/>
                </a:solidFill>
                <a:latin typeface="Times New Roman" pitchFamily="18" charset="0"/>
                <a:cs typeface="Times New Roman" pitchFamily="18" charset="0"/>
              </a:rPr>
              <a:t>Морская вода тоже соленая и из нее добывают соль.</a:t>
            </a:r>
          </a:p>
        </p:txBody>
      </p:sp>
    </p:spTree>
    <p:extLst>
      <p:ext uri="{BB962C8B-B14F-4D97-AF65-F5344CB8AC3E}">
        <p14:creationId xmlns:p14="http://schemas.microsoft.com/office/powerpoint/2010/main" val="2448127292"/>
      </p:ext>
    </p:extLst>
  </p:cSld>
  <p:clrMapOvr>
    <a:masterClrMapping/>
  </p:clrMapOvr>
  <p:transition>
    <p:wipe dir="d"/>
    <p:sndAc>
      <p:stSnd>
        <p:snd r:embed="rId2" name="camera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magspace.ru/uploads/2014/04/11/22-460_d8c59_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26" y="0"/>
            <a:ext cx="4122341" cy="306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://img-7.photosight.ru/c02/2921265_large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2368" y="0"/>
            <a:ext cx="5001632" cy="306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://4.bp.blogspot.com/-ceiadWIzi5o/UXFdBjtDiaI/AAAAAAAAGNg/fsb6k4qBSug/s1600/14-Salar+de+Uyuni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521" y="3060050"/>
            <a:ext cx="4152888" cy="37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img-fotki.yandex.ru/get/769006/3588041.2e20/0_155511_7c3901bd_orig.jp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2368" y="3060050"/>
            <a:ext cx="5001632" cy="3797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1787929"/>
      </p:ext>
    </p:extLst>
  </p:cSld>
  <p:clrMapOvr>
    <a:masterClrMapping/>
  </p:clrMapOvr>
  <p:transition>
    <p:wipe dir="d"/>
    <p:sndAc>
      <p:stSnd>
        <p:snd r:embed="rId2" name="camera.wav"/>
      </p:stSnd>
    </p:sndAc>
  </p:transition>
</p:sld>
</file>

<file path=ppt/theme/theme1.xml><?xml version="1.0" encoding="utf-8"?>
<a:theme xmlns:a="http://schemas.openxmlformats.org/drawingml/2006/main" name="cdb2004101gl">
  <a:themeElements>
    <a:clrScheme name="cdb2004101gl 3">
      <a:dk1>
        <a:srgbClr val="335338"/>
      </a:dk1>
      <a:lt1>
        <a:srgbClr val="D7E4BE"/>
      </a:lt1>
      <a:dk2>
        <a:srgbClr val="000066"/>
      </a:dk2>
      <a:lt2>
        <a:srgbClr val="B2B2B2"/>
      </a:lt2>
      <a:accent1>
        <a:srgbClr val="2F86B1"/>
      </a:accent1>
      <a:accent2>
        <a:srgbClr val="D2761A"/>
      </a:accent2>
      <a:accent3>
        <a:srgbClr val="E8EFDB"/>
      </a:accent3>
      <a:accent4>
        <a:srgbClr val="2A462E"/>
      </a:accent4>
      <a:accent5>
        <a:srgbClr val="ADC3D5"/>
      </a:accent5>
      <a:accent6>
        <a:srgbClr val="BE6A16"/>
      </a:accent6>
      <a:hlink>
        <a:srgbClr val="368463"/>
      </a:hlink>
      <a:folHlink>
        <a:srgbClr val="481ECE"/>
      </a:folHlink>
    </a:clrScheme>
    <a:fontScheme name="cdb2004101g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db2004101gl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101gl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101gl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Мир 3D</Template>
  <TotalTime>1016</TotalTime>
  <Words>463</Words>
  <Application>Microsoft Office PowerPoint</Application>
  <PresentationFormat>Экран (4:3)</PresentationFormat>
  <Paragraphs>61</Paragraphs>
  <Slides>19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Calibri</vt:lpstr>
      <vt:lpstr>Century Schoolbook</vt:lpstr>
      <vt:lpstr>Tahoma</vt:lpstr>
      <vt:lpstr>Times New Roman</vt:lpstr>
      <vt:lpstr>Verdana</vt:lpstr>
      <vt:lpstr>Wingdings</vt:lpstr>
      <vt:lpstr>cdb2004101gl</vt:lpstr>
      <vt:lpstr>Волшебная   соль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Волшебная   соль</dc:title>
  <dc:creator>qwerty</dc:creator>
  <cp:lastModifiedBy>Антон Волков</cp:lastModifiedBy>
  <cp:revision>110</cp:revision>
  <dcterms:created xsi:type="dcterms:W3CDTF">2014-10-19T15:15:36Z</dcterms:created>
  <dcterms:modified xsi:type="dcterms:W3CDTF">2020-11-16T20:16:28Z</dcterms:modified>
</cp:coreProperties>
</file>