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7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7E86D-0BED-4B6A-B35E-D2A36AAF292E}" type="doc">
      <dgm:prSet loTypeId="urn:microsoft.com/office/officeart/2005/8/layout/arrow5" loCatId="relationship" qsTypeId="urn:microsoft.com/office/officeart/2005/8/quickstyle/simple1#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276FC8F-F709-45AF-9364-F0708204BF64}">
      <dgm:prSet phldrT="[Текст]" custT="1"/>
      <dgm:spPr/>
      <dgm:t>
        <a:bodyPr/>
        <a:lstStyle/>
        <a:p>
          <a:r>
            <a:rPr lang="ru-RU" sz="2000" b="1" dirty="0" smtClean="0"/>
            <a:t>Оценка своих поступков через звено законности</a:t>
          </a:r>
          <a:endParaRPr lang="ru-RU" sz="2000" b="1" dirty="0"/>
        </a:p>
      </dgm:t>
    </dgm:pt>
    <dgm:pt modelId="{D0CB6348-B229-4582-9419-DA3CFD2D1B05}" type="parTrans" cxnId="{79C243EA-6855-4F4C-8CA7-F22A01274428}">
      <dgm:prSet/>
      <dgm:spPr/>
      <dgm:t>
        <a:bodyPr/>
        <a:lstStyle/>
        <a:p>
          <a:endParaRPr lang="ru-RU"/>
        </a:p>
      </dgm:t>
    </dgm:pt>
    <dgm:pt modelId="{EA9FDEC1-B486-442A-9BFA-A7937B7E6775}" type="sibTrans" cxnId="{79C243EA-6855-4F4C-8CA7-F22A01274428}">
      <dgm:prSet/>
      <dgm:spPr/>
      <dgm:t>
        <a:bodyPr/>
        <a:lstStyle/>
        <a:p>
          <a:endParaRPr lang="ru-RU"/>
        </a:p>
      </dgm:t>
    </dgm:pt>
    <dgm:pt modelId="{D20D7E14-DCD5-4FA5-BBA1-8049E0B552B1}">
      <dgm:prSet phldrT="[Текст]" custT="1"/>
      <dgm:spPr/>
      <dgm:t>
        <a:bodyPr/>
        <a:lstStyle/>
        <a:p>
          <a:r>
            <a:rPr lang="ru-RU" sz="2000" dirty="0" smtClean="0"/>
            <a:t> </a:t>
          </a:r>
          <a:r>
            <a:rPr lang="ru-RU" sz="2000" b="1" dirty="0" smtClean="0"/>
            <a:t>Пополнение правовых знаний</a:t>
          </a:r>
          <a:endParaRPr lang="ru-RU" sz="2000" b="1" dirty="0"/>
        </a:p>
      </dgm:t>
    </dgm:pt>
    <dgm:pt modelId="{140D8432-9C52-4A43-911C-EBECD0C7CB61}" type="parTrans" cxnId="{4619D7D2-D372-4510-86F1-0981347BB488}">
      <dgm:prSet/>
      <dgm:spPr/>
      <dgm:t>
        <a:bodyPr/>
        <a:lstStyle/>
        <a:p>
          <a:endParaRPr lang="ru-RU"/>
        </a:p>
      </dgm:t>
    </dgm:pt>
    <dgm:pt modelId="{8C75E748-9EA8-4D57-B440-7885A1D36BB4}" type="sibTrans" cxnId="{4619D7D2-D372-4510-86F1-0981347BB488}">
      <dgm:prSet/>
      <dgm:spPr/>
      <dgm:t>
        <a:bodyPr/>
        <a:lstStyle/>
        <a:p>
          <a:endParaRPr lang="ru-RU"/>
        </a:p>
      </dgm:t>
    </dgm:pt>
    <dgm:pt modelId="{E33D60CD-BD86-40DB-ACE6-66D249DF4DEC}">
      <dgm:prSet custT="1"/>
      <dgm:spPr/>
      <dgm:t>
        <a:bodyPr/>
        <a:lstStyle/>
        <a:p>
          <a:r>
            <a:rPr lang="ru-RU" sz="2000" b="1" dirty="0" err="1" smtClean="0"/>
            <a:t>Форми-рование</a:t>
          </a:r>
          <a:r>
            <a:rPr lang="ru-RU" sz="2000" b="1" dirty="0" smtClean="0"/>
            <a:t> </a:t>
          </a:r>
          <a:r>
            <a:rPr lang="ru-RU" sz="2000" b="1" dirty="0" err="1" smtClean="0"/>
            <a:t>актив-ной</a:t>
          </a:r>
          <a:r>
            <a:rPr lang="ru-RU" sz="2000" b="1" dirty="0" smtClean="0"/>
            <a:t> </a:t>
          </a:r>
          <a:r>
            <a:rPr lang="ru-RU" sz="2000" b="1" dirty="0" err="1" smtClean="0"/>
            <a:t>жизнен-ной</a:t>
          </a:r>
          <a:r>
            <a:rPr lang="ru-RU" sz="2000" b="1" dirty="0" smtClean="0"/>
            <a:t> позиции</a:t>
          </a:r>
          <a:endParaRPr lang="ru-RU" sz="2000" b="1" dirty="0"/>
        </a:p>
      </dgm:t>
    </dgm:pt>
    <dgm:pt modelId="{3F12B57F-4F38-42A4-9C31-9E311220336B}" type="parTrans" cxnId="{EB30DC1C-576A-459C-BDAE-F7039724196D}">
      <dgm:prSet/>
      <dgm:spPr/>
      <dgm:t>
        <a:bodyPr/>
        <a:lstStyle/>
        <a:p>
          <a:endParaRPr lang="ru-RU"/>
        </a:p>
      </dgm:t>
    </dgm:pt>
    <dgm:pt modelId="{A5B95939-CEA1-4F75-B407-55738E94F86E}" type="sibTrans" cxnId="{EB30DC1C-576A-459C-BDAE-F7039724196D}">
      <dgm:prSet/>
      <dgm:spPr/>
      <dgm:t>
        <a:bodyPr/>
        <a:lstStyle/>
        <a:p>
          <a:endParaRPr lang="ru-RU"/>
        </a:p>
      </dgm:t>
    </dgm:pt>
    <dgm:pt modelId="{B9ECD7D5-CB43-458F-BFC0-AC3E18A3C176}">
      <dgm:prSet custT="1"/>
      <dgm:spPr/>
      <dgm:t>
        <a:bodyPr/>
        <a:lstStyle/>
        <a:p>
          <a:r>
            <a:rPr lang="ru-RU" sz="2000" b="1" dirty="0" err="1" smtClean="0"/>
            <a:t>Формиро-вание</a:t>
          </a:r>
          <a:r>
            <a:rPr lang="ru-RU" sz="2000" b="1" dirty="0" smtClean="0"/>
            <a:t> собственного </a:t>
          </a:r>
          <a:r>
            <a:rPr lang="ru-RU" sz="2000" b="1" dirty="0" err="1" smtClean="0"/>
            <a:t>отноше-ния</a:t>
          </a:r>
          <a:r>
            <a:rPr lang="ru-RU" sz="2000" b="1" dirty="0" smtClean="0"/>
            <a:t> к проблеме</a:t>
          </a:r>
          <a:endParaRPr lang="ru-RU" sz="2000" b="1" dirty="0"/>
        </a:p>
      </dgm:t>
    </dgm:pt>
    <dgm:pt modelId="{3D06C863-0FEA-463F-A186-64F17B4DCA77}" type="parTrans" cxnId="{2E1833ED-BD21-4BDE-8DC4-80A5C696B2A5}">
      <dgm:prSet/>
      <dgm:spPr/>
      <dgm:t>
        <a:bodyPr/>
        <a:lstStyle/>
        <a:p>
          <a:endParaRPr lang="ru-RU"/>
        </a:p>
      </dgm:t>
    </dgm:pt>
    <dgm:pt modelId="{2C926230-68F9-467D-9C4B-E6DEF51BAA69}" type="sibTrans" cxnId="{2E1833ED-BD21-4BDE-8DC4-80A5C696B2A5}">
      <dgm:prSet/>
      <dgm:spPr/>
      <dgm:t>
        <a:bodyPr/>
        <a:lstStyle/>
        <a:p>
          <a:endParaRPr lang="ru-RU"/>
        </a:p>
      </dgm:t>
    </dgm:pt>
    <dgm:pt modelId="{6817A9B8-A2C5-4CB7-AE73-E7FE4C56F0A4}">
      <dgm:prSet custT="1"/>
      <dgm:spPr/>
      <dgm:t>
        <a:bodyPr/>
        <a:lstStyle/>
        <a:p>
          <a:r>
            <a:rPr lang="ru-RU" sz="2000" b="1" dirty="0" smtClean="0"/>
            <a:t>Навыки сбора и анализа информации</a:t>
          </a:r>
          <a:endParaRPr lang="ru-RU" sz="2000" b="1" dirty="0"/>
        </a:p>
      </dgm:t>
    </dgm:pt>
    <dgm:pt modelId="{FC9A02FF-8342-4C62-911C-2029CE0B8992}" type="parTrans" cxnId="{76D818F4-39B9-4A9E-87CD-E2B4A4C008D0}">
      <dgm:prSet/>
      <dgm:spPr/>
      <dgm:t>
        <a:bodyPr/>
        <a:lstStyle/>
        <a:p>
          <a:endParaRPr lang="ru-RU"/>
        </a:p>
      </dgm:t>
    </dgm:pt>
    <dgm:pt modelId="{7FD8F1AB-9EB1-4CA7-B08A-4D225E0207B4}" type="sibTrans" cxnId="{76D818F4-39B9-4A9E-87CD-E2B4A4C008D0}">
      <dgm:prSet/>
      <dgm:spPr/>
      <dgm:t>
        <a:bodyPr/>
        <a:lstStyle/>
        <a:p>
          <a:endParaRPr lang="ru-RU"/>
        </a:p>
      </dgm:t>
    </dgm:pt>
    <dgm:pt modelId="{882474C8-4F75-4982-9357-BACE9C61135B}" type="pres">
      <dgm:prSet presAssocID="{4FA7E86D-0BED-4B6A-B35E-D2A36AAF29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0EE459-F33D-4F48-9CDB-EA90AC0E503A}" type="pres">
      <dgm:prSet presAssocID="{6276FC8F-F709-45AF-9364-F0708204BF64}" presName="arrow" presStyleLbl="node1" presStyleIdx="0" presStyleCnt="5" custScaleX="143546" custRadScaleRad="79268" custRadScaleInc="10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EC612-9056-4BE2-ABFE-37CE3293721F}" type="pres">
      <dgm:prSet presAssocID="{6817A9B8-A2C5-4CB7-AE73-E7FE4C56F0A4}" presName="arrow" presStyleLbl="node1" presStyleIdx="1" presStyleCnt="5" custScaleX="69779" custScaleY="109293" custRadScaleRad="170381" custRadScaleInc="-5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F2FDB-8645-4607-A60C-BADEE57695A0}" type="pres">
      <dgm:prSet presAssocID="{E33D60CD-BD86-40DB-ACE6-66D249DF4DEC}" presName="arrow" presStyleLbl="node1" presStyleIdx="2" presStyleCnt="5" custScaleX="123432" custScaleY="142603" custRadScaleRad="143391" custRadScaleInc="-43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EE329-BB06-4138-9EC5-00F6A16E8E35}" type="pres">
      <dgm:prSet presAssocID="{B9ECD7D5-CB43-458F-BFC0-AC3E18A3C176}" presName="arrow" presStyleLbl="node1" presStyleIdx="3" presStyleCnt="5" custScaleX="128337" custScaleY="144914" custRadScaleRad="136141" custRadScaleInc="39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CC872-E1B8-4452-A02A-367544C751E6}" type="pres">
      <dgm:prSet presAssocID="{D20D7E14-DCD5-4FA5-BBA1-8049E0B552B1}" presName="arrow" presStyleLbl="node1" presStyleIdx="4" presStyleCnt="5" custScaleX="73651" custScaleY="120066" custRadScaleRad="148800" custRadScaleInc="10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7FD40F-BEB6-4625-88CA-2431E68B8386}" type="presOf" srcId="{6817A9B8-A2C5-4CB7-AE73-E7FE4C56F0A4}" destId="{9E2EC612-9056-4BE2-ABFE-37CE3293721F}" srcOrd="0" destOrd="0" presId="urn:microsoft.com/office/officeart/2005/8/layout/arrow5"/>
    <dgm:cxn modelId="{4619D7D2-D372-4510-86F1-0981347BB488}" srcId="{4FA7E86D-0BED-4B6A-B35E-D2A36AAF292E}" destId="{D20D7E14-DCD5-4FA5-BBA1-8049E0B552B1}" srcOrd="4" destOrd="0" parTransId="{140D8432-9C52-4A43-911C-EBECD0C7CB61}" sibTransId="{8C75E748-9EA8-4D57-B440-7885A1D36BB4}"/>
    <dgm:cxn modelId="{2ADA6A6D-3B06-4EA5-9D46-ED5DBDC9E585}" type="presOf" srcId="{E33D60CD-BD86-40DB-ACE6-66D249DF4DEC}" destId="{691F2FDB-8645-4607-A60C-BADEE57695A0}" srcOrd="0" destOrd="0" presId="urn:microsoft.com/office/officeart/2005/8/layout/arrow5"/>
    <dgm:cxn modelId="{57BD0E64-9938-4B4D-B77D-CE423A1FB88A}" type="presOf" srcId="{D20D7E14-DCD5-4FA5-BBA1-8049E0B552B1}" destId="{282CC872-E1B8-4452-A02A-367544C751E6}" srcOrd="0" destOrd="0" presId="urn:microsoft.com/office/officeart/2005/8/layout/arrow5"/>
    <dgm:cxn modelId="{2E1833ED-BD21-4BDE-8DC4-80A5C696B2A5}" srcId="{4FA7E86D-0BED-4B6A-B35E-D2A36AAF292E}" destId="{B9ECD7D5-CB43-458F-BFC0-AC3E18A3C176}" srcOrd="3" destOrd="0" parTransId="{3D06C863-0FEA-463F-A186-64F17B4DCA77}" sibTransId="{2C926230-68F9-467D-9C4B-E6DEF51BAA69}"/>
    <dgm:cxn modelId="{B57BF0AD-9FAE-4677-8991-F58382B74E30}" type="presOf" srcId="{4FA7E86D-0BED-4B6A-B35E-D2A36AAF292E}" destId="{882474C8-4F75-4982-9357-BACE9C61135B}" srcOrd="0" destOrd="0" presId="urn:microsoft.com/office/officeart/2005/8/layout/arrow5"/>
    <dgm:cxn modelId="{80342A95-8DE6-46DB-B274-F9548D372BE9}" type="presOf" srcId="{6276FC8F-F709-45AF-9364-F0708204BF64}" destId="{6D0EE459-F33D-4F48-9CDB-EA90AC0E503A}" srcOrd="0" destOrd="0" presId="urn:microsoft.com/office/officeart/2005/8/layout/arrow5"/>
    <dgm:cxn modelId="{EB30DC1C-576A-459C-BDAE-F7039724196D}" srcId="{4FA7E86D-0BED-4B6A-B35E-D2A36AAF292E}" destId="{E33D60CD-BD86-40DB-ACE6-66D249DF4DEC}" srcOrd="2" destOrd="0" parTransId="{3F12B57F-4F38-42A4-9C31-9E311220336B}" sibTransId="{A5B95939-CEA1-4F75-B407-55738E94F86E}"/>
    <dgm:cxn modelId="{76D818F4-39B9-4A9E-87CD-E2B4A4C008D0}" srcId="{4FA7E86D-0BED-4B6A-B35E-D2A36AAF292E}" destId="{6817A9B8-A2C5-4CB7-AE73-E7FE4C56F0A4}" srcOrd="1" destOrd="0" parTransId="{FC9A02FF-8342-4C62-911C-2029CE0B8992}" sibTransId="{7FD8F1AB-9EB1-4CA7-B08A-4D225E0207B4}"/>
    <dgm:cxn modelId="{79C243EA-6855-4F4C-8CA7-F22A01274428}" srcId="{4FA7E86D-0BED-4B6A-B35E-D2A36AAF292E}" destId="{6276FC8F-F709-45AF-9364-F0708204BF64}" srcOrd="0" destOrd="0" parTransId="{D0CB6348-B229-4582-9419-DA3CFD2D1B05}" sibTransId="{EA9FDEC1-B486-442A-9BFA-A7937B7E6775}"/>
    <dgm:cxn modelId="{447C84D8-C1BB-4331-9472-871B51E9892E}" type="presOf" srcId="{B9ECD7D5-CB43-458F-BFC0-AC3E18A3C176}" destId="{535EE329-BB06-4138-9EC5-00F6A16E8E35}" srcOrd="0" destOrd="0" presId="urn:microsoft.com/office/officeart/2005/8/layout/arrow5"/>
    <dgm:cxn modelId="{B9DDD35A-B0C4-44CD-B641-460BA1F8B201}" type="presParOf" srcId="{882474C8-4F75-4982-9357-BACE9C61135B}" destId="{6D0EE459-F33D-4F48-9CDB-EA90AC0E503A}" srcOrd="0" destOrd="0" presId="urn:microsoft.com/office/officeart/2005/8/layout/arrow5"/>
    <dgm:cxn modelId="{B7CC15CF-429E-415B-9699-42F169F233BC}" type="presParOf" srcId="{882474C8-4F75-4982-9357-BACE9C61135B}" destId="{9E2EC612-9056-4BE2-ABFE-37CE3293721F}" srcOrd="1" destOrd="0" presId="urn:microsoft.com/office/officeart/2005/8/layout/arrow5"/>
    <dgm:cxn modelId="{B427AF5D-6BC3-4DBF-8758-2426F019528B}" type="presParOf" srcId="{882474C8-4F75-4982-9357-BACE9C61135B}" destId="{691F2FDB-8645-4607-A60C-BADEE57695A0}" srcOrd="2" destOrd="0" presId="urn:microsoft.com/office/officeart/2005/8/layout/arrow5"/>
    <dgm:cxn modelId="{4E18F4A8-E437-409E-B51D-57C5EE989871}" type="presParOf" srcId="{882474C8-4F75-4982-9357-BACE9C61135B}" destId="{535EE329-BB06-4138-9EC5-00F6A16E8E35}" srcOrd="3" destOrd="0" presId="urn:microsoft.com/office/officeart/2005/8/layout/arrow5"/>
    <dgm:cxn modelId="{543A7EE1-79A3-4A8A-9D2E-CF67D01F3671}" type="presParOf" srcId="{882474C8-4F75-4982-9357-BACE9C61135B}" destId="{282CC872-E1B8-4452-A02A-367544C751E6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8F1DA5-6026-4385-972D-F5EDE07DFA92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B9E343-54BE-4E57-A3E6-B0E151472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93B2DC-5D6C-420E-B651-FC255C5F2D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8385FF-49A3-478D-8CD6-946B675CEA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AE7230-A951-4F3D-903C-E6E27336D3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C0D057-204C-4395-90A1-2575287FC6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DFD52-0EF6-447D-A30D-BCBF6D4E43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A49536-6BEB-4454-B08B-4B3BCF0077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CEE619-EB24-4912-BC4B-A6F3DED6A5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F661AB-ABED-4BF7-BBEB-0EA968C3B1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363903-B927-42C4-8D54-C31054FFB5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1C43F0-FE84-46ED-B5F9-7B2B1ACD62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C7E045-750A-4998-BDCD-13B1CB3ED0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DA9E5F-33AB-4FEE-A7D9-6E2C219B69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C752B-AEE3-4A67-9B35-B8C5BA264701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5032-266E-42C6-A9FF-CA3735434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5ED11-F768-484B-BF0B-0029EDA2640B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049F-C508-4A86-A1BE-BC0EEEE66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7A82-DD4A-4DD3-B8F1-8144B801A95F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40F7D-0186-4920-8604-AA381F276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27B30-AD2D-4D30-991E-8E2E149FB104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6B4B7-CDB7-4A3C-ACB5-BC6792896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06306-08DD-4AED-9AAB-C10407653073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1D219-3A15-4FBA-9083-BF089E62A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CA78-45D9-48B6-8686-915BA3068855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31A9-D2A0-4DF6-AACE-EA97C7F67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00E8-AB04-4A60-8FB3-7D500DF388DD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8F89D-176F-451E-B264-E73A994D9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5A351-0C0D-4ABE-82B6-EEFED05EDD84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ACB-96D4-4802-A45D-9332E896A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1852-F917-4A86-B47E-7FB64013B07A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6F9A-C1C7-459F-BB52-E05E019D4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1F29-5169-4C09-A929-773E0903EA93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936C5-8270-4075-8DDB-CFD605993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74A5-C168-491C-AE69-3C529952C9C7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C8703-C183-466C-98ED-FA8D7A312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647AD8-7939-42C4-8D9C-AB8D1B94C9AB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EFDE19-5C05-4907-ACD6-D2B309760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&#1055;&#1077;&#1076;&#1089;&#1086;&#1074;&#1077;&#1090;\&#1044;&#1086;&#1076;&#1072;&#1090;&#1086;&#1082;%201.1.%20&#1074;&#1110;&#1076;&#1077;&#1086;%2001.avi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&#1055;&#1077;&#1076;&#1089;&#1086;&#1074;&#1077;&#1090;\MOV03697.MP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&#1055;&#1077;&#1076;&#1089;&#1086;&#1074;&#1077;&#1090;\&#1044;&#1086;&#1076;&#1072;&#1090;&#1086;&#1082;%201.%20&#1042;&#1110;&#1076;&#1077;&#1086;%2000_04_00-00_07_12.av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6288" y="5118100"/>
            <a:ext cx="17938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9138" y="5262563"/>
            <a:ext cx="2141537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10"/>
          <p:cNvSpPr txBox="1">
            <a:spLocks noChangeArrowheads="1"/>
          </p:cNvSpPr>
          <p:nvPr/>
        </p:nvSpPr>
        <p:spPr bwMode="auto">
          <a:xfrm>
            <a:off x="1069975" y="857250"/>
            <a:ext cx="6889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Comic Sans MS" pitchFamily="66" charset="0"/>
              </a:rPr>
              <a:t>Воспитание правовой культуры учащихся через проектную деятельность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75225" y="3286125"/>
            <a:ext cx="37496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Учитель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истории и правоведения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Сябренко</a:t>
            </a:r>
            <a:r>
              <a:rPr lang="ru-RU" sz="2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Ольга Николаевна</a:t>
            </a:r>
            <a:endParaRPr lang="ru-RU" sz="2400" i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4341" name="Picture 5" descr="F:\Microsoft Office\Clipart\Popular\EXAMINE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3" y="2846388"/>
            <a:ext cx="3025775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68438" y="252413"/>
            <a:ext cx="65230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Макеевская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общеобразовательная школа</a:t>
            </a: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I – II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ступеней № 36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84363" y="6186488"/>
            <a:ext cx="33702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Г. Макеевка – 2013 г.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8" name="Picture 4" descr="D:\Уже есть на дисках\Фото\Я\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9125" y="4090988"/>
            <a:ext cx="146526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66499">
            <a:off x="7388225" y="5795963"/>
            <a:ext cx="16303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2450" y="185738"/>
            <a:ext cx="8312150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«Нет - детской преступности»</a:t>
            </a:r>
            <a:endParaRPr lang="ru-RU" sz="4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11A36-9E5A-498F-8E53-8C187EC34627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98488" y="1165225"/>
            <a:ext cx="8240712" cy="544513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51" name="Додаток 1.1. відео 0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90613" y="1244600"/>
            <a:ext cx="6858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20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5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66499">
            <a:off x="7388225" y="5795963"/>
            <a:ext cx="16303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17588" y="215900"/>
            <a:ext cx="6934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Мои проекты</a:t>
            </a:r>
            <a:endParaRPr lang="ru-RU" sz="54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C58FF-3E2B-4900-ABD4-565E8E481C46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98488" y="1165225"/>
            <a:ext cx="8240712" cy="544513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49263" y="1301750"/>
            <a:ext cx="8337550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chemeClr val="bg1"/>
                </a:solidFill>
                <a:latin typeface="Comic Sans MS" pitchFamily="66" charset="0"/>
              </a:rPr>
              <a:t>2012 - 2013 учебный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u="sng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«Правовой ящик»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</a:rPr>
              <a:t>(социальный, практико-ориентированный)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</a:rPr>
              <a:t>Практическая </a:t>
            </a:r>
            <a:r>
              <a:rPr lang="ru-RU" sz="3600" b="1" u="sng" dirty="0">
                <a:solidFill>
                  <a:schemeClr val="bg1"/>
                </a:solidFill>
                <a:latin typeface="Comic Sans MS" pitchFamily="66" charset="0"/>
              </a:rPr>
              <a:t>цель</a:t>
            </a: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</a:rPr>
              <a:t> проекта: признание прав ребенка.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66499">
            <a:off x="7388225" y="5795963"/>
            <a:ext cx="16303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2450" y="185738"/>
            <a:ext cx="69342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«Правовой ящик»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DF70E-8A82-442B-9201-78598FF4E343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98488" y="1165225"/>
            <a:ext cx="8240712" cy="544513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7" name="MOV03697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08025" y="1382713"/>
            <a:ext cx="7081838" cy="531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25" fill="hold"/>
                                        <p:tgtEl>
                                          <p:spTgt spid="358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58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66499">
            <a:off x="7388225" y="5795963"/>
            <a:ext cx="16303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71550" y="200025"/>
            <a:ext cx="6934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Ожидаемые результаты</a:t>
            </a:r>
            <a:endParaRPr lang="ru-RU" sz="4400" b="1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69DAA-518E-4084-952B-3E3D70681450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98488" y="1165225"/>
            <a:ext cx="8240712" cy="544513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552450" y="1765300"/>
            <a:ext cx="16017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solidFill>
                <a:schemeClr val="bg1"/>
              </a:solidFill>
              <a:latin typeface="Calibri" pitchFamily="34" charset="0"/>
            </a:endParaRPr>
          </a:p>
          <a:p>
            <a:endParaRPr lang="ru-RU" sz="2800">
              <a:solidFill>
                <a:schemeClr val="bg1"/>
              </a:solidFill>
              <a:latin typeface="Calibri" pitchFamily="34" charset="0"/>
            </a:endParaRPr>
          </a:p>
          <a:p>
            <a:endParaRPr lang="ru-RU" sz="28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6425" y="3017838"/>
            <a:ext cx="2509838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Схема 13"/>
          <p:cNvGraphicFramePr/>
          <p:nvPr/>
        </p:nvGraphicFramePr>
        <p:xfrm>
          <a:off x="216977" y="821410"/>
          <a:ext cx="8446577" cy="5742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9950" y="5262563"/>
            <a:ext cx="17938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9138" y="5262563"/>
            <a:ext cx="2141537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79488" y="857250"/>
            <a:ext cx="69342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Спасибо за внимание!</a:t>
            </a:r>
            <a:endParaRPr lang="ru-RU" sz="6600" b="1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9940" name="Picture 4" descr="F:\Microsoft Office\Clipart\Popular\HNDSHAK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5888" y="2844800"/>
            <a:ext cx="6484937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66499">
            <a:off x="7388225" y="5795963"/>
            <a:ext cx="16303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2450" y="185738"/>
            <a:ext cx="69342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Актуальность</a:t>
            </a:r>
            <a:endParaRPr lang="ru-RU" sz="54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091F6-3ED7-4D3E-85E0-2AE2CB2C5300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98488" y="1165225"/>
            <a:ext cx="8240712" cy="544513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5" name="TextBox 12"/>
          <p:cNvSpPr txBox="1">
            <a:spLocks noChangeArrowheads="1"/>
          </p:cNvSpPr>
          <p:nvPr/>
        </p:nvSpPr>
        <p:spPr bwMode="auto">
          <a:xfrm>
            <a:off x="511175" y="1487488"/>
            <a:ext cx="79502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  С детских лет ребёнок должен знать, что в обществе существуют дозволения и запреты, права и обязанности, понимать их назначение. </a:t>
            </a:r>
          </a:p>
          <a:p>
            <a:pPr algn="just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  Правовое воспитание способствует тому, что подросток начинает задумываться над своими поступками, оценивать их, сдерживать в необходимых случаях свои порывы, учиться управлять собственными побуждениями, противостоять отрицательным влияниям, проводить различие между «детскими проказами» и противоправным поведением.</a:t>
            </a:r>
          </a:p>
          <a:p>
            <a:pPr algn="just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  Проектная деятельность позволяет быстрее и качественнее донести это до учащихся.</a:t>
            </a:r>
            <a:endParaRPr lang="ru-RU" sz="36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66499">
            <a:off x="7388225" y="5795963"/>
            <a:ext cx="16303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5738" y="0"/>
            <a:ext cx="86788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Проектно-исследовательская деятельность: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2261C-005E-42A2-A2B0-055049ECC9B0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68325" y="1117600"/>
            <a:ext cx="8239125" cy="544513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5300" y="1208088"/>
            <a:ext cx="8183563" cy="8402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учит детей ставить и решать проблемы , которые требуют  не только применение полученных знаний, но и приобретения новых в рамках самостоятельного  и совместного  со взрослыми  исследования;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 раскрывает личностные качества;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повышает самооценку, интерес к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    учебной деятельности;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помогает школьникам чувствовать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   себя уверенно в нестандартных ситуациях;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повышает адаптивные возможности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   и творчество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414" name="Picture 4" descr="F:\Microsoft Office\Clipart\Popular\WHATNOW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9325" y="2360613"/>
            <a:ext cx="2773363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66499">
            <a:off x="7388225" y="5795963"/>
            <a:ext cx="16303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2450" y="185738"/>
            <a:ext cx="69342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Проект</a:t>
            </a:r>
            <a:endParaRPr lang="ru-RU" sz="54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EC556-CD02-481C-9A8E-2FBCC6BADA08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98488" y="1165225"/>
            <a:ext cx="8240712" cy="544513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9563" y="1566863"/>
          <a:ext cx="8570912" cy="433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113"/>
                <a:gridCol w="1714113"/>
                <a:gridCol w="1531233"/>
                <a:gridCol w="1896993"/>
                <a:gridCol w="1714113"/>
              </a:tblGrid>
              <a:tr h="13143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omic Sans MS" pitchFamily="66" charset="0"/>
                        </a:rPr>
                        <a:t>Проблема проекта</a:t>
                      </a:r>
                    </a:p>
                    <a:p>
                      <a:pPr algn="ctr"/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omic Sans MS" pitchFamily="66" charset="0"/>
                        </a:rPr>
                        <a:t>Цель</a:t>
                      </a:r>
                      <a:r>
                        <a:rPr lang="ru-RU" baseline="0" dirty="0" smtClean="0">
                          <a:latin typeface="Comic Sans MS" pitchFamily="66" charset="0"/>
                        </a:rPr>
                        <a:t> проекта</a:t>
                      </a:r>
                      <a:endParaRPr lang="ru-RU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omic Sans MS" pitchFamily="66" charset="0"/>
                        </a:rPr>
                        <a:t>Задачи проекта</a:t>
                      </a:r>
                    </a:p>
                    <a:p>
                      <a:pPr algn="ctr"/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omic Sans MS" pitchFamily="66" charset="0"/>
                        </a:rPr>
                        <a:t>Методы и способы</a:t>
                      </a:r>
                    </a:p>
                    <a:p>
                      <a:pPr algn="ctr"/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omic Sans MS" pitchFamily="66" charset="0"/>
                        </a:rPr>
                        <a:t>Результат </a:t>
                      </a:r>
                    </a:p>
                    <a:p>
                      <a:pPr algn="ctr"/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920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Comic Sans MS" pitchFamily="66" charset="0"/>
                        </a:rPr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Comic Sans MS" pitchFamily="66" charset="0"/>
                        </a:rPr>
                        <a:t>Зачем?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Comic Sans MS" pitchFamily="66" charset="0"/>
                        </a:rPr>
                        <a:t>Что?</a:t>
                      </a:r>
                    </a:p>
                    <a:p>
                      <a:pPr algn="ctr"/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Comic Sans MS" pitchFamily="66" charset="0"/>
                        </a:rPr>
                        <a:t>Как?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Comic Sans MS" pitchFamily="66" charset="0"/>
                        </a:rPr>
                        <a:t>Что получилось?</a:t>
                      </a:r>
                    </a:p>
                  </a:txBody>
                  <a:tcPr/>
                </a:tc>
              </a:tr>
              <a:tr h="2102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omic Sans MS" pitchFamily="66" charset="0"/>
                        </a:rPr>
                        <a:t>Актуальность проблемы - мотивация</a:t>
                      </a:r>
                    </a:p>
                    <a:p>
                      <a:pPr algn="ctr"/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Comic Sans MS" pitchFamily="66" charset="0"/>
                        </a:rPr>
                        <a:t>Целе-пологание</a:t>
                      </a:r>
                      <a:r>
                        <a:rPr lang="ru-RU" dirty="0" smtClean="0">
                          <a:latin typeface="Comic Sans MS" pitchFamily="66" charset="0"/>
                        </a:rPr>
                        <a:t> </a:t>
                      </a:r>
                    </a:p>
                    <a:p>
                      <a:pPr algn="ctr"/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omic Sans MS" pitchFamily="66" charset="0"/>
                        </a:rPr>
                        <a:t>Постановка задач </a:t>
                      </a:r>
                    </a:p>
                    <a:p>
                      <a:pPr algn="ctr"/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omic Sans MS" pitchFamily="66" charset="0"/>
                        </a:rPr>
                        <a:t>Выбор методов и способов планирования</a:t>
                      </a:r>
                    </a:p>
                    <a:p>
                      <a:pPr algn="ctr"/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omic Sans MS" pitchFamily="66" charset="0"/>
                        </a:rPr>
                        <a:t>Ожидаемый результат</a:t>
                      </a:r>
                    </a:p>
                    <a:p>
                      <a:pPr algn="ctr"/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66499">
            <a:off x="7388225" y="5795963"/>
            <a:ext cx="16303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87450" y="247650"/>
            <a:ext cx="69342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Мои проекты</a:t>
            </a:r>
            <a:endParaRPr lang="ru-RU" sz="54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C07A-FE8E-41AE-B3EB-877DB4B41349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98488" y="1165225"/>
            <a:ext cx="8240712" cy="544513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2450" y="1208088"/>
            <a:ext cx="8204200" cy="7234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u="sng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chemeClr val="bg1"/>
                </a:solidFill>
                <a:latin typeface="Comic Sans MS" pitchFamily="66" charset="0"/>
              </a:rPr>
              <a:t>2009 - 2010 учебный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«Нет будущего у того, кто не помнит своего прошлого»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chemeClr val="bg1"/>
                </a:solidFill>
                <a:latin typeface="Comic Sans MS" pitchFamily="66" charset="0"/>
              </a:rPr>
              <a:t>Цель:</a:t>
            </a: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</a:rPr>
              <a:t> воспитание всесторонне развитого патриота родного края и расширение его мировоззрения через правовую культуру учащихся.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66499">
            <a:off x="7388225" y="5795963"/>
            <a:ext cx="16303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1313" y="185738"/>
            <a:ext cx="86010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«Нет будущего у того, кто не помнит своего прошлого»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1B54C-B716-40CF-B3A5-47575ACC5FD0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98488" y="1165225"/>
            <a:ext cx="8240712" cy="544513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9" name="Додаток 1. Відео 00_04_00-00_07_12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63625" y="1557338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93" fill="hold"/>
                                        <p:tgtEl>
                                          <p:spTgt spid="23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5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66499">
            <a:off x="7388225" y="5795963"/>
            <a:ext cx="16303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2450" y="185738"/>
            <a:ext cx="69342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Мои проекты</a:t>
            </a:r>
            <a:endParaRPr lang="ru-RU" sz="54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63E20-F3D7-4900-9C6E-CB4DE53FF67D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98488" y="1165225"/>
            <a:ext cx="8240712" cy="544513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1313" y="1193800"/>
            <a:ext cx="8383587" cy="7848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chemeClr val="bg1"/>
                </a:solidFill>
                <a:latin typeface="Comic Sans MS" pitchFamily="66" charset="0"/>
              </a:rPr>
              <a:t>2010 - 2011 учебный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u="sng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«Откуда взялись права и свободы у граждан Украины?»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chemeClr val="bg1"/>
                </a:solidFill>
                <a:latin typeface="Comic Sans MS" pitchFamily="66" charset="0"/>
              </a:rPr>
              <a:t>Цель:</a:t>
            </a: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</a:rPr>
              <a:t> формирование правовой культуры учащихся через сравнительную характеристику социальных норм Казацкой эпохи и нормативно-правовой базы современной Украины</a:t>
            </a:r>
            <a:r>
              <a:rPr lang="ru-RU" sz="3200" dirty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66499">
            <a:off x="7388225" y="5795963"/>
            <a:ext cx="16303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7488" y="185738"/>
            <a:ext cx="8678862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«Откуда взялись права и свободы у граждан Украины?»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9E989-649A-4939-B138-2E5AB477FC05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98488" y="1165225"/>
            <a:ext cx="8240712" cy="544513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I:\Уроки\Атестация\фото\Прэкт\P3040180.JPG"/>
          <p:cNvPicPr>
            <a:picLocks noChangeAspect="1" noChangeArrowheads="1"/>
          </p:cNvPicPr>
          <p:nvPr/>
        </p:nvPicPr>
        <p:blipFill>
          <a:blip r:embed="rId4"/>
          <a:srcRect l="3807" t="22462" r="7880" b="-722"/>
          <a:stretch>
            <a:fillRect/>
          </a:stretch>
        </p:blipFill>
        <p:spPr bwMode="auto">
          <a:xfrm>
            <a:off x="279400" y="1317625"/>
            <a:ext cx="381158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:\Уроки\Атестация\фото\Прэкт\P30401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4650" y="1414463"/>
            <a:ext cx="28511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:\Уроки\Атестация\фото\Прэкт\P30401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450" y="4198938"/>
            <a:ext cx="305911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I:\Уроки\Атестация\фото\Прэкт\P3040197.JPG"/>
          <p:cNvPicPr>
            <a:picLocks noChangeAspect="1" noChangeArrowheads="1"/>
          </p:cNvPicPr>
          <p:nvPr/>
        </p:nvPicPr>
        <p:blipFill>
          <a:blip r:embed="rId7"/>
          <a:srcRect l="13213" t="32346" r="14693"/>
          <a:stretch>
            <a:fillRect/>
          </a:stretch>
        </p:blipFill>
        <p:spPr bwMode="auto">
          <a:xfrm>
            <a:off x="4495800" y="3673475"/>
            <a:ext cx="424497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66499">
            <a:off x="7388225" y="5795963"/>
            <a:ext cx="16303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39800" y="200025"/>
            <a:ext cx="6934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Мои проекты</a:t>
            </a:r>
            <a:endParaRPr lang="ru-RU" sz="54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FD9FA-AA5F-4BA9-8AE3-48A05F5CDE50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98488" y="1165225"/>
            <a:ext cx="8240712" cy="544513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7350" y="1363663"/>
            <a:ext cx="8415338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chemeClr val="bg1"/>
                </a:solidFill>
                <a:latin typeface="Comic Sans MS" pitchFamily="66" charset="0"/>
              </a:rPr>
              <a:t>2011 - 2012 учебный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u="sng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«Нет - детской преступности»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chemeClr val="bg1"/>
                </a:solidFill>
                <a:latin typeface="Comic Sans MS" pitchFamily="66" charset="0"/>
              </a:rPr>
              <a:t>Цель:</a:t>
            </a: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</a:rPr>
              <a:t> воспитание законопослушной личности через формирование у учащихся правового сознания, а также профилактика преступности среди несовершеннолетних.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5bcf3944871a652614e69494c0aa9be8541cbc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321</Words>
  <Application>Microsoft Office PowerPoint</Application>
  <PresentationFormat>Экран (4:3)</PresentationFormat>
  <Paragraphs>118</Paragraphs>
  <Slides>14</Slides>
  <Notes>12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Arial</vt:lpstr>
      <vt:lpstr>Calibri Light</vt:lpstr>
      <vt:lpstr>Comic Sans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Школа36</cp:lastModifiedBy>
  <cp:revision>45</cp:revision>
  <dcterms:created xsi:type="dcterms:W3CDTF">2013-02-18T09:49:30Z</dcterms:created>
  <dcterms:modified xsi:type="dcterms:W3CDTF">2013-10-28T06:41:10Z</dcterms:modified>
</cp:coreProperties>
</file>