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8"/>
  </p:handoutMasterIdLst>
  <p:sldIdLst>
    <p:sldId id="256" r:id="rId2"/>
    <p:sldId id="257" r:id="rId3"/>
    <p:sldId id="258" r:id="rId4"/>
    <p:sldId id="261" r:id="rId5"/>
    <p:sldId id="260" r:id="rId6"/>
    <p:sldId id="262" r:id="rId7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63A6C-09AC-444C-BBFA-F1DF40625F01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E3FD3-C407-44FB-BB70-957F1AB39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4686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099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568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87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47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29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90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28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7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62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08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7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76456" cy="194421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Возрастные </a:t>
            </a:r>
            <a:b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особенности </a:t>
            </a:r>
            <a:b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b="1" i="1" dirty="0" smtClean="0">
                <a:solidFill>
                  <a:schemeClr val="tx2">
                    <a:lumMod val="50000"/>
                  </a:schemeClr>
                </a:solidFill>
              </a:rPr>
              <a:t>детей в лагере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51"/>
          <a:stretch/>
        </p:blipFill>
        <p:spPr>
          <a:xfrm>
            <a:off x="2051720" y="2132856"/>
            <a:ext cx="4536504" cy="4475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3829048" cy="101122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7-8 лет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367494"/>
            <a:ext cx="7848872" cy="46537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Подвижность, любознательность, конкретность мышления, большая впечатлительность, подражательность и вместе с тем неумение долго концентрировать свое внимание на чем-либо.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эту пору высок естественный авторитет взрослого.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его предложения принимаются и выполняются очень охотно.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суждения и оценки, выраженные эмоциональной и 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для детей форме, легко становятся суждениями и оценками самих детей.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884"/>
          <a:stretch/>
        </p:blipFill>
        <p:spPr>
          <a:xfrm>
            <a:off x="3995936" y="4725144"/>
            <a:ext cx="3962400" cy="19675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5760"/>
            <a:ext cx="4543428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9-10 лет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7200" dirty="0" smtClean="0"/>
              <a:t>	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большой жизнерадостностью, внутренней уравновешенностью, постоянным стремлением к активной практической деятельности.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занимают важное место в психике этого возраста, им подчинено поведение ребят.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Весьма дружелюбны, легко вступают в общение.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легко и охотно выполняют поручения и отнюдь не безразличны к той роли, которая им при этом выпадает.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хотят ощущать себя в положении людей, облеченных определенными обязанностями, ответственностью и доверием.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Неудача вызывает у них резкую потерю интереса к делу,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успех сообщает эмоциональный подъем.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личных качеств они больше всего ценят физическую силу,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ловкость, смелость, находчивость, верность.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этом возрасте ребята склонны постоянно меряться силами, готовы соревноваться буквально во всем. Их захватывают игры, содержащие тайну, приключения, поиск, они весьма расположены к эмоционально окрашенным обычаям жизни, ритуалам и символам. </a:t>
            </a:r>
          </a:p>
          <a:p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56582"/>
            <a:ext cx="720080" cy="12482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7857" y1="6889" x2="12782" y2="9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3825044"/>
            <a:ext cx="1885578" cy="1594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0493"/>
            <a:ext cx="4757742" cy="10112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11-12 лет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1716"/>
            <a:ext cx="8640960" cy="55496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 возрастает значение коллектива, его общественного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мнения, отношений со сверстниками, оценки ими его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поступков и действий.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стремится завоевать в их глазах авторитет, занять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достойное место в коллективе.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Заметно проявляется стремление к самостоятельности и независимости, возникает интерес к собственной личности, формируется самооценка, развиваются абстрактные формы мышления.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он не видит прямой связи между привлекательными для него качествами личности и своим повседневным поведением.</a:t>
            </a:r>
          </a:p>
          <a:p>
            <a:pPr>
              <a:lnSpc>
                <a:spcPct val="120000"/>
              </a:lnSpc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этом возрасте ребята склонны к творческим и спортивным играм, где можно проверить волевые качества: выносливость, настойчивость, выдержку. Их тянет к романтике. Вожатому легче воздействовать на подростков, если он выступает в роли старшего члена коллектива и, таким образом, 'изнутри' воздействовать на общественное мнение.</a:t>
            </a:r>
          </a:p>
          <a:p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43483"/>
            <a:ext cx="2406180" cy="28256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256" y="188640"/>
            <a:ext cx="418093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13-15 лет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320438" cy="3500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начинают обращать эти требования и к самим себе.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способны сознательно добиваться поставленной цели, готовы к сложной деятельности, включающей в себя и малоинтересную подготовительную работу, упорно преодолевая препятствия.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насыщеннее, энергичнее, напряженнее их жизнь, тем более она им нравится.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не существует естественный авторитет взрослого.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болезненно относятся к расхождениям между словами и делами вожатого.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все настойчивее начинают требовать от старших уважения своих взглядов и мнений и особенно ценят серьезный, искренний тон взаимоотношений.</a:t>
            </a:r>
          </a:p>
          <a:p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42271"/>
            <a:ext cx="81764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Складываются собственные моральные установки и требования, которые определяют характер взаимоотношений со старшими и сверстниками. Появляется способность противостоять влиянию окружающих, отвергать те или иные требования и утверждать то, что они сами считают несомненным и правильным.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1852" b="98241" l="60093" r="97500"/>
                    </a14:imgEffect>
                  </a14:imgLayer>
                </a14:imgProps>
              </a:ext>
            </a:extLst>
          </a:blip>
          <a:srcRect l="56889" t="50285"/>
          <a:stretch/>
        </p:blipFill>
        <p:spPr>
          <a:xfrm>
            <a:off x="7740352" y="5410670"/>
            <a:ext cx="1255068" cy="1447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833" b="58611" l="4167" r="41852">
                        <a14:foregroundMark x1="11759" y1="47500" x2="37593" y2="56019"/>
                      </a14:backgroundRemoval>
                    </a14:imgEffect>
                  </a14:imgLayer>
                </a14:imgProps>
              </a:ext>
            </a:extLst>
          </a:blip>
          <a:srcRect r="57420" b="41271"/>
          <a:stretch/>
        </p:blipFill>
        <p:spPr>
          <a:xfrm>
            <a:off x="-21282" y="116632"/>
            <a:ext cx="1239602" cy="17097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3426" b="96204" l="4167" r="40185"/>
                    </a14:imgEffect>
                  </a14:imgLayer>
                </a14:imgProps>
              </a:ext>
            </a:extLst>
          </a:blip>
          <a:srcRect t="62059" r="58159"/>
          <a:stretch/>
        </p:blipFill>
        <p:spPr>
          <a:xfrm>
            <a:off x="6444555" y="2347917"/>
            <a:ext cx="1059582" cy="960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37" b="45278" l="70093" r="96667"/>
                    </a14:imgEffect>
                  </a14:imgLayer>
                </a14:imgProps>
              </a:ext>
            </a:extLst>
          </a:blip>
          <a:srcRect l="66783" b="54209"/>
          <a:stretch/>
        </p:blipFill>
        <p:spPr>
          <a:xfrm>
            <a:off x="524045" y="5505927"/>
            <a:ext cx="967036" cy="13330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889" b="71667" l="36019" r="71389">
                        <a14:foregroundMark x1="48148" y1="22315" x2="69074" y2="19352"/>
                      </a14:backgroundRemoval>
                    </a14:imgEffect>
                  </a14:imgLayer>
                </a14:imgProps>
              </a:ext>
            </a:extLst>
          </a:blip>
          <a:srcRect l="34743" t="8460" r="28155" b="27230"/>
          <a:stretch/>
        </p:blipFill>
        <p:spPr>
          <a:xfrm rot="15721511">
            <a:off x="6967679" y="-210903"/>
            <a:ext cx="1303554" cy="22594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24744" cy="8103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Папка-копилка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5112568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Игры на знакомство;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Игры на сплочение;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Игры на выявление лидера;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Игры-минутки, игры-шутки;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Подвижные игры на свежем воздухе;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Игры с залом;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Интеллектуально-познавательные игры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ru-RU" dirty="0">
                <a:solidFill>
                  <a:schemeClr val="tx1"/>
                </a:solidFill>
              </a:rPr>
              <a:t>викторины;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Песни;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Тематические огоньки;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Легенды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КТД;</a:t>
            </a:r>
          </a:p>
          <a:p>
            <a:pPr lvl="0"/>
            <a:r>
              <a:rPr lang="ru-RU" dirty="0" err="1" smtClean="0">
                <a:solidFill>
                  <a:schemeClr val="tx1"/>
                </a:solidFill>
              </a:rPr>
              <a:t>Кричалки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Материал по плану ШВ.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258</Words>
  <Application>Microsoft Office PowerPoint</Application>
  <PresentationFormat>Экран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Возрастные  особенности  детей в лагере</vt:lpstr>
      <vt:lpstr>7-8 лет</vt:lpstr>
      <vt:lpstr>9-10 лет</vt:lpstr>
      <vt:lpstr>11-12 лет</vt:lpstr>
      <vt:lpstr>13-15 лет</vt:lpstr>
      <vt:lpstr>Папка-копилка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в лагере</dc:title>
  <dc:creator>badeak</dc:creator>
  <cp:lastModifiedBy>uzer</cp:lastModifiedBy>
  <cp:revision>19</cp:revision>
  <cp:lastPrinted>2019-01-11T11:02:55Z</cp:lastPrinted>
  <dcterms:created xsi:type="dcterms:W3CDTF">2015-03-10T05:33:05Z</dcterms:created>
  <dcterms:modified xsi:type="dcterms:W3CDTF">2021-03-25T04:58:01Z</dcterms:modified>
</cp:coreProperties>
</file>