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sldIdLst>
    <p:sldId id="256" r:id="rId2"/>
    <p:sldId id="275" r:id="rId3"/>
    <p:sldId id="265" r:id="rId4"/>
    <p:sldId id="273" r:id="rId5"/>
    <p:sldId id="277" r:id="rId6"/>
    <p:sldId id="278" r:id="rId7"/>
    <p:sldId id="276" r:id="rId8"/>
    <p:sldId id="279" r:id="rId9"/>
    <p:sldId id="280" r:id="rId10"/>
    <p:sldId id="274" r:id="rId11"/>
    <p:sldId id="281" r:id="rId12"/>
    <p:sldId id="282" r:id="rId13"/>
    <p:sldId id="267" r:id="rId14"/>
    <p:sldId id="268" r:id="rId15"/>
    <p:sldId id="269" r:id="rId16"/>
    <p:sldId id="263" r:id="rId17"/>
    <p:sldId id="270" r:id="rId18"/>
    <p:sldId id="272" r:id="rId19"/>
    <p:sldId id="262" r:id="rId20"/>
    <p:sldId id="271" r:id="rId21"/>
  </p:sldIdLst>
  <p:sldSz cx="10080625" cy="7559675"/>
  <p:notesSz cx="7559675" cy="10691813"/>
  <p:defaultTextStyle>
    <a:defPPr>
      <a:defRPr lang="en-GB"/>
    </a:defPPr>
    <a:lvl1pPr algn="l" defTabSz="44917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S Gothic" charset="-128"/>
        <a:cs typeface="+mn-cs"/>
      </a:defRPr>
    </a:lvl1pPr>
    <a:lvl2pPr marL="742796" indent="-285692" algn="l" defTabSz="44917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S Gothic" charset="-128"/>
        <a:cs typeface="+mn-cs"/>
      </a:defRPr>
    </a:lvl2pPr>
    <a:lvl3pPr marL="1142762" indent="-228552" algn="l" defTabSz="44917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S Gothic" charset="-128"/>
        <a:cs typeface="+mn-cs"/>
      </a:defRPr>
    </a:lvl3pPr>
    <a:lvl4pPr marL="1599868" indent="-228552" algn="l" defTabSz="44917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S Gothic" charset="-128"/>
        <a:cs typeface="+mn-cs"/>
      </a:defRPr>
    </a:lvl4pPr>
    <a:lvl5pPr marL="2056973" indent="-228552" algn="l" defTabSz="44917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S Gothic" charset="-128"/>
        <a:cs typeface="+mn-cs"/>
      </a:defRPr>
    </a:lvl5pPr>
    <a:lvl6pPr marL="2285526" algn="l" defTabSz="914210" rtl="0" eaLnBrk="1" latinLnBrk="0" hangingPunct="1">
      <a:defRPr kern="1200">
        <a:solidFill>
          <a:schemeClr val="tx1"/>
        </a:solidFill>
        <a:latin typeface="Arial" charset="0"/>
        <a:ea typeface="MS Gothic" charset="-128"/>
        <a:cs typeface="+mn-cs"/>
      </a:defRPr>
    </a:lvl6pPr>
    <a:lvl7pPr marL="2742632" algn="l" defTabSz="914210" rtl="0" eaLnBrk="1" latinLnBrk="0" hangingPunct="1">
      <a:defRPr kern="1200">
        <a:solidFill>
          <a:schemeClr val="tx1"/>
        </a:solidFill>
        <a:latin typeface="Arial" charset="0"/>
        <a:ea typeface="MS Gothic" charset="-128"/>
        <a:cs typeface="+mn-cs"/>
      </a:defRPr>
    </a:lvl7pPr>
    <a:lvl8pPr marL="3199737" algn="l" defTabSz="914210" rtl="0" eaLnBrk="1" latinLnBrk="0" hangingPunct="1">
      <a:defRPr kern="1200">
        <a:solidFill>
          <a:schemeClr val="tx1"/>
        </a:solidFill>
        <a:latin typeface="Arial" charset="0"/>
        <a:ea typeface="MS Gothic" charset="-128"/>
        <a:cs typeface="+mn-cs"/>
      </a:defRPr>
    </a:lvl8pPr>
    <a:lvl9pPr marL="3656842" algn="l" defTabSz="914210" rtl="0" eaLnBrk="1" latinLnBrk="0" hangingPunct="1">
      <a:defRPr kern="1200">
        <a:solidFill>
          <a:schemeClr val="tx1"/>
        </a:solidFill>
        <a:latin typeface="Arial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02" y="-426"/>
      </p:cViewPr>
      <p:guideLst>
        <p:guide orient="horz" pos="2161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fld id="{1ACBB908-BD2B-4044-BFCB-7438828E78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510338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17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796" indent="-285692" algn="l" defTabSz="44917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2762" indent="-228552" algn="l" defTabSz="44917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599868" indent="-228552" algn="l" defTabSz="44917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6973" indent="-228552" algn="l" defTabSz="44917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5526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32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37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42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fld id="{BEB095D3-E8F7-49FF-B514-325F823E9831}" type="slidenum">
              <a:rPr lang="ru-RU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ru-RU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921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8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105" indent="0" algn="ctr">
              <a:buNone/>
              <a:defRPr/>
            </a:lvl2pPr>
            <a:lvl3pPr marL="914210" indent="0" algn="ctr">
              <a:buNone/>
              <a:defRPr/>
            </a:lvl3pPr>
            <a:lvl4pPr marL="1371315" indent="0" algn="ctr">
              <a:buNone/>
              <a:defRPr/>
            </a:lvl4pPr>
            <a:lvl5pPr marL="1828420" indent="0" algn="ctr">
              <a:buNone/>
              <a:defRPr/>
            </a:lvl5pPr>
            <a:lvl6pPr marL="2285526" indent="0" algn="ctr">
              <a:buNone/>
              <a:defRPr/>
            </a:lvl6pPr>
            <a:lvl7pPr marL="2742632" indent="0" algn="ctr">
              <a:buNone/>
              <a:defRPr/>
            </a:lvl7pPr>
            <a:lvl8pPr marL="3199737" indent="0" algn="ctr">
              <a:buNone/>
              <a:defRPr/>
            </a:lvl8pPr>
            <a:lvl9pPr marL="3656842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CCCFA-AFCA-4082-921A-1F1685DE78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4028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14AAC-ECE7-401A-9228-E1F9FF7454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82764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5675" y="301627"/>
            <a:ext cx="2266950" cy="64547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7"/>
            <a:ext cx="6650038" cy="64547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5C9AC-8BA3-4DDF-B2E8-0F1ED8D941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65065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BD837-033A-4F15-B748-B2B9E1061B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77008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2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05" indent="0">
              <a:buNone/>
              <a:defRPr sz="1800"/>
            </a:lvl2pPr>
            <a:lvl3pPr marL="914210" indent="0">
              <a:buNone/>
              <a:defRPr sz="1700"/>
            </a:lvl3pPr>
            <a:lvl4pPr marL="1371315" indent="0">
              <a:buNone/>
              <a:defRPr sz="1400"/>
            </a:lvl4pPr>
            <a:lvl5pPr marL="1828420" indent="0">
              <a:buNone/>
              <a:defRPr sz="1400"/>
            </a:lvl5pPr>
            <a:lvl6pPr marL="2285526" indent="0">
              <a:buNone/>
              <a:defRPr sz="1400"/>
            </a:lvl6pPr>
            <a:lvl7pPr marL="2742632" indent="0">
              <a:buNone/>
              <a:defRPr sz="1400"/>
            </a:lvl7pPr>
            <a:lvl8pPr marL="3199737" indent="0">
              <a:buNone/>
              <a:defRPr sz="1400"/>
            </a:lvl8pPr>
            <a:lvl9pPr marL="3656842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A3D9A-B127-475D-A0DB-A8298FFB9F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1567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768477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3338" y="1768477"/>
            <a:ext cx="4459288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CDB04-7AFA-4C9B-8CFC-FDFA49B826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70970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7" y="303215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5" indent="0">
              <a:buNone/>
              <a:defRPr sz="2000" b="1"/>
            </a:lvl2pPr>
            <a:lvl3pPr marL="914210" indent="0">
              <a:buNone/>
              <a:defRPr sz="1800" b="1"/>
            </a:lvl3pPr>
            <a:lvl4pPr marL="1371315" indent="0">
              <a:buNone/>
              <a:defRPr sz="1700" b="1"/>
            </a:lvl4pPr>
            <a:lvl5pPr marL="1828420" indent="0">
              <a:buNone/>
              <a:defRPr sz="1700" b="1"/>
            </a:lvl5pPr>
            <a:lvl6pPr marL="2285526" indent="0">
              <a:buNone/>
              <a:defRPr sz="1700" b="1"/>
            </a:lvl6pPr>
            <a:lvl7pPr marL="2742632" indent="0">
              <a:buNone/>
              <a:defRPr sz="1700" b="1"/>
            </a:lvl7pPr>
            <a:lvl8pPr marL="3199737" indent="0">
              <a:buNone/>
              <a:defRPr sz="1700" b="1"/>
            </a:lvl8pPr>
            <a:lvl9pPr marL="3656842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7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5" indent="0">
              <a:buNone/>
              <a:defRPr sz="2000" b="1"/>
            </a:lvl2pPr>
            <a:lvl3pPr marL="914210" indent="0">
              <a:buNone/>
              <a:defRPr sz="1800" b="1"/>
            </a:lvl3pPr>
            <a:lvl4pPr marL="1371315" indent="0">
              <a:buNone/>
              <a:defRPr sz="1700" b="1"/>
            </a:lvl4pPr>
            <a:lvl5pPr marL="1828420" indent="0">
              <a:buNone/>
              <a:defRPr sz="1700" b="1"/>
            </a:lvl5pPr>
            <a:lvl6pPr marL="2285526" indent="0">
              <a:buNone/>
              <a:defRPr sz="1700" b="1"/>
            </a:lvl6pPr>
            <a:lvl7pPr marL="2742632" indent="0">
              <a:buNone/>
              <a:defRPr sz="1700" b="1"/>
            </a:lvl7pPr>
            <a:lvl8pPr marL="3199737" indent="0">
              <a:buNone/>
              <a:defRPr sz="1700" b="1"/>
            </a:lvl8pPr>
            <a:lvl9pPr marL="3656842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7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3B8CD-D1FF-4A20-BC06-6FC267267E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37816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889B7-A7BF-4B03-8CE4-07E5D3CD0D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07567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3C261-252F-49F4-A422-85A25CAF6A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93201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5" y="301627"/>
            <a:ext cx="5635625" cy="64515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2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105" indent="0">
              <a:buNone/>
              <a:defRPr sz="1200"/>
            </a:lvl2pPr>
            <a:lvl3pPr marL="914210" indent="0">
              <a:buNone/>
              <a:defRPr sz="1000"/>
            </a:lvl3pPr>
            <a:lvl4pPr marL="1371315" indent="0">
              <a:buNone/>
              <a:defRPr sz="900"/>
            </a:lvl4pPr>
            <a:lvl5pPr marL="1828420" indent="0">
              <a:buNone/>
              <a:defRPr sz="900"/>
            </a:lvl5pPr>
            <a:lvl6pPr marL="2285526" indent="0">
              <a:buNone/>
              <a:defRPr sz="900"/>
            </a:lvl6pPr>
            <a:lvl7pPr marL="2742632" indent="0">
              <a:buNone/>
              <a:defRPr sz="900"/>
            </a:lvl7pPr>
            <a:lvl8pPr marL="3199737" indent="0">
              <a:buNone/>
              <a:defRPr sz="900"/>
            </a:lvl8pPr>
            <a:lvl9pPr marL="365684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C91FB-F9AB-4942-BF44-78BD8DE0B9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77806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40" y="5291140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40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105" indent="0">
              <a:buNone/>
              <a:defRPr sz="2800"/>
            </a:lvl2pPr>
            <a:lvl3pPr marL="914210" indent="0">
              <a:buNone/>
              <a:defRPr sz="2400"/>
            </a:lvl3pPr>
            <a:lvl4pPr marL="1371315" indent="0">
              <a:buNone/>
              <a:defRPr sz="2000"/>
            </a:lvl4pPr>
            <a:lvl5pPr marL="1828420" indent="0">
              <a:buNone/>
              <a:defRPr sz="2000"/>
            </a:lvl5pPr>
            <a:lvl6pPr marL="2285526" indent="0">
              <a:buNone/>
              <a:defRPr sz="2000"/>
            </a:lvl6pPr>
            <a:lvl7pPr marL="2742632" indent="0">
              <a:buNone/>
              <a:defRPr sz="2000"/>
            </a:lvl7pPr>
            <a:lvl8pPr marL="3199737" indent="0">
              <a:buNone/>
              <a:defRPr sz="2000"/>
            </a:lvl8pPr>
            <a:lvl9pPr marL="3656842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40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105" indent="0">
              <a:buNone/>
              <a:defRPr sz="1200"/>
            </a:lvl2pPr>
            <a:lvl3pPr marL="914210" indent="0">
              <a:buNone/>
              <a:defRPr sz="1000"/>
            </a:lvl3pPr>
            <a:lvl4pPr marL="1371315" indent="0">
              <a:buNone/>
              <a:defRPr sz="900"/>
            </a:lvl4pPr>
            <a:lvl5pPr marL="1828420" indent="0">
              <a:buNone/>
              <a:defRPr sz="900"/>
            </a:lvl5pPr>
            <a:lvl6pPr marL="2285526" indent="0">
              <a:buNone/>
              <a:defRPr sz="900"/>
            </a:lvl6pPr>
            <a:lvl7pPr marL="2742632" indent="0">
              <a:buNone/>
              <a:defRPr sz="900"/>
            </a:lvl7pPr>
            <a:lvl8pPr marL="3199737" indent="0">
              <a:buNone/>
              <a:defRPr sz="900"/>
            </a:lvl8pPr>
            <a:lvl9pPr marL="365684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2F3A6-3D2E-4EBC-9FB7-EE7DD192BC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48522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8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7"/>
            <a:ext cx="9069388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1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40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750" algn="l"/>
                <a:tab pos="1447498" algn="l"/>
                <a:tab pos="217125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750" algn="l"/>
                <a:tab pos="1447498" algn="l"/>
                <a:tab pos="2171250" algn="l"/>
                <a:tab pos="28950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90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750" algn="l"/>
                <a:tab pos="1447498" algn="l"/>
                <a:tab pos="217125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fld id="{36092D8F-57ED-4A86-8199-94C2DF5AD1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17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17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2pPr>
      <a:lvl3pPr algn="ctr" defTabSz="44917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3pPr>
      <a:lvl4pPr algn="ctr" defTabSz="44917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4pPr>
      <a:lvl5pPr algn="ctr" defTabSz="44917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5pPr>
      <a:lvl6pPr marL="2514080" indent="-228552" algn="ctr" defTabSz="44917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6pPr>
      <a:lvl7pPr marL="2971184" indent="-228552" algn="ctr" defTabSz="44917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7pPr>
      <a:lvl8pPr marL="3428290" indent="-228552" algn="ctr" defTabSz="44917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8pPr>
      <a:lvl9pPr marL="3885394" indent="-228552" algn="ctr" defTabSz="44917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342830" indent="-342830" algn="l" defTabSz="44917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796" indent="-285692" algn="l" defTabSz="44917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2762" indent="-228552" algn="l" defTabSz="44917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599868" indent="-228552" algn="l" defTabSz="44917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6973" indent="-228552" algn="l" defTabSz="44917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080" indent="-228552" algn="l" defTabSz="44917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184" indent="-228552" algn="l" defTabSz="44917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8290" indent="-228552" algn="l" defTabSz="44917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5394" indent="-228552" algn="l" defTabSz="44917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5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0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15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20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26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32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37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42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1682726" y="1993887"/>
            <a:ext cx="4320900" cy="1237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0" tIns="45711" rIns="91420" bIns="45711">
            <a:spAutoFit/>
          </a:bodyPr>
          <a:lstStyle/>
          <a:p>
            <a:pPr algn="ctr"/>
            <a:r>
              <a:rPr lang="ru-RU" sz="4000" dirty="0">
                <a:solidFill>
                  <a:srgbClr val="7030A0"/>
                </a:solidFill>
                <a:latin typeface="Times New Roman" pitchFamily="16" charset="0"/>
                <a:cs typeface="Times New Roman" pitchFamily="16" charset="0"/>
              </a:rPr>
              <a:t>Урок русского языка в 3 </a:t>
            </a:r>
            <a:r>
              <a:rPr lang="ru-RU" sz="4000" dirty="0" smtClean="0">
                <a:solidFill>
                  <a:srgbClr val="7030A0"/>
                </a:solidFill>
                <a:latin typeface="Times New Roman" pitchFamily="16" charset="0"/>
                <a:cs typeface="Times New Roman" pitchFamily="16" charset="0"/>
              </a:rPr>
              <a:t>классе</a:t>
            </a:r>
            <a:endParaRPr lang="ru-RU" sz="4000" dirty="0">
              <a:solidFill>
                <a:srgbClr val="7030A0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 rot="20948037">
            <a:off x="1799950" y="5329118"/>
            <a:ext cx="4320901" cy="951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0" tIns="45711" rIns="91420" bIns="45711">
            <a:spAutoFit/>
          </a:bodyPr>
          <a:lstStyle/>
          <a:p>
            <a:r>
              <a:rPr lang="ru-RU" sz="2000" dirty="0" smtClean="0">
                <a:solidFill>
                  <a:srgbClr val="0000CC"/>
                </a:solidFill>
              </a:rPr>
              <a:t>Учитель начальных классов </a:t>
            </a:r>
          </a:p>
          <a:p>
            <a:r>
              <a:rPr lang="ru-RU" sz="2000" dirty="0" smtClean="0">
                <a:solidFill>
                  <a:srgbClr val="0000CC"/>
                </a:solidFill>
              </a:rPr>
              <a:t>Семёнова Мария Леонидовна</a:t>
            </a:r>
          </a:p>
          <a:p>
            <a:r>
              <a:rPr lang="ru-RU" sz="2000" dirty="0" smtClean="0">
                <a:solidFill>
                  <a:srgbClr val="0000CC"/>
                </a:solidFill>
              </a:rPr>
              <a:t>МОУ «АСОШ №2»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email">
            <a:lum bright="12000" contrast="72000"/>
          </a:blip>
          <a:srcRect/>
          <a:stretch>
            <a:fillRect/>
          </a:stretch>
        </p:blipFill>
        <p:spPr bwMode="auto">
          <a:xfrm>
            <a:off x="504031" y="419982"/>
            <a:ext cx="8736542" cy="2677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96842" y="3279771"/>
            <a:ext cx="9215639" cy="110359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 sz="3500" b="1" dirty="0">
                <a:solidFill>
                  <a:schemeClr val="accent1"/>
                </a:solidFill>
                <a:latin typeface="Tahoma" charset="0"/>
              </a:rPr>
              <a:t>Слова для справок: </a:t>
            </a:r>
            <a:r>
              <a:rPr lang="ru-RU" sz="3500" b="1" dirty="0">
                <a:solidFill>
                  <a:srgbClr val="0070C0"/>
                </a:solidFill>
                <a:latin typeface="Tahoma" charset="0"/>
              </a:rPr>
              <a:t>грустные, у дома, </a:t>
            </a:r>
          </a:p>
          <a:p>
            <a:r>
              <a:rPr lang="ru-RU" sz="3500" b="1" dirty="0">
                <a:solidFill>
                  <a:srgbClr val="0070C0"/>
                </a:solidFill>
                <a:latin typeface="Tahoma" charset="0"/>
              </a:rPr>
              <a:t>весело, молодая, пушистый, вчера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39718" y="4922845"/>
            <a:ext cx="7489205" cy="16044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 sz="3500" b="1" dirty="0" smtClean="0">
                <a:solidFill>
                  <a:schemeClr val="accent6">
                    <a:lumMod val="75000"/>
                  </a:schemeClr>
                </a:solidFill>
                <a:latin typeface="Tahoma" charset="0"/>
              </a:rPr>
              <a:t>Вчера выпал пушистый снег.</a:t>
            </a:r>
          </a:p>
          <a:p>
            <a:r>
              <a:rPr lang="ru-RU" sz="3500" b="1" dirty="0" smtClean="0">
                <a:solidFill>
                  <a:schemeClr val="accent6">
                    <a:lumMod val="75000"/>
                  </a:schemeClr>
                </a:solidFill>
                <a:latin typeface="Tahoma" charset="0"/>
              </a:rPr>
              <a:t>У дома стоят грустные берёзы.</a:t>
            </a:r>
          </a:p>
          <a:p>
            <a:r>
              <a:rPr lang="ru-RU" sz="3500" b="1" dirty="0" smtClean="0">
                <a:solidFill>
                  <a:schemeClr val="accent6">
                    <a:lumMod val="75000"/>
                  </a:schemeClr>
                </a:solidFill>
                <a:latin typeface="Tahoma" charset="0"/>
              </a:rPr>
              <a:t>Шелестит молодая листва.</a:t>
            </a:r>
            <a:endParaRPr lang="ru-RU" sz="3500" b="1" dirty="0">
              <a:solidFill>
                <a:schemeClr val="accent6">
                  <a:lumMod val="75000"/>
                </a:schemeClr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  <p:bldP spid="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325404" y="1422383"/>
            <a:ext cx="9040839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Helvetica" charset="-52"/>
                <a:ea typeface="Times New Roman" pitchFamily="18" charset="0"/>
              </a:rPr>
              <a:t>Осень наступила. Высохли цветы. 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Helvetica" charset="-52"/>
                <a:ea typeface="Times New Roman" pitchFamily="18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Helvetica" charset="-52"/>
                <a:ea typeface="Times New Roman" pitchFamily="18" charset="0"/>
              </a:rPr>
              <a:t>И глядят уныло голые кусты. 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Helvetica" charset="-52"/>
                <a:ea typeface="Times New Roman" pitchFamily="18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Helvetica" charset="-52"/>
                <a:ea typeface="Times New Roman" pitchFamily="18" charset="0"/>
              </a:rPr>
              <a:t>Вянет и желтеет травка на лугах.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Helvetica" charset="-52"/>
                <a:ea typeface="Times New Roman" pitchFamily="18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Helvetica" charset="-52"/>
                <a:ea typeface="Times New Roman" pitchFamily="18" charset="0"/>
              </a:rPr>
              <a:t>Только зеленеет озимь на полях.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6600"/>
              </a:solidFill>
              <a:effectLst/>
              <a:latin typeface="Arial" pitchFamily="34" charset="0"/>
            </a:endParaRPr>
          </a:p>
        </p:txBody>
      </p:sp>
      <p:pic>
        <p:nvPicPr>
          <p:cNvPr id="3" name="Picture 4" descr="C:\Users\user\Downloads\i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6064" y="4279903"/>
            <a:ext cx="4006704" cy="26711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Запомни!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Предложения с второстепенными членами  называются </a:t>
            </a:r>
            <a:r>
              <a:rPr lang="ru-RU" sz="4000" b="1" dirty="0" smtClean="0">
                <a:solidFill>
                  <a:srgbClr val="FF0000"/>
                </a:solidFill>
              </a:rPr>
              <a:t>распространенными. </a:t>
            </a:r>
          </a:p>
          <a:p>
            <a:endParaRPr lang="ru-RU" sz="4000" b="1" dirty="0"/>
          </a:p>
          <a:p>
            <a:r>
              <a:rPr lang="ru-RU" sz="4000" b="1" dirty="0" smtClean="0">
                <a:solidFill>
                  <a:srgbClr val="7030A0"/>
                </a:solidFill>
              </a:rPr>
              <a:t>Предложения без второстепенных членов называются </a:t>
            </a:r>
            <a:r>
              <a:rPr lang="ru-RU" sz="4000" b="1" dirty="0" smtClean="0">
                <a:solidFill>
                  <a:srgbClr val="00B050"/>
                </a:solidFill>
              </a:rPr>
              <a:t>нераспространенными</a:t>
            </a:r>
            <a:endParaRPr lang="ru-RU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730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>
                <a:solidFill>
                  <a:srgbClr val="00B050"/>
                </a:solidFill>
              </a:rPr>
              <a:t>Прочитай стихотворение</a:t>
            </a:r>
            <a:endParaRPr lang="ru-RU" sz="5400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600" b="1" dirty="0" smtClean="0">
                <a:solidFill>
                  <a:srgbClr val="0070C0"/>
                </a:solidFill>
              </a:rPr>
              <a:t>Лист трепещет.</a:t>
            </a:r>
          </a:p>
          <a:p>
            <a:r>
              <a:rPr lang="ru-RU" sz="6600" b="1" dirty="0" smtClean="0">
                <a:solidFill>
                  <a:srgbClr val="0070C0"/>
                </a:solidFill>
              </a:rPr>
              <a:t>Осень нам диктует.</a:t>
            </a:r>
          </a:p>
          <a:p>
            <a:r>
              <a:rPr lang="ru-RU" sz="6600" b="1" dirty="0" smtClean="0">
                <a:solidFill>
                  <a:srgbClr val="0070C0"/>
                </a:solidFill>
              </a:rPr>
              <a:t>Малюет листву.</a:t>
            </a:r>
          </a:p>
          <a:p>
            <a:r>
              <a:rPr lang="ru-RU" sz="6600" b="1" dirty="0" smtClean="0">
                <a:solidFill>
                  <a:srgbClr val="0070C0"/>
                </a:solidFill>
              </a:rPr>
              <a:t>И лужи рисует.</a:t>
            </a:r>
            <a:endParaRPr lang="ru-RU" sz="6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314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rgbClr val="0070C0"/>
                </a:solidFill>
              </a:rPr>
              <a:t>Прочитай стихотворение</a:t>
            </a:r>
            <a:endParaRPr lang="ru-RU" sz="48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Янтарный лист трепещет на ветру.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Вновь осень нам условия диктует.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Малюет в парках жухлую листву,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И лужи дождиком густым рисует.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988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Запомни!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Предложения с второстепенными членами  называются </a:t>
            </a:r>
            <a:r>
              <a:rPr lang="ru-RU" sz="4000" b="1" dirty="0" smtClean="0">
                <a:solidFill>
                  <a:srgbClr val="FF0000"/>
                </a:solidFill>
              </a:rPr>
              <a:t>распространенными. </a:t>
            </a:r>
          </a:p>
          <a:p>
            <a:endParaRPr lang="ru-RU" sz="4000" b="1" dirty="0"/>
          </a:p>
          <a:p>
            <a:r>
              <a:rPr lang="ru-RU" sz="4000" b="1" dirty="0" smtClean="0">
                <a:solidFill>
                  <a:srgbClr val="7030A0"/>
                </a:solidFill>
              </a:rPr>
              <a:t>Предложения без второстепенных членов называются </a:t>
            </a:r>
            <a:r>
              <a:rPr lang="ru-RU" sz="4000" b="1" dirty="0" smtClean="0">
                <a:solidFill>
                  <a:srgbClr val="00B050"/>
                </a:solidFill>
              </a:rPr>
              <a:t>нераспространенными</a:t>
            </a:r>
            <a:endParaRPr lang="ru-RU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730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4"/>
          <p:cNvSpPr>
            <a:spLocks noChangeArrowheads="1" noChangeShapeType="1" noTextEdit="1"/>
          </p:cNvSpPr>
          <p:nvPr/>
        </p:nvSpPr>
        <p:spPr bwMode="auto">
          <a:xfrm>
            <a:off x="2182815" y="842965"/>
            <a:ext cx="6588125" cy="2698750"/>
          </a:xfrm>
          <a:prstGeom prst="rect">
            <a:avLst/>
          </a:prstGeom>
        </p:spPr>
        <p:txBody>
          <a:bodyPr wrap="none" lIns="91420" tIns="45711" rIns="91420" bIns="45711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40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Физминутка</a:t>
            </a:r>
          </a:p>
        </p:txBody>
      </p:sp>
      <p:pic>
        <p:nvPicPr>
          <p:cNvPr id="16387" name="Picture 7" descr="i?id=105440002-02-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62" y="3065463"/>
            <a:ext cx="2976563" cy="449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3848" y="827509"/>
            <a:ext cx="8496944" cy="1466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старом парке с деревьев облетают последние </a:t>
            </a:r>
            <a:r>
              <a:rPr lang="ru-RU" sz="4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листья.</a:t>
            </a:r>
            <a:endParaRPr lang="ru-RU" sz="48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25536" y="4422779"/>
            <a:ext cx="7128792" cy="664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.	в парке (каком?) старом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 bwMode="auto">
          <a:xfrm>
            <a:off x="3600152" y="3203773"/>
            <a:ext cx="1800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Прямая соединительная линия 7"/>
          <p:cNvCxnSpPr/>
          <p:nvPr/>
        </p:nvCxnSpPr>
        <p:spPr bwMode="auto">
          <a:xfrm>
            <a:off x="3600152" y="3347789"/>
            <a:ext cx="1800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Прямая соединительная линия 9"/>
          <p:cNvCxnSpPr/>
          <p:nvPr/>
        </p:nvCxnSpPr>
        <p:spPr bwMode="auto">
          <a:xfrm>
            <a:off x="1799952" y="4283893"/>
            <a:ext cx="19442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Прямая соединительная линия 11"/>
          <p:cNvCxnSpPr/>
          <p:nvPr/>
        </p:nvCxnSpPr>
        <p:spPr bwMode="auto">
          <a:xfrm>
            <a:off x="1799952" y="4427909"/>
            <a:ext cx="19442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Прямоугольник 8"/>
          <p:cNvSpPr/>
          <p:nvPr/>
        </p:nvSpPr>
        <p:spPr>
          <a:xfrm>
            <a:off x="1325536" y="2636829"/>
            <a:ext cx="5581659" cy="664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	</a:t>
            </a:r>
            <a:r>
              <a:rPr lang="ru-RU" sz="4000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Листья</a:t>
            </a:r>
            <a:r>
              <a:rPr lang="ru-RU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облетают</a:t>
            </a:r>
            <a:endParaRPr lang="ru-RU" sz="4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54098" y="3279771"/>
            <a:ext cx="6929486" cy="664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	</a:t>
            </a:r>
            <a:r>
              <a:rPr lang="ru-RU" sz="4000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листья</a:t>
            </a:r>
            <a:r>
              <a:rPr lang="ru-RU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(какие?) последние</a:t>
            </a:r>
            <a:endParaRPr lang="ru-RU" sz="4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54098" y="3779837"/>
            <a:ext cx="7858180" cy="664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	облетают  (где?) в парке</a:t>
            </a:r>
            <a:endParaRPr lang="ru-RU" sz="4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081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  <p:bldP spid="11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65844" y="827510"/>
            <a:ext cx="8466956" cy="1008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 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былинах рассказывается о русских богатырях.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99257" y="1835735"/>
            <a:ext cx="6603667" cy="5502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Рассказывается (о ком?) о богатырях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5097" y="2386014"/>
            <a:ext cx="6557308" cy="5502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accent2"/>
                </a:solidFill>
              </a:rPr>
              <a:t>Рассказывается (где?) в былинах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75097" y="3020429"/>
            <a:ext cx="5074018" cy="5502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Богатырях (каких?) русских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10390" y="3854704"/>
            <a:ext cx="8106386" cy="1008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Вечерами </a:t>
            </a:r>
            <a:r>
              <a:rPr lang="ru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мы любим слушать бабушкины сказки.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23888" y="4966133"/>
            <a:ext cx="5393015" cy="5502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Любим слушать (что?) сказки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293188" y="5673834"/>
            <a:ext cx="6211509" cy="5502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Любим слушать (когда?) вечерами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293835" y="6372124"/>
            <a:ext cx="4707314" cy="5502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Сказки (чьи?) бабушкины</a:t>
            </a:r>
          </a:p>
        </p:txBody>
      </p:sp>
    </p:spTree>
    <p:extLst>
      <p:ext uri="{BB962C8B-B14F-4D97-AF65-F5344CB8AC3E}">
        <p14:creationId xmlns="" xmlns:p14="http://schemas.microsoft.com/office/powerpoint/2010/main" val="220118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12268" y="273393"/>
            <a:ext cx="8551239" cy="108485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0772" tIns="50387" rIns="100772" bIns="50387">
            <a:spAutoFit/>
          </a:bodyPr>
          <a:lstStyle/>
          <a:p>
            <a:pPr>
              <a:defRPr/>
            </a:pPr>
            <a:endParaRPr lang="ru-RU" sz="6600">
              <a:solidFill>
                <a:srgbClr val="000000"/>
              </a:solidFill>
            </a:endParaRPr>
          </a:p>
        </p:txBody>
      </p:sp>
      <p:sp>
        <p:nvSpPr>
          <p:cNvPr id="36924" name="Rectangle 60"/>
          <p:cNvSpPr>
            <a:spLocks noChangeArrowheads="1"/>
          </p:cNvSpPr>
          <p:nvPr/>
        </p:nvSpPr>
        <p:spPr bwMode="auto">
          <a:xfrm>
            <a:off x="992188" y="352426"/>
            <a:ext cx="8415338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72" tIns="50387" rIns="100772" bIns="50387" anchor="ctr">
            <a:spAutoFit/>
          </a:bodyPr>
          <a:lstStyle/>
          <a:p>
            <a:pPr algn="ctr">
              <a:defRPr/>
            </a:pPr>
            <a:r>
              <a:rPr lang="ru-RU" sz="6000" b="1" dirty="0">
                <a:solidFill>
                  <a:srgbClr val="FFC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Сегодня на уроке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801688" y="2070100"/>
            <a:ext cx="8413750" cy="4989513"/>
          </a:xfrm>
          <a:blipFill>
            <a:blip r:embed="rId2" cstate="print"/>
            <a:tile tx="0" ty="0" sx="100000" sy="100000" flip="none" algn="tl"/>
          </a:blipFill>
          <a:ln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292100" indent="-2921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 2" pitchFamily="18" charset="2"/>
              <a:buNone/>
              <a:defRPr/>
            </a:pPr>
            <a:endParaRPr lang="ru-R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Rectangle 13"/>
          <p:cNvSpPr>
            <a:spLocks noChangeArrowheads="1"/>
          </p:cNvSpPr>
          <p:nvPr/>
        </p:nvSpPr>
        <p:spPr bwMode="auto">
          <a:xfrm>
            <a:off x="863602" y="2124076"/>
            <a:ext cx="8208963" cy="5010741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0772" tIns="50387" rIns="100772" bIns="50387">
            <a:spAutoFit/>
          </a:bodyPr>
          <a:lstStyle/>
          <a:p>
            <a:r>
              <a:rPr lang="ru-RU" sz="4900" u="sng">
                <a:solidFill>
                  <a:srgbClr val="FF0000"/>
                </a:solidFill>
                <a:latin typeface="Times New Roman" pitchFamily="16" charset="0"/>
              </a:rPr>
              <a:t>Я не знал (а)… Теперь я знаю…</a:t>
            </a:r>
          </a:p>
          <a:p>
            <a:r>
              <a:rPr lang="ru-RU" sz="4900" u="sng">
                <a:solidFill>
                  <a:srgbClr val="FF0000"/>
                </a:solidFill>
                <a:latin typeface="Times New Roman" pitchFamily="16" charset="0"/>
              </a:rPr>
              <a:t>Мне было трудно</a:t>
            </a:r>
          </a:p>
          <a:p>
            <a:r>
              <a:rPr lang="ru-RU" sz="4900" u="sng">
                <a:solidFill>
                  <a:srgbClr val="FF0000"/>
                </a:solidFill>
                <a:latin typeface="Times New Roman" pitchFamily="16" charset="0"/>
              </a:rPr>
              <a:t>Теперь я могу…</a:t>
            </a:r>
          </a:p>
          <a:p>
            <a:r>
              <a:rPr lang="ru-RU" sz="4900" u="sng">
                <a:solidFill>
                  <a:srgbClr val="FF0000"/>
                </a:solidFill>
                <a:latin typeface="Times New Roman" pitchFamily="16" charset="0"/>
              </a:rPr>
              <a:t>Мне было легко, потому что…</a:t>
            </a:r>
            <a:endParaRPr lang="ru-RU" sz="4900">
              <a:solidFill>
                <a:srgbClr val="FF0000"/>
              </a:solidFill>
              <a:latin typeface="Times New Roman" pitchFamily="16" charset="0"/>
            </a:endParaRPr>
          </a:p>
          <a:p>
            <a:r>
              <a:rPr lang="ru-RU" sz="4900" u="sng">
                <a:solidFill>
                  <a:srgbClr val="FF0000"/>
                </a:solidFill>
                <a:latin typeface="Times New Roman" pitchFamily="16" charset="0"/>
              </a:rPr>
              <a:t>Мне захотелось…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54098" y="1636697"/>
            <a:ext cx="7072362" cy="378565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Georgia" pitchFamily="18" charset="0"/>
                <a:ea typeface="Times New Roman" pitchFamily="18" charset="0"/>
              </a:rPr>
              <a:t>Существительное, глагол ,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Georgia" pitchFamily="18" charset="0"/>
                <a:ea typeface="Times New Roman" pitchFamily="18" charset="0"/>
              </a:rPr>
              <a:t>подлежащее, прилагательное.</a:t>
            </a:r>
            <a:endParaRPr kumimoji="0" lang="ru-RU" sz="6000" b="0" i="0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Georgia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 bwMode="auto">
          <a:xfrm>
            <a:off x="1396974" y="4494217"/>
            <a:ext cx="4857784" cy="1588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15976" y="1763613"/>
            <a:ext cx="5544616" cy="2840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урок!</a:t>
            </a:r>
            <a:endParaRPr lang="ru-RU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2721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1156" y="301626"/>
            <a:ext cx="8458232" cy="977882"/>
          </a:xfrm>
        </p:spPr>
        <p:txBody>
          <a:bodyPr/>
          <a:lstStyle/>
          <a:p>
            <a:r>
              <a:rPr lang="ru-RU" sz="8000" b="1" dirty="0" smtClean="0">
                <a:solidFill>
                  <a:srgbClr val="FF6600"/>
                </a:solidFill>
              </a:rPr>
              <a:t>Осень</a:t>
            </a:r>
            <a:endParaRPr lang="ru-RU" sz="8000" b="1" dirty="0">
              <a:solidFill>
                <a:srgbClr val="FF6600"/>
              </a:solidFill>
            </a:endParaRPr>
          </a:p>
        </p:txBody>
      </p:sp>
      <p:pic>
        <p:nvPicPr>
          <p:cNvPr id="11266" name="Picture 2" descr="C:\Users\user\Downloads\0_bcea_7c028842_X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824" y="1436583"/>
            <a:ext cx="3892422" cy="291931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C:\Users\user\Downloads\i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450" y="4637092"/>
            <a:ext cx="4006704" cy="26711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188" y="1516946"/>
            <a:ext cx="3919966" cy="2941217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825" y="4565655"/>
            <a:ext cx="3892421" cy="2920549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069686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96909" y="671971"/>
            <a:ext cx="8572560" cy="313594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r>
              <a:rPr lang="ru-RU" sz="5300" b="1" dirty="0">
                <a:solidFill>
                  <a:schemeClr val="accent1"/>
                </a:solidFill>
                <a:latin typeface="Tahoma" charset="0"/>
              </a:rPr>
              <a:t>В л</a:t>
            </a:r>
            <a:r>
              <a:rPr lang="ru-RU" sz="5300" b="1" dirty="0">
                <a:solidFill>
                  <a:srgbClr val="FF0000"/>
                </a:solidFill>
                <a:latin typeface="Tahoma" charset="0"/>
              </a:rPr>
              <a:t>е</a:t>
            </a:r>
            <a:r>
              <a:rPr lang="ru-RU" sz="5300" b="1" dirty="0">
                <a:solidFill>
                  <a:schemeClr val="accent1"/>
                </a:solidFill>
                <a:latin typeface="Tahoma" charset="0"/>
              </a:rPr>
              <a:t>су пр</a:t>
            </a:r>
            <a:r>
              <a:rPr lang="ru-RU" sz="5300" b="1" dirty="0">
                <a:solidFill>
                  <a:srgbClr val="FF0000"/>
                </a:solidFill>
                <a:latin typeface="Tahoma" charset="0"/>
              </a:rPr>
              <a:t>о</a:t>
            </a:r>
            <a:r>
              <a:rPr lang="ru-RU" sz="5300" b="1" dirty="0">
                <a:solidFill>
                  <a:schemeClr val="accent1"/>
                </a:solidFill>
                <a:latin typeface="Tahoma" charset="0"/>
              </a:rPr>
              <a:t>в</a:t>
            </a:r>
            <a:r>
              <a:rPr lang="ru-RU" sz="5300" b="1" dirty="0">
                <a:solidFill>
                  <a:srgbClr val="FF0000"/>
                </a:solidFill>
                <a:latin typeface="Tahoma" charset="0"/>
              </a:rPr>
              <a:t>о</a:t>
            </a:r>
            <a:r>
              <a:rPr lang="ru-RU" sz="5300" b="1" dirty="0">
                <a:solidFill>
                  <a:schemeClr val="accent1"/>
                </a:solidFill>
                <a:latin typeface="Tahoma" charset="0"/>
              </a:rPr>
              <a:t>рные еж</a:t>
            </a:r>
            <a:r>
              <a:rPr lang="ru-RU" sz="5300" b="1" dirty="0">
                <a:solidFill>
                  <a:srgbClr val="FF0000"/>
                </a:solidFill>
                <a:latin typeface="Tahoma" charset="0"/>
              </a:rPr>
              <a:t>и</a:t>
            </a:r>
            <a:r>
              <a:rPr lang="ru-RU" sz="5300" b="1" dirty="0">
                <a:solidFill>
                  <a:schemeClr val="accent1"/>
                </a:solidFill>
                <a:latin typeface="Tahoma" charset="0"/>
              </a:rPr>
              <a:t> шуршали сухими лист</a:t>
            </a:r>
            <a:r>
              <a:rPr lang="ru-RU" sz="5300" b="1" dirty="0">
                <a:solidFill>
                  <a:srgbClr val="FF0000"/>
                </a:solidFill>
                <a:latin typeface="Tahoma" charset="0"/>
              </a:rPr>
              <a:t>ь</a:t>
            </a:r>
            <a:r>
              <a:rPr lang="ru-RU" sz="5300" b="1" dirty="0">
                <a:solidFill>
                  <a:schemeClr val="accent1"/>
                </a:solidFill>
                <a:latin typeface="Tahoma" charset="0"/>
              </a:rPr>
              <a:t>ями.</a:t>
            </a:r>
          </a:p>
          <a:p>
            <a:r>
              <a:rPr lang="ru-RU" sz="5300" b="1" dirty="0">
                <a:solidFill>
                  <a:schemeClr val="accent1"/>
                </a:solidFill>
                <a:latin typeface="Tahoma" charset="0"/>
              </a:rPr>
              <a:t> </a:t>
            </a: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7754956" y="1493821"/>
            <a:ext cx="126007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lIns="100794" tIns="50397" rIns="100794" bIns="50397"/>
          <a:lstStyle/>
          <a:p>
            <a:endParaRPr lang="ru-RU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968346" y="2208201"/>
            <a:ext cx="319219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lIns="100794" tIns="50397" rIns="100794" bIns="50397"/>
          <a:lstStyle/>
          <a:p>
            <a:endParaRPr lang="ru-RU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968346" y="2351077"/>
            <a:ext cx="319219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lIns="100794" tIns="50397" rIns="100794" bIns="50397"/>
          <a:lstStyle/>
          <a:p>
            <a:endParaRPr lang="ru-RU"/>
          </a:p>
        </p:txBody>
      </p:sp>
      <p:pic>
        <p:nvPicPr>
          <p:cNvPr id="6" name="Picture 2" descr="C:\Users\user\Downloads\0_bcea_7c028842_X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312" y="3422647"/>
            <a:ext cx="3892422" cy="291931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 animBg="1"/>
      <p:bldP spid="4102" grpId="0" animBg="1"/>
      <p:bldP spid="410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611156" y="1136631"/>
            <a:ext cx="907262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Georgia" pitchFamily="18" charset="0"/>
                <a:ea typeface="Times New Roman" pitchFamily="18" charset="0"/>
              </a:rPr>
              <a:t>Днем и ночью мчатся по дороге машины. Рядом с дорогой стоит школа. Ребята посадили вдоль дороги тополя. Деревья охраняют школу от шума и пыльных туч. Зимой тополя задерживают снег. А знойным летом деревья спасают от жары.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182659" y="1279507"/>
            <a:ext cx="6429421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mbria" pitchFamily="18" charset="0"/>
                <a:ea typeface="Times New Roman" pitchFamily="18" charset="0"/>
              </a:rPr>
              <a:t>Мчатся машины. Стоит школа.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mbria" pitchFamily="18" charset="0"/>
                <a:ea typeface="Times New Roman" pitchFamily="18" charset="0"/>
              </a:rPr>
              <a:t>Ребята посадили. Деревья охраняют. Тополя задерживают. Деревья спасают.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mbria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 bwMode="auto">
          <a:xfrm>
            <a:off x="3468676" y="2065325"/>
            <a:ext cx="2286016" cy="158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Прямая соединительная линия 6"/>
          <p:cNvCxnSpPr/>
          <p:nvPr/>
        </p:nvCxnSpPr>
        <p:spPr bwMode="auto">
          <a:xfrm>
            <a:off x="2968610" y="2779705"/>
            <a:ext cx="1857388" cy="158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Прямая соединительная линия 8"/>
          <p:cNvCxnSpPr/>
          <p:nvPr/>
        </p:nvCxnSpPr>
        <p:spPr bwMode="auto">
          <a:xfrm>
            <a:off x="1254098" y="3494085"/>
            <a:ext cx="1857388" cy="158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Прямая соединительная линия 10"/>
          <p:cNvCxnSpPr/>
          <p:nvPr/>
        </p:nvCxnSpPr>
        <p:spPr bwMode="auto">
          <a:xfrm>
            <a:off x="1325536" y="4279903"/>
            <a:ext cx="2286016" cy="158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Прямая соединительная линия 11"/>
          <p:cNvCxnSpPr/>
          <p:nvPr/>
        </p:nvCxnSpPr>
        <p:spPr bwMode="auto">
          <a:xfrm>
            <a:off x="1254098" y="4994283"/>
            <a:ext cx="2000264" cy="158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Прямая соединительная линия 13"/>
          <p:cNvCxnSpPr/>
          <p:nvPr/>
        </p:nvCxnSpPr>
        <p:spPr bwMode="auto">
          <a:xfrm>
            <a:off x="1254098" y="5708663"/>
            <a:ext cx="2286016" cy="158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Прямая соединительная линия 14"/>
          <p:cNvCxnSpPr/>
          <p:nvPr/>
        </p:nvCxnSpPr>
        <p:spPr bwMode="auto">
          <a:xfrm>
            <a:off x="1254098" y="2065325"/>
            <a:ext cx="2071702" cy="158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Прямая соединительная линия 16"/>
          <p:cNvCxnSpPr/>
          <p:nvPr/>
        </p:nvCxnSpPr>
        <p:spPr bwMode="auto">
          <a:xfrm>
            <a:off x="1254098" y="2208201"/>
            <a:ext cx="2071702" cy="158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Прямая соединительная линия 21"/>
          <p:cNvCxnSpPr/>
          <p:nvPr/>
        </p:nvCxnSpPr>
        <p:spPr bwMode="auto">
          <a:xfrm>
            <a:off x="1325536" y="2779705"/>
            <a:ext cx="1500198" cy="158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Прямая соединительная линия 23"/>
          <p:cNvCxnSpPr/>
          <p:nvPr/>
        </p:nvCxnSpPr>
        <p:spPr bwMode="auto">
          <a:xfrm>
            <a:off x="1325536" y="2851143"/>
            <a:ext cx="1500198" cy="158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Прямая соединительная линия 24"/>
          <p:cNvCxnSpPr/>
          <p:nvPr/>
        </p:nvCxnSpPr>
        <p:spPr bwMode="auto">
          <a:xfrm>
            <a:off x="3325800" y="3494085"/>
            <a:ext cx="2500330" cy="158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Прямая соединительная линия 28"/>
          <p:cNvCxnSpPr/>
          <p:nvPr/>
        </p:nvCxnSpPr>
        <p:spPr bwMode="auto">
          <a:xfrm>
            <a:off x="3325800" y="3636961"/>
            <a:ext cx="2500330" cy="158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Прямая соединительная линия 29"/>
          <p:cNvCxnSpPr/>
          <p:nvPr/>
        </p:nvCxnSpPr>
        <p:spPr bwMode="auto">
          <a:xfrm>
            <a:off x="3754428" y="4208465"/>
            <a:ext cx="2500330" cy="158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Прямая соединительная линия 30"/>
          <p:cNvCxnSpPr/>
          <p:nvPr/>
        </p:nvCxnSpPr>
        <p:spPr bwMode="auto">
          <a:xfrm>
            <a:off x="3754428" y="4279903"/>
            <a:ext cx="2500330" cy="158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Прямая соединительная линия 31"/>
          <p:cNvCxnSpPr/>
          <p:nvPr/>
        </p:nvCxnSpPr>
        <p:spPr bwMode="auto">
          <a:xfrm>
            <a:off x="3468676" y="4994283"/>
            <a:ext cx="3643338" cy="158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Прямая соединительная линия 33"/>
          <p:cNvCxnSpPr/>
          <p:nvPr/>
        </p:nvCxnSpPr>
        <p:spPr bwMode="auto">
          <a:xfrm>
            <a:off x="3468676" y="5065721"/>
            <a:ext cx="3643338" cy="158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Прямая соединительная линия 35"/>
          <p:cNvCxnSpPr/>
          <p:nvPr/>
        </p:nvCxnSpPr>
        <p:spPr bwMode="auto">
          <a:xfrm>
            <a:off x="3682990" y="5708663"/>
            <a:ext cx="2214578" cy="158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Прямая соединительная линия 38"/>
          <p:cNvCxnSpPr/>
          <p:nvPr/>
        </p:nvCxnSpPr>
        <p:spPr bwMode="auto">
          <a:xfrm>
            <a:off x="3682990" y="5851539"/>
            <a:ext cx="2214578" cy="158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25537" y="1851011"/>
            <a:ext cx="8143932" cy="266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6" charset="0"/>
                <a:cs typeface="Times New Roman" pitchFamily="16" charset="0"/>
              </a:rPr>
              <a:t>«Второстепенные члены </a:t>
            </a:r>
          </a:p>
          <a:p>
            <a:pPr algn="ctr"/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6" charset="0"/>
                <a:cs typeface="Times New Roman" pitchFamily="16" charset="0"/>
              </a:rPr>
              <a:t>предложения»</a:t>
            </a:r>
            <a:endParaRPr lang="ru-RU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6" charset="0"/>
              <a:cs typeface="Times New Roman" pitchFamily="1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825470" y="850879"/>
            <a:ext cx="864399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</a:rPr>
              <a:t>Подлежащее и сказуемое –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  <a:ea typeface="Times New Roman" pitchFamily="18" charset="0"/>
              </a:rPr>
              <a:t>это</a:t>
            </a:r>
            <a:r>
              <a:rPr kumimoji="0" lang="ru-RU" sz="6600" b="0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sz="66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  <a:ea typeface="Times New Roman" pitchFamily="18" charset="0"/>
              </a:rPr>
              <a:t>главные члены предложения.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2039915" y="1350944"/>
            <a:ext cx="5643603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  <a:ea typeface="Times New Roman" pitchFamily="18" charset="0"/>
              </a:rPr>
              <a:t>Другие слова, другие члены предложения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mbria" pitchFamily="18" charset="0"/>
                <a:ea typeface="Times New Roman" pitchFamily="18" charset="0"/>
              </a:rPr>
              <a:t>- 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</a:rPr>
              <a:t>это</a:t>
            </a:r>
            <a:r>
              <a:rPr kumimoji="0" lang="ru-RU" sz="4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</a:rPr>
              <a:t> второстепенные  члены предложения.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651</TotalTime>
  <Words>336</Words>
  <Application>Microsoft Office PowerPoint</Application>
  <PresentationFormat>Произвольный</PresentationFormat>
  <Paragraphs>63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Осень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Запомни!</vt:lpstr>
      <vt:lpstr>Прочитай стихотворение</vt:lpstr>
      <vt:lpstr>Прочитай стихотворение</vt:lpstr>
      <vt:lpstr>Запомни!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13kab</cp:lastModifiedBy>
  <cp:revision>34</cp:revision>
  <cp:lastPrinted>1601-01-01T00:00:00Z</cp:lastPrinted>
  <dcterms:created xsi:type="dcterms:W3CDTF">2011-01-11T10:15:10Z</dcterms:created>
  <dcterms:modified xsi:type="dcterms:W3CDTF">2019-10-22T05:15:16Z</dcterms:modified>
</cp:coreProperties>
</file>