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Вводный урок. Литература </a:t>
            </a:r>
            <a:r>
              <a:rPr lang="ru-RU" sz="4400" b="1" dirty="0">
                <a:solidFill>
                  <a:srgbClr val="002060"/>
                </a:solidFill>
              </a:rPr>
              <a:t>и её роль в духовной жизни человека.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18878" r="9282" b="22807"/>
          <a:stretch/>
        </p:blipFill>
        <p:spPr bwMode="auto">
          <a:xfrm>
            <a:off x="2267744" y="2112363"/>
            <a:ext cx="6611926" cy="39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8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1. Какие книги, прочитанные летом, заинтересовали вас?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2. Какие из них было трудно читать? Почему?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3. Как знания, умения и навыки, полученные на уроках литературы в предшествующие годы, помогали вам читать и понимать книги?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4. Какие литературоведческие, энциклопедические, лингвистические словари и справочники есть в вашей домашней библиотеке? Какие из них вы порекомендовали бы своим одноклассникам?</a:t>
            </a:r>
          </a:p>
        </p:txBody>
      </p:sp>
    </p:spTree>
    <p:extLst>
      <p:ext uri="{BB962C8B-B14F-4D97-AF65-F5344CB8AC3E}">
        <p14:creationId xmlns:p14="http://schemas.microsoft.com/office/powerpoint/2010/main" val="369723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3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5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Georgia"/>
              </a:rPr>
              <a:t>Запись в тетради:</a:t>
            </a:r>
            <a:endParaRPr lang="ru-RU" sz="2800" dirty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Основные разделы курса литературы 9 класса: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Georgia"/>
              </a:rPr>
              <a:t>Древнерусская литература.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Georgia"/>
              </a:rPr>
              <a:t>Литература XVIII века. Классицизм. Сентиментализм.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Georgia"/>
              </a:rPr>
              <a:t>Литература XIX века. Романтизм. Реализм.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Georgia"/>
              </a:rPr>
              <a:t>Литература XX века.</a:t>
            </a:r>
            <a:endParaRPr lang="ru-RU" sz="2800" b="0" i="0" dirty="0">
              <a:solidFill>
                <a:srgbClr val="000000"/>
              </a:solidFill>
              <a:effectLst/>
              <a:latin typeface="Georgia"/>
            </a:endParaRPr>
          </a:p>
        </p:txBody>
      </p:sp>
      <p:pic>
        <p:nvPicPr>
          <p:cNvPr id="3074" name="Picture 2" descr="https://avatars.mds.yandex.net/get-pdb/902733/fc699aa8-7f0f-487d-abd2-1d44ef4ad143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17" y="4194962"/>
            <a:ext cx="270030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3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Open Sans"/>
              </a:rPr>
              <a:t>Чтение вступительной статьи </a:t>
            </a:r>
            <a:endParaRPr lang="ru-RU" sz="2400" b="1" dirty="0" smtClean="0">
              <a:solidFill>
                <a:srgbClr val="333333"/>
              </a:solidFill>
              <a:latin typeface="Open Sans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Open Sans"/>
              </a:rPr>
              <a:t>«</a:t>
            </a:r>
            <a:r>
              <a:rPr lang="ru-RU" sz="2400" b="1" dirty="0">
                <a:solidFill>
                  <a:srgbClr val="333333"/>
                </a:solidFill>
                <a:latin typeface="Open Sans"/>
              </a:rPr>
              <a:t>Слово к девятиклассникам»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05342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– Как вы понимаете выражение «основное базисное образование»?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– Почему именно в программу 9 класса включены, хотя бы в отрывках, наиболее значительные произведения русской литературы?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– Почему освоение данной программы требует от учеников самостоятельности, инициативы и творчества?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– Какого чтения потребуют изучаемые произведения? Готовы ли вы к такому чтению?</a:t>
            </a:r>
          </a:p>
        </p:txBody>
      </p:sp>
    </p:spTree>
    <p:extLst>
      <p:ext uri="{BB962C8B-B14F-4D97-AF65-F5344CB8AC3E}">
        <p14:creationId xmlns:p14="http://schemas.microsoft.com/office/powerpoint/2010/main" val="37243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chemeClr val="accent6">
                    <a:lumMod val="50000"/>
                  </a:schemeClr>
                </a:solidFill>
              </a:rPr>
              <a:t>Основная задача курса литературы 9 класса – познакомить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</a:rPr>
              <a:t>богатством русской литературы, с бесконечным многообразием ее форм. </a:t>
            </a:r>
            <a:endParaRPr lang="ru-RU" sz="4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u="sng" dirty="0" smtClean="0"/>
              <a:t>Перелистайте</a:t>
            </a:r>
            <a:r>
              <a:rPr lang="ru-RU" sz="4000" dirty="0" smtClean="0"/>
              <a:t> </a:t>
            </a:r>
            <a:r>
              <a:rPr lang="ru-RU" sz="4000" dirty="0"/>
              <a:t>страницы учебника, чтобы познакомиться с составляющими </a:t>
            </a:r>
            <a:r>
              <a:rPr lang="ru-RU" sz="4000" dirty="0" smtClean="0"/>
              <a:t>курса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9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Georgia"/>
              </a:rPr>
              <a:t>Домашнее задание: </a:t>
            </a:r>
            <a:endParaRPr lang="ru-RU" sz="4000" dirty="0" smtClean="0">
              <a:solidFill>
                <a:srgbClr val="C00000"/>
              </a:solidFill>
              <a:latin typeface="Georgia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Georgia"/>
              </a:rPr>
              <a:t>-повторить </a:t>
            </a:r>
            <a:r>
              <a:rPr lang="ru-RU" sz="4000" b="1" dirty="0">
                <a:solidFill>
                  <a:srgbClr val="000000"/>
                </a:solidFill>
                <a:latin typeface="Georgia"/>
              </a:rPr>
              <a:t>жанры древнерусской </a:t>
            </a:r>
            <a:r>
              <a:rPr lang="ru-RU" sz="4000" b="1" dirty="0" smtClean="0">
                <a:solidFill>
                  <a:srgbClr val="000000"/>
                </a:solidFill>
                <a:latin typeface="Georgia"/>
              </a:rPr>
              <a:t>литературы</a:t>
            </a:r>
          </a:p>
          <a:p>
            <a:r>
              <a:rPr lang="ru-RU" sz="4000" b="1" dirty="0" smtClean="0">
                <a:solidFill>
                  <a:srgbClr val="000000"/>
                </a:solidFill>
                <a:latin typeface="Georgia"/>
              </a:rPr>
              <a:t>-прочитать </a:t>
            </a:r>
            <a:r>
              <a:rPr lang="ru-RU" sz="4000" b="1" dirty="0">
                <a:solidFill>
                  <a:srgbClr val="000000"/>
                </a:solidFill>
                <a:latin typeface="Georgia"/>
              </a:rPr>
              <a:t>статью учебника «Древнерусская литература</a:t>
            </a:r>
            <a:r>
              <a:rPr lang="ru-RU" sz="4000" b="1" dirty="0" smtClean="0">
                <a:solidFill>
                  <a:srgbClr val="000000"/>
                </a:solidFill>
                <a:latin typeface="Georgia"/>
              </a:rPr>
              <a:t>».</a:t>
            </a:r>
          </a:p>
          <a:p>
            <a:r>
              <a:rPr lang="ru-RU" sz="4000" b="1" dirty="0" smtClean="0">
                <a:solidFill>
                  <a:srgbClr val="000000"/>
                </a:solidFill>
                <a:latin typeface="Georgia"/>
              </a:rPr>
              <a:t>- прочитать </a:t>
            </a:r>
            <a:r>
              <a:rPr lang="ru-RU" sz="4000" b="1" dirty="0">
                <a:solidFill>
                  <a:srgbClr val="000000"/>
                </a:solidFill>
                <a:latin typeface="Georgia"/>
              </a:rPr>
              <a:t>«Слово о полку Игореве».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30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</TotalTime>
  <Words>237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7</cp:revision>
  <dcterms:created xsi:type="dcterms:W3CDTF">2019-08-19T08:24:56Z</dcterms:created>
  <dcterms:modified xsi:type="dcterms:W3CDTF">2019-08-19T08:48:26Z</dcterms:modified>
</cp:coreProperties>
</file>